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8.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9.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0.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1.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2.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3.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4.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5.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6.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8.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9.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2" r:id="rId3"/>
    <p:sldMasterId id="2147483686" r:id="rId4"/>
    <p:sldMasterId id="2147483695" r:id="rId5"/>
    <p:sldMasterId id="2147483705" r:id="rId6"/>
    <p:sldMasterId id="2147483714" r:id="rId7"/>
    <p:sldMasterId id="2147483729" r:id="rId8"/>
    <p:sldMasterId id="2147483739" r:id="rId9"/>
    <p:sldMasterId id="2147483745" r:id="rId10"/>
    <p:sldMasterId id="2147483756" r:id="rId11"/>
    <p:sldMasterId id="2147483769" r:id="rId12"/>
    <p:sldMasterId id="2147483779" r:id="rId13"/>
    <p:sldMasterId id="2147483789" r:id="rId14"/>
    <p:sldMasterId id="2147483799" r:id="rId15"/>
    <p:sldMasterId id="2147483809" r:id="rId16"/>
    <p:sldMasterId id="2147483821" r:id="rId17"/>
    <p:sldMasterId id="2147483828" r:id="rId18"/>
    <p:sldMasterId id="2147483838" r:id="rId19"/>
  </p:sldMasterIdLst>
  <p:notesMasterIdLst>
    <p:notesMasterId r:id="rId87"/>
  </p:notesMasterIdLst>
  <p:handoutMasterIdLst>
    <p:handoutMasterId r:id="rId88"/>
  </p:handoutMasterIdLst>
  <p:sldIdLst>
    <p:sldId id="257" r:id="rId20"/>
    <p:sldId id="258" r:id="rId21"/>
    <p:sldId id="331" r:id="rId22"/>
    <p:sldId id="288" r:id="rId23"/>
    <p:sldId id="323" r:id="rId24"/>
    <p:sldId id="324" r:id="rId25"/>
    <p:sldId id="325" r:id="rId26"/>
    <p:sldId id="326" r:id="rId27"/>
    <p:sldId id="327" r:id="rId28"/>
    <p:sldId id="328" r:id="rId29"/>
    <p:sldId id="329" r:id="rId30"/>
    <p:sldId id="330" r:id="rId31"/>
    <p:sldId id="312" r:id="rId32"/>
    <p:sldId id="313" r:id="rId33"/>
    <p:sldId id="314" r:id="rId34"/>
    <p:sldId id="315" r:id="rId35"/>
    <p:sldId id="316" r:id="rId36"/>
    <p:sldId id="317" r:id="rId37"/>
    <p:sldId id="318" r:id="rId38"/>
    <p:sldId id="319" r:id="rId39"/>
    <p:sldId id="320" r:id="rId40"/>
    <p:sldId id="321" r:id="rId41"/>
    <p:sldId id="322" r:id="rId42"/>
    <p:sldId id="292" r:id="rId43"/>
    <p:sldId id="294" r:id="rId44"/>
    <p:sldId id="311" r:id="rId45"/>
    <p:sldId id="332" r:id="rId46"/>
    <p:sldId id="333" r:id="rId47"/>
    <p:sldId id="334" r:id="rId48"/>
    <p:sldId id="335" r:id="rId49"/>
    <p:sldId id="336" r:id="rId50"/>
    <p:sldId id="337" r:id="rId51"/>
    <p:sldId id="338" r:id="rId52"/>
    <p:sldId id="339" r:id="rId53"/>
    <p:sldId id="340" r:id="rId54"/>
    <p:sldId id="341" r:id="rId55"/>
    <p:sldId id="342" r:id="rId56"/>
    <p:sldId id="343" r:id="rId57"/>
    <p:sldId id="344" r:id="rId58"/>
    <p:sldId id="345" r:id="rId59"/>
    <p:sldId id="346" r:id="rId60"/>
    <p:sldId id="347" r:id="rId61"/>
    <p:sldId id="348" r:id="rId62"/>
    <p:sldId id="349" r:id="rId63"/>
    <p:sldId id="350" r:id="rId64"/>
    <p:sldId id="295" r:id="rId65"/>
    <p:sldId id="296" r:id="rId66"/>
    <p:sldId id="297" r:id="rId67"/>
    <p:sldId id="298" r:id="rId68"/>
    <p:sldId id="299" r:id="rId69"/>
    <p:sldId id="300" r:id="rId70"/>
    <p:sldId id="301" r:id="rId71"/>
    <p:sldId id="302" r:id="rId72"/>
    <p:sldId id="303" r:id="rId73"/>
    <p:sldId id="304" r:id="rId74"/>
    <p:sldId id="305" r:id="rId75"/>
    <p:sldId id="306" r:id="rId76"/>
    <p:sldId id="351" r:id="rId77"/>
    <p:sldId id="352" r:id="rId78"/>
    <p:sldId id="353" r:id="rId79"/>
    <p:sldId id="354" r:id="rId80"/>
    <p:sldId id="355" r:id="rId81"/>
    <p:sldId id="356" r:id="rId82"/>
    <p:sldId id="357" r:id="rId83"/>
    <p:sldId id="358" r:id="rId84"/>
    <p:sldId id="359" r:id="rId85"/>
    <p:sldId id="308" r:id="rId86"/>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7500" autoAdjust="0"/>
  </p:normalViewPr>
  <p:slideViewPr>
    <p:cSldViewPr snapToGrid="0">
      <p:cViewPr varScale="1">
        <p:scale>
          <a:sx n="57" d="100"/>
          <a:sy n="57" d="100"/>
        </p:scale>
        <p:origin x="83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slide" Target="slides/slide44.xml"/><Relationship Id="rId68" Type="http://schemas.openxmlformats.org/officeDocument/2006/relationships/slide" Target="slides/slide49.xml"/><Relationship Id="rId76" Type="http://schemas.openxmlformats.org/officeDocument/2006/relationships/slide" Target="slides/slide57.xml"/><Relationship Id="rId84" Type="http://schemas.openxmlformats.org/officeDocument/2006/relationships/slide" Target="slides/slide65.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2.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74" Type="http://schemas.openxmlformats.org/officeDocument/2006/relationships/slide" Target="slides/slide55.xml"/><Relationship Id="rId79" Type="http://schemas.openxmlformats.org/officeDocument/2006/relationships/slide" Target="slides/slide60.xml"/><Relationship Id="rId87"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2.xml"/><Relationship Id="rId82" Type="http://schemas.openxmlformats.org/officeDocument/2006/relationships/slide" Target="slides/slide63.xml"/><Relationship Id="rId90"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slide" Target="slides/slide53.xml"/><Relationship Id="rId80" Type="http://schemas.openxmlformats.org/officeDocument/2006/relationships/slide" Target="slides/slide61.xml"/><Relationship Id="rId85" Type="http://schemas.openxmlformats.org/officeDocument/2006/relationships/slide" Target="slides/slide6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83" Type="http://schemas.openxmlformats.org/officeDocument/2006/relationships/slide" Target="slides/slide64.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slide" Target="slides/slide62.xml"/><Relationship Id="rId86" Type="http://schemas.openxmlformats.org/officeDocument/2006/relationships/slide" Target="slides/slide67.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542FDD-58E1-4B1A-861C-9C8FCB3026B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sv-SE"/>
        </a:p>
      </dgm:t>
    </dgm:pt>
    <dgm:pt modelId="{9C10ED13-A3FE-49EA-9745-195310644DDB}">
      <dgm:prSet phldrT="[Text]"/>
      <dgm:spPr/>
      <dgm:t>
        <a:bodyPr/>
        <a:lstStyle/>
        <a:p>
          <a:r>
            <a:rPr lang="sv-SE" dirty="0"/>
            <a:t>Målgrupp</a:t>
          </a:r>
        </a:p>
      </dgm:t>
    </dgm:pt>
    <dgm:pt modelId="{49091584-71A9-43FD-8289-8C476B005BF5}" type="parTrans" cxnId="{BBDECE2C-5C8E-49FC-B1A7-DC4A1C3DF94A}">
      <dgm:prSet/>
      <dgm:spPr/>
      <dgm:t>
        <a:bodyPr/>
        <a:lstStyle/>
        <a:p>
          <a:endParaRPr lang="sv-SE"/>
        </a:p>
      </dgm:t>
    </dgm:pt>
    <dgm:pt modelId="{F45E8C8F-E20F-4612-8BFF-953C9FC3A86C}" type="sibTrans" cxnId="{BBDECE2C-5C8E-49FC-B1A7-DC4A1C3DF94A}">
      <dgm:prSet/>
      <dgm:spPr/>
      <dgm:t>
        <a:bodyPr/>
        <a:lstStyle/>
        <a:p>
          <a:endParaRPr lang="sv-SE"/>
        </a:p>
      </dgm:t>
    </dgm:pt>
    <dgm:pt modelId="{DB269A4F-B419-4961-AF84-DDDAE1DD664C}">
      <dgm:prSet phldrT="[Text]"/>
      <dgm:spPr/>
      <dgm:t>
        <a:bodyPr/>
        <a:lstStyle/>
        <a:p>
          <a:pPr>
            <a:buFont typeface="Arial" panose="020B0604020202020204" pitchFamily="34" charset="0"/>
            <a:buChar char="•"/>
          </a:pPr>
          <a:r>
            <a:rPr lang="sv-SE" dirty="0"/>
            <a:t>Förvaltningsledningar</a:t>
          </a:r>
        </a:p>
      </dgm:t>
    </dgm:pt>
    <dgm:pt modelId="{E408BA7E-F654-4D1D-9EB5-01E660FB6CFA}" type="parTrans" cxnId="{6FB0B764-A852-4BE7-998C-419B7A990540}">
      <dgm:prSet/>
      <dgm:spPr/>
      <dgm:t>
        <a:bodyPr/>
        <a:lstStyle/>
        <a:p>
          <a:endParaRPr lang="sv-SE"/>
        </a:p>
      </dgm:t>
    </dgm:pt>
    <dgm:pt modelId="{165D4625-88D2-4C5C-9BF3-6876D348AF9E}" type="sibTrans" cxnId="{6FB0B764-A852-4BE7-998C-419B7A990540}">
      <dgm:prSet/>
      <dgm:spPr/>
      <dgm:t>
        <a:bodyPr/>
        <a:lstStyle/>
        <a:p>
          <a:endParaRPr lang="sv-SE"/>
        </a:p>
      </dgm:t>
    </dgm:pt>
    <dgm:pt modelId="{02412195-DABC-44A7-A4E0-A31D159C5698}">
      <dgm:prSet phldrT="[Text]"/>
      <dgm:spPr/>
      <dgm:t>
        <a:bodyPr/>
        <a:lstStyle/>
        <a:p>
          <a:r>
            <a:rPr lang="sv-SE" dirty="0"/>
            <a:t>Fokus</a:t>
          </a:r>
        </a:p>
      </dgm:t>
    </dgm:pt>
    <dgm:pt modelId="{87260AA2-B997-4AAD-B59D-1993EDA67602}" type="parTrans" cxnId="{4428CB45-BF02-4F8B-9DA1-8ABEA4F3AC48}">
      <dgm:prSet/>
      <dgm:spPr/>
      <dgm:t>
        <a:bodyPr/>
        <a:lstStyle/>
        <a:p>
          <a:endParaRPr lang="sv-SE"/>
        </a:p>
      </dgm:t>
    </dgm:pt>
    <dgm:pt modelId="{0295B71C-194C-4E56-9A3C-247A66AC6EE4}" type="sibTrans" cxnId="{4428CB45-BF02-4F8B-9DA1-8ABEA4F3AC48}">
      <dgm:prSet/>
      <dgm:spPr/>
      <dgm:t>
        <a:bodyPr/>
        <a:lstStyle/>
        <a:p>
          <a:endParaRPr lang="sv-SE"/>
        </a:p>
      </dgm:t>
    </dgm:pt>
    <dgm:pt modelId="{70E29BD2-6C41-4865-89BD-1D886DDC4CB4}">
      <dgm:prSet phldrT="[Text]"/>
      <dgm:spPr/>
      <dgm:t>
        <a:bodyPr/>
        <a:lstStyle/>
        <a:p>
          <a:r>
            <a:rPr lang="sv-SE" dirty="0"/>
            <a:t>Tvärfunktionell redaktion(Sam. Kom. </a:t>
          </a:r>
          <a:r>
            <a:rPr lang="sv-SE" dirty="0" err="1"/>
            <a:t>Jur</a:t>
          </a:r>
          <a:r>
            <a:rPr lang="sv-SE" dirty="0"/>
            <a:t>)</a:t>
          </a:r>
        </a:p>
      </dgm:t>
    </dgm:pt>
    <dgm:pt modelId="{E1116228-2B59-4C0A-BE7B-3A6256190E5A}" type="parTrans" cxnId="{B07F7491-460C-4871-99A1-8500E90247BC}">
      <dgm:prSet/>
      <dgm:spPr/>
      <dgm:t>
        <a:bodyPr/>
        <a:lstStyle/>
        <a:p>
          <a:endParaRPr lang="sv-SE"/>
        </a:p>
      </dgm:t>
    </dgm:pt>
    <dgm:pt modelId="{44C386E1-37E7-4D48-8216-690E503AD2BA}" type="sibTrans" cxnId="{B07F7491-460C-4871-99A1-8500E90247BC}">
      <dgm:prSet/>
      <dgm:spPr/>
      <dgm:t>
        <a:bodyPr/>
        <a:lstStyle/>
        <a:p>
          <a:endParaRPr lang="sv-SE"/>
        </a:p>
      </dgm:t>
    </dgm:pt>
    <dgm:pt modelId="{43FCB194-E95E-4552-8244-4146AC549B2C}">
      <dgm:prSet phldrT="[Text]"/>
      <dgm:spPr/>
      <dgm:t>
        <a:bodyPr/>
        <a:lstStyle/>
        <a:p>
          <a:r>
            <a:rPr lang="sv-SE" dirty="0"/>
            <a:t>Referensgrupp med kommunrepresentation</a:t>
          </a:r>
        </a:p>
      </dgm:t>
    </dgm:pt>
    <dgm:pt modelId="{569DFA2E-DE0D-4D0A-AB2A-8DBF4F4DF7BC}" type="parTrans" cxnId="{7F3F1ED7-A33F-4741-BF22-A97776885CF4}">
      <dgm:prSet/>
      <dgm:spPr/>
      <dgm:t>
        <a:bodyPr/>
        <a:lstStyle/>
        <a:p>
          <a:endParaRPr lang="sv-SE"/>
        </a:p>
      </dgm:t>
    </dgm:pt>
    <dgm:pt modelId="{35C13D4E-C319-4EF2-87CB-40B42E633E34}" type="sibTrans" cxnId="{7F3F1ED7-A33F-4741-BF22-A97776885CF4}">
      <dgm:prSet/>
      <dgm:spPr/>
      <dgm:t>
        <a:bodyPr/>
        <a:lstStyle/>
        <a:p>
          <a:endParaRPr lang="sv-SE"/>
        </a:p>
      </dgm:t>
    </dgm:pt>
    <dgm:pt modelId="{02CAB5DA-8644-4ED5-94C9-79DE579F1348}">
      <dgm:prSet phldrT="[Text]"/>
      <dgm:spPr/>
      <dgm:t>
        <a:bodyPr/>
        <a:lstStyle/>
        <a:p>
          <a:r>
            <a:rPr lang="sv-SE" dirty="0"/>
            <a:t>Processen</a:t>
          </a:r>
        </a:p>
      </dgm:t>
    </dgm:pt>
    <dgm:pt modelId="{8DC743B3-95F6-4020-93EA-FBA1651F264B}" type="parTrans" cxnId="{F27C3020-B4E2-4B63-9813-5B7C9C03FB72}">
      <dgm:prSet/>
      <dgm:spPr/>
      <dgm:t>
        <a:bodyPr/>
        <a:lstStyle/>
        <a:p>
          <a:endParaRPr lang="sv-SE"/>
        </a:p>
      </dgm:t>
    </dgm:pt>
    <dgm:pt modelId="{5B7BCB0F-9935-49F0-A8F4-FEF51B6D846E}" type="sibTrans" cxnId="{F27C3020-B4E2-4B63-9813-5B7C9C03FB72}">
      <dgm:prSet/>
      <dgm:spPr/>
      <dgm:t>
        <a:bodyPr/>
        <a:lstStyle/>
        <a:p>
          <a:endParaRPr lang="sv-SE"/>
        </a:p>
      </dgm:t>
    </dgm:pt>
    <dgm:pt modelId="{8122BD8A-19C1-4A90-9738-67849925FB04}">
      <dgm:prSet phldrT="[Text]"/>
      <dgm:spPr/>
      <dgm:t>
        <a:bodyPr/>
        <a:lstStyle/>
        <a:p>
          <a:r>
            <a:rPr lang="sv-SE" dirty="0"/>
            <a:t>Beslutsfattare </a:t>
          </a:r>
        </a:p>
      </dgm:t>
    </dgm:pt>
    <dgm:pt modelId="{B74BBAA4-9D2A-4535-9147-7F806AF468C2}" type="parTrans" cxnId="{4C83F25B-7A17-48D0-8094-9610E22817AA}">
      <dgm:prSet/>
      <dgm:spPr/>
      <dgm:t>
        <a:bodyPr/>
        <a:lstStyle/>
        <a:p>
          <a:endParaRPr lang="sv-SE"/>
        </a:p>
      </dgm:t>
    </dgm:pt>
    <dgm:pt modelId="{DEC94C13-4415-47DB-9485-56B2DF54463D}" type="sibTrans" cxnId="{4C83F25B-7A17-48D0-8094-9610E22817AA}">
      <dgm:prSet/>
      <dgm:spPr/>
      <dgm:t>
        <a:bodyPr/>
        <a:lstStyle/>
        <a:p>
          <a:endParaRPr lang="sv-SE"/>
        </a:p>
      </dgm:t>
    </dgm:pt>
    <dgm:pt modelId="{B18696E8-E9DA-4B51-B102-8266AA3B38C8}">
      <dgm:prSet phldrT="[Text]"/>
      <dgm:spPr/>
      <dgm:t>
        <a:bodyPr/>
        <a:lstStyle/>
        <a:p>
          <a:pPr>
            <a:buFont typeface="Arial" panose="020B0604020202020204" pitchFamily="34" charset="0"/>
            <a:buChar char="•"/>
          </a:pPr>
          <a:r>
            <a:rPr lang="sv-SE" dirty="0"/>
            <a:t>Verksamhetsutvecklare </a:t>
          </a:r>
        </a:p>
      </dgm:t>
    </dgm:pt>
    <dgm:pt modelId="{4F47FD6E-C8F4-4DE6-A944-3B08988C7176}" type="parTrans" cxnId="{485177F4-8B56-4E1F-81C8-1C7F49DAE9BA}">
      <dgm:prSet/>
      <dgm:spPr/>
      <dgm:t>
        <a:bodyPr/>
        <a:lstStyle/>
        <a:p>
          <a:endParaRPr lang="sv-SE"/>
        </a:p>
      </dgm:t>
    </dgm:pt>
    <dgm:pt modelId="{F0B17E9B-CF00-4ED3-B74F-61D18118C9E2}" type="sibTrans" cxnId="{485177F4-8B56-4E1F-81C8-1C7F49DAE9BA}">
      <dgm:prSet/>
      <dgm:spPr/>
      <dgm:t>
        <a:bodyPr/>
        <a:lstStyle/>
        <a:p>
          <a:endParaRPr lang="sv-SE"/>
        </a:p>
      </dgm:t>
    </dgm:pt>
    <dgm:pt modelId="{B5D1CB4B-E056-4BDD-B6FD-40C197117222}">
      <dgm:prSet phldrT="[Text]"/>
      <dgm:spPr/>
      <dgm:t>
        <a:bodyPr/>
        <a:lstStyle/>
        <a:p>
          <a:r>
            <a:rPr lang="sv-SE" dirty="0"/>
            <a:t>Effekter</a:t>
          </a:r>
        </a:p>
      </dgm:t>
    </dgm:pt>
    <dgm:pt modelId="{674B2A4E-66A3-4F0D-81FD-71972445547B}" type="parTrans" cxnId="{DEA421C3-AA13-4DA2-8570-87F5737AD9F0}">
      <dgm:prSet/>
      <dgm:spPr/>
      <dgm:t>
        <a:bodyPr/>
        <a:lstStyle/>
        <a:p>
          <a:endParaRPr lang="sv-SE"/>
        </a:p>
      </dgm:t>
    </dgm:pt>
    <dgm:pt modelId="{C974AC9C-7B67-4A97-A28E-7BBDC1E5D433}" type="sibTrans" cxnId="{DEA421C3-AA13-4DA2-8570-87F5737AD9F0}">
      <dgm:prSet/>
      <dgm:spPr/>
      <dgm:t>
        <a:bodyPr/>
        <a:lstStyle/>
        <a:p>
          <a:endParaRPr lang="sv-SE"/>
        </a:p>
      </dgm:t>
    </dgm:pt>
    <dgm:pt modelId="{62335D0A-47F2-4EF1-86F2-B13CF2E35328}">
      <dgm:prSet phldrT="[Text]"/>
      <dgm:spPr/>
      <dgm:t>
        <a:bodyPr/>
        <a:lstStyle/>
        <a:p>
          <a:r>
            <a:rPr lang="sv-SE" dirty="0"/>
            <a:t>Nyckelroll och organisation</a:t>
          </a:r>
        </a:p>
      </dgm:t>
    </dgm:pt>
    <dgm:pt modelId="{378C2982-BC56-44F9-9496-2A3013B6B757}" type="parTrans" cxnId="{70F72DD4-527B-48B2-AB52-1140283B78EF}">
      <dgm:prSet/>
      <dgm:spPr/>
      <dgm:t>
        <a:bodyPr/>
        <a:lstStyle/>
        <a:p>
          <a:endParaRPr lang="sv-SE"/>
        </a:p>
      </dgm:t>
    </dgm:pt>
    <dgm:pt modelId="{1A598A19-1674-4BB9-B722-11BE1A8806E4}" type="sibTrans" cxnId="{70F72DD4-527B-48B2-AB52-1140283B78EF}">
      <dgm:prSet/>
      <dgm:spPr/>
      <dgm:t>
        <a:bodyPr/>
        <a:lstStyle/>
        <a:p>
          <a:endParaRPr lang="sv-SE"/>
        </a:p>
      </dgm:t>
    </dgm:pt>
    <dgm:pt modelId="{9CD42356-6EA8-44CF-952C-A0D20FC6184B}">
      <dgm:prSet phldrT="[Text]"/>
      <dgm:spPr/>
      <dgm:t>
        <a:bodyPr/>
        <a:lstStyle/>
        <a:p>
          <a:r>
            <a:rPr lang="sv-SE" dirty="0"/>
            <a:t>Paketering och spridning</a:t>
          </a:r>
        </a:p>
      </dgm:t>
    </dgm:pt>
    <dgm:pt modelId="{18FC98DF-13F1-430D-91F6-CF3662F090BA}" type="parTrans" cxnId="{6E39677C-1956-447E-A8D0-2C4C29AA1DAF}">
      <dgm:prSet/>
      <dgm:spPr/>
      <dgm:t>
        <a:bodyPr/>
        <a:lstStyle/>
        <a:p>
          <a:endParaRPr lang="sv-SE"/>
        </a:p>
      </dgm:t>
    </dgm:pt>
    <dgm:pt modelId="{292484B9-E61C-43DD-B825-620356F2A3DC}" type="sibTrans" cxnId="{6E39677C-1956-447E-A8D0-2C4C29AA1DAF}">
      <dgm:prSet/>
      <dgm:spPr/>
      <dgm:t>
        <a:bodyPr/>
        <a:lstStyle/>
        <a:p>
          <a:endParaRPr lang="sv-SE"/>
        </a:p>
      </dgm:t>
    </dgm:pt>
    <dgm:pt modelId="{078A6F9D-6069-4B6C-82D9-21743AE0AD88}">
      <dgm:prSet phldrT="[Text]"/>
      <dgm:spPr/>
      <dgm:t>
        <a:bodyPr/>
        <a:lstStyle/>
        <a:p>
          <a:pPr>
            <a:buFont typeface="Arial" panose="020B0604020202020204" pitchFamily="34" charset="0"/>
            <a:buChar char="•"/>
          </a:pPr>
          <a:r>
            <a:rPr lang="sv-SE" dirty="0"/>
            <a:t>E-</a:t>
          </a:r>
          <a:r>
            <a:rPr lang="sv-SE" dirty="0" err="1"/>
            <a:t>health</a:t>
          </a:r>
          <a:r>
            <a:rPr lang="sv-SE" dirty="0"/>
            <a:t> </a:t>
          </a:r>
          <a:r>
            <a:rPr lang="sv-SE" dirty="0" err="1"/>
            <a:t>arena´s</a:t>
          </a:r>
          <a:r>
            <a:rPr lang="sv-SE" dirty="0"/>
            <a:t> digitala </a:t>
          </a:r>
          <a:r>
            <a:rPr lang="sv-SE" dirty="0" err="1"/>
            <a:t>showroom</a:t>
          </a:r>
          <a:r>
            <a:rPr lang="sv-SE" dirty="0"/>
            <a:t> </a:t>
          </a:r>
        </a:p>
      </dgm:t>
    </dgm:pt>
    <dgm:pt modelId="{E39D9E3D-744F-4201-AA87-345640D4A11B}" type="parTrans" cxnId="{4201A8B4-985A-46AF-8C53-1D98E393C1DE}">
      <dgm:prSet/>
      <dgm:spPr/>
      <dgm:t>
        <a:bodyPr/>
        <a:lstStyle/>
        <a:p>
          <a:endParaRPr lang="sv-SE"/>
        </a:p>
      </dgm:t>
    </dgm:pt>
    <dgm:pt modelId="{807EC7AA-C955-4A98-B5B2-A1FDE5924FC1}" type="sibTrans" cxnId="{4201A8B4-985A-46AF-8C53-1D98E393C1DE}">
      <dgm:prSet/>
      <dgm:spPr/>
      <dgm:t>
        <a:bodyPr/>
        <a:lstStyle/>
        <a:p>
          <a:endParaRPr lang="sv-SE"/>
        </a:p>
      </dgm:t>
    </dgm:pt>
    <dgm:pt modelId="{A55CAC28-35C5-4DA0-B9DD-ECDF86320E6E}">
      <dgm:prSet phldrT="[Text]"/>
      <dgm:spPr/>
      <dgm:t>
        <a:bodyPr/>
        <a:lstStyle/>
        <a:p>
          <a:pPr>
            <a:buNone/>
          </a:pPr>
          <a:r>
            <a:rPr lang="sv-SE" dirty="0"/>
            <a:t>Anpassa berättelsen till olika målgrupper:</a:t>
          </a:r>
        </a:p>
      </dgm:t>
    </dgm:pt>
    <dgm:pt modelId="{3FA3612D-9EBC-4390-89B2-05043EDBBC0A}" type="parTrans" cxnId="{C3FE8790-A7B2-4B19-A5CA-CED59D533D50}">
      <dgm:prSet/>
      <dgm:spPr/>
      <dgm:t>
        <a:bodyPr/>
        <a:lstStyle/>
        <a:p>
          <a:endParaRPr lang="sv-SE"/>
        </a:p>
      </dgm:t>
    </dgm:pt>
    <dgm:pt modelId="{BABB56CD-0462-4582-A682-C9E6F7AABFE6}" type="sibTrans" cxnId="{C3FE8790-A7B2-4B19-A5CA-CED59D533D50}">
      <dgm:prSet/>
      <dgm:spPr/>
      <dgm:t>
        <a:bodyPr/>
        <a:lstStyle/>
        <a:p>
          <a:endParaRPr lang="sv-SE"/>
        </a:p>
      </dgm:t>
    </dgm:pt>
    <dgm:pt modelId="{53040E5E-2DC1-48A1-8DFF-80413104AC0A}">
      <dgm:prSet phldrT="[Text]"/>
      <dgm:spPr/>
      <dgm:t>
        <a:bodyPr/>
        <a:lstStyle/>
        <a:p>
          <a:pPr>
            <a:buFont typeface="Arial" panose="020B0604020202020204" pitchFamily="34" charset="0"/>
            <a:buChar char="•"/>
          </a:pPr>
          <a:r>
            <a:rPr lang="sv-SE" dirty="0"/>
            <a:t>Kortversion till beslutsfattare</a:t>
          </a:r>
        </a:p>
      </dgm:t>
    </dgm:pt>
    <dgm:pt modelId="{76A96BE2-C525-4B7F-8D1B-86EB0AF60129}" type="parTrans" cxnId="{1A4FA108-DD8B-4A62-976A-B45B7D6C5EDA}">
      <dgm:prSet/>
      <dgm:spPr/>
      <dgm:t>
        <a:bodyPr/>
        <a:lstStyle/>
        <a:p>
          <a:endParaRPr lang="sv-SE"/>
        </a:p>
      </dgm:t>
    </dgm:pt>
    <dgm:pt modelId="{72BC329E-C784-4CCA-864E-D8BC81030250}" type="sibTrans" cxnId="{1A4FA108-DD8B-4A62-976A-B45B7D6C5EDA}">
      <dgm:prSet/>
      <dgm:spPr/>
      <dgm:t>
        <a:bodyPr/>
        <a:lstStyle/>
        <a:p>
          <a:endParaRPr lang="sv-SE"/>
        </a:p>
      </dgm:t>
    </dgm:pt>
    <dgm:pt modelId="{8787FACF-0762-4D03-AD97-83CC2119B3B8}">
      <dgm:prSet phldrT="[Text]"/>
      <dgm:spPr/>
      <dgm:t>
        <a:bodyPr/>
        <a:lstStyle/>
        <a:p>
          <a:pPr>
            <a:buFont typeface="Arial" panose="020B0604020202020204" pitchFamily="34" charset="0"/>
            <a:buChar char="•"/>
          </a:pPr>
          <a:r>
            <a:rPr lang="sv-SE" dirty="0"/>
            <a:t>Djupversion till verksamhetsutvecklare</a:t>
          </a:r>
        </a:p>
      </dgm:t>
    </dgm:pt>
    <dgm:pt modelId="{8FC00695-4440-423F-8821-41893BFECCD9}" type="parTrans" cxnId="{9F18521A-C2E4-406A-8628-592837412D04}">
      <dgm:prSet/>
      <dgm:spPr/>
      <dgm:t>
        <a:bodyPr/>
        <a:lstStyle/>
        <a:p>
          <a:endParaRPr lang="sv-SE"/>
        </a:p>
      </dgm:t>
    </dgm:pt>
    <dgm:pt modelId="{B9022C3D-069C-4AC6-B8FF-3CD305101203}" type="sibTrans" cxnId="{9F18521A-C2E4-406A-8628-592837412D04}">
      <dgm:prSet/>
      <dgm:spPr/>
      <dgm:t>
        <a:bodyPr/>
        <a:lstStyle/>
        <a:p>
          <a:endParaRPr lang="sv-SE"/>
        </a:p>
      </dgm:t>
    </dgm:pt>
    <dgm:pt modelId="{5EE954BB-B013-43AE-A5B2-46F4D144B01F}">
      <dgm:prSet phldrT="[Text]"/>
      <dgm:spPr/>
      <dgm:t>
        <a:bodyPr/>
        <a:lstStyle/>
        <a:p>
          <a:r>
            <a:rPr lang="sv-SE" dirty="0"/>
            <a:t>Tips och lärdomar</a:t>
          </a:r>
        </a:p>
      </dgm:t>
    </dgm:pt>
    <dgm:pt modelId="{B27EEE78-D90C-4A68-9DDE-71D7B31BDA0D}" type="parTrans" cxnId="{6EB686E4-B7B3-4003-951F-0003ED889525}">
      <dgm:prSet/>
      <dgm:spPr/>
      <dgm:t>
        <a:bodyPr/>
        <a:lstStyle/>
        <a:p>
          <a:endParaRPr lang="sv-SE"/>
        </a:p>
      </dgm:t>
    </dgm:pt>
    <dgm:pt modelId="{17890C72-3DE9-4541-A5C5-258CF6F6D530}" type="sibTrans" cxnId="{6EB686E4-B7B3-4003-951F-0003ED889525}">
      <dgm:prSet/>
      <dgm:spPr/>
      <dgm:t>
        <a:bodyPr/>
        <a:lstStyle/>
        <a:p>
          <a:endParaRPr lang="sv-SE"/>
        </a:p>
      </dgm:t>
    </dgm:pt>
    <dgm:pt modelId="{C855267F-4C5F-41E0-8D36-DF504907C487}">
      <dgm:prSet phldrT="[Text]"/>
      <dgm:spPr/>
      <dgm:t>
        <a:bodyPr/>
        <a:lstStyle/>
        <a:p>
          <a:endParaRPr lang="sv-SE" dirty="0"/>
        </a:p>
      </dgm:t>
    </dgm:pt>
    <dgm:pt modelId="{8CF5ACBE-5A31-4D15-8F11-DEF10CE48227}" type="parTrans" cxnId="{97DB4259-61DB-49FB-AA56-D8C53B3990E9}">
      <dgm:prSet/>
      <dgm:spPr/>
      <dgm:t>
        <a:bodyPr/>
        <a:lstStyle/>
        <a:p>
          <a:endParaRPr lang="sv-SE"/>
        </a:p>
      </dgm:t>
    </dgm:pt>
    <dgm:pt modelId="{CF3E7E91-8FE1-4DF5-B477-05D8EA81690A}" type="sibTrans" cxnId="{97DB4259-61DB-49FB-AA56-D8C53B3990E9}">
      <dgm:prSet/>
      <dgm:spPr/>
      <dgm:t>
        <a:bodyPr/>
        <a:lstStyle/>
        <a:p>
          <a:endParaRPr lang="sv-SE"/>
        </a:p>
      </dgm:t>
    </dgm:pt>
    <dgm:pt modelId="{5B2027E9-ADD9-43F4-BBDF-1AD18B7A409C}">
      <dgm:prSet phldrT="[Text]"/>
      <dgm:spPr/>
      <dgm:t>
        <a:bodyPr/>
        <a:lstStyle/>
        <a:p>
          <a:pPr>
            <a:buFont typeface="Arial" panose="020B0604020202020204" pitchFamily="34" charset="0"/>
            <a:buChar char="•"/>
          </a:pPr>
          <a:endParaRPr lang="sv-SE" dirty="0"/>
        </a:p>
      </dgm:t>
    </dgm:pt>
    <dgm:pt modelId="{811E32D7-83FE-4F0A-B2EE-E1FAD366DAF6}" type="parTrans" cxnId="{3759E63C-BA05-47B3-A3CC-31D045E54FE8}">
      <dgm:prSet/>
      <dgm:spPr/>
      <dgm:t>
        <a:bodyPr/>
        <a:lstStyle/>
        <a:p>
          <a:endParaRPr lang="sv-SE"/>
        </a:p>
      </dgm:t>
    </dgm:pt>
    <dgm:pt modelId="{17233B0B-FF83-4E8C-A501-F46DD8195A09}" type="sibTrans" cxnId="{3759E63C-BA05-47B3-A3CC-31D045E54FE8}">
      <dgm:prSet/>
      <dgm:spPr/>
      <dgm:t>
        <a:bodyPr/>
        <a:lstStyle/>
        <a:p>
          <a:endParaRPr lang="sv-SE"/>
        </a:p>
      </dgm:t>
    </dgm:pt>
    <dgm:pt modelId="{2FF2F7BB-3BF5-4D0F-8143-4AB0199E17EE}">
      <dgm:prSet phldrT="[Text]"/>
      <dgm:spPr/>
      <dgm:t>
        <a:bodyPr/>
        <a:lstStyle/>
        <a:p>
          <a:r>
            <a:rPr lang="sv-SE" dirty="0" err="1"/>
            <a:t>Agilt</a:t>
          </a:r>
          <a:r>
            <a:rPr lang="sv-SE" dirty="0"/>
            <a:t> arbetssätt  - hantera arbetet som utveckling, ingen färdig process</a:t>
          </a:r>
        </a:p>
      </dgm:t>
    </dgm:pt>
    <dgm:pt modelId="{79A4C8DA-A747-4687-85F5-4AD12DCFEA6B}" type="parTrans" cxnId="{52F9CF13-37C2-4DA2-A03F-C28B2C688F28}">
      <dgm:prSet/>
      <dgm:spPr/>
      <dgm:t>
        <a:bodyPr/>
        <a:lstStyle/>
        <a:p>
          <a:endParaRPr lang="sv-SE"/>
        </a:p>
      </dgm:t>
    </dgm:pt>
    <dgm:pt modelId="{EEE5F8F7-AEEC-4F87-9B0E-54845F710D38}" type="sibTrans" cxnId="{52F9CF13-37C2-4DA2-A03F-C28B2C688F28}">
      <dgm:prSet/>
      <dgm:spPr/>
      <dgm:t>
        <a:bodyPr/>
        <a:lstStyle/>
        <a:p>
          <a:endParaRPr lang="sv-SE"/>
        </a:p>
      </dgm:t>
    </dgm:pt>
    <dgm:pt modelId="{1D804DE1-8AEF-44A1-87D1-DA2D83CE339C}">
      <dgm:prSet phldrT="[Text]"/>
      <dgm:spPr/>
      <dgm:t>
        <a:bodyPr/>
        <a:lstStyle/>
        <a:p>
          <a:endParaRPr lang="sv-SE" dirty="0"/>
        </a:p>
      </dgm:t>
    </dgm:pt>
    <dgm:pt modelId="{0B111E89-697C-4117-8E8B-521A56F74BA9}" type="parTrans" cxnId="{30E31A9E-C4E2-4BCE-9BC1-D1629615EBF7}">
      <dgm:prSet/>
      <dgm:spPr/>
      <dgm:t>
        <a:bodyPr/>
        <a:lstStyle/>
        <a:p>
          <a:endParaRPr lang="sv-SE"/>
        </a:p>
      </dgm:t>
    </dgm:pt>
    <dgm:pt modelId="{E2F75F8D-BCF6-4955-8236-3D4750C7EFA6}" type="sibTrans" cxnId="{30E31A9E-C4E2-4BCE-9BC1-D1629615EBF7}">
      <dgm:prSet/>
      <dgm:spPr/>
      <dgm:t>
        <a:bodyPr/>
        <a:lstStyle/>
        <a:p>
          <a:endParaRPr lang="sv-SE"/>
        </a:p>
      </dgm:t>
    </dgm:pt>
    <dgm:pt modelId="{00CFAB00-C329-469B-8E0A-622940F79CB3}">
      <dgm:prSet phldrT="[Text]"/>
      <dgm:spPr/>
      <dgm:t>
        <a:bodyPr/>
        <a:lstStyle/>
        <a:p>
          <a:r>
            <a:rPr lang="sv-SE" dirty="0"/>
            <a:t>Faktagranskning, även leverantör</a:t>
          </a:r>
        </a:p>
      </dgm:t>
    </dgm:pt>
    <dgm:pt modelId="{EDDD6B45-9207-4D9D-AB5F-FF5AF4953B28}" type="parTrans" cxnId="{98B5A5CE-F8C6-4D6A-B3D1-5BCB78DAA9CB}">
      <dgm:prSet/>
      <dgm:spPr/>
      <dgm:t>
        <a:bodyPr/>
        <a:lstStyle/>
        <a:p>
          <a:endParaRPr lang="sv-SE"/>
        </a:p>
      </dgm:t>
    </dgm:pt>
    <dgm:pt modelId="{998EF7CA-E4BE-4299-9BD9-A86767E4A561}" type="sibTrans" cxnId="{98B5A5CE-F8C6-4D6A-B3D1-5BCB78DAA9CB}">
      <dgm:prSet/>
      <dgm:spPr/>
      <dgm:t>
        <a:bodyPr/>
        <a:lstStyle/>
        <a:p>
          <a:endParaRPr lang="sv-SE"/>
        </a:p>
      </dgm:t>
    </dgm:pt>
    <dgm:pt modelId="{54E2AEAC-C254-427D-8608-94DAA03B34D9}">
      <dgm:prSet phldrT="[Text]"/>
      <dgm:spPr/>
      <dgm:t>
        <a:bodyPr/>
        <a:lstStyle/>
        <a:p>
          <a:pPr>
            <a:buNone/>
          </a:pPr>
          <a:endParaRPr lang="sv-SE" dirty="0"/>
        </a:p>
      </dgm:t>
    </dgm:pt>
    <dgm:pt modelId="{05E0A2EB-6C82-4252-BC63-A652BB776C97}" type="parTrans" cxnId="{BE2B1FBD-9FC2-41A0-85E3-7F2E82F4F7C0}">
      <dgm:prSet/>
      <dgm:spPr/>
      <dgm:t>
        <a:bodyPr/>
        <a:lstStyle/>
        <a:p>
          <a:endParaRPr lang="sv-SE"/>
        </a:p>
      </dgm:t>
    </dgm:pt>
    <dgm:pt modelId="{4502AF9E-9B47-4685-8203-F39C33BD73CD}" type="sibTrans" cxnId="{BE2B1FBD-9FC2-41A0-85E3-7F2E82F4F7C0}">
      <dgm:prSet/>
      <dgm:spPr/>
      <dgm:t>
        <a:bodyPr/>
        <a:lstStyle/>
        <a:p>
          <a:endParaRPr lang="sv-SE"/>
        </a:p>
      </dgm:t>
    </dgm:pt>
    <dgm:pt modelId="{D73EBE96-D7AA-4B41-BE99-4D7483545F23}">
      <dgm:prSet phldrT="[Text]"/>
      <dgm:spPr/>
      <dgm:t>
        <a:bodyPr/>
        <a:lstStyle/>
        <a:p>
          <a:r>
            <a:rPr lang="sv-SE" dirty="0"/>
            <a:t>Kontinuitet av personal (särskilt SAM)</a:t>
          </a:r>
        </a:p>
      </dgm:t>
    </dgm:pt>
    <dgm:pt modelId="{F9447351-ACC0-4646-B9D3-C0D119D50C8D}" type="parTrans" cxnId="{B7A05D7D-2274-4C45-B119-172A10AC85C1}">
      <dgm:prSet/>
      <dgm:spPr/>
      <dgm:t>
        <a:bodyPr/>
        <a:lstStyle/>
        <a:p>
          <a:endParaRPr lang="sv-SE"/>
        </a:p>
      </dgm:t>
    </dgm:pt>
    <dgm:pt modelId="{B683BB60-A08D-415A-A5A8-3F3DCA6B6BF6}" type="sibTrans" cxnId="{B7A05D7D-2274-4C45-B119-172A10AC85C1}">
      <dgm:prSet/>
      <dgm:spPr/>
      <dgm:t>
        <a:bodyPr/>
        <a:lstStyle/>
        <a:p>
          <a:endParaRPr lang="sv-SE"/>
        </a:p>
      </dgm:t>
    </dgm:pt>
    <dgm:pt modelId="{539BF22D-9757-4F34-BB52-13DE6F2E58E5}">
      <dgm:prSet phldrT="[Text]"/>
      <dgm:spPr/>
      <dgm:t>
        <a:bodyPr/>
        <a:lstStyle/>
        <a:p>
          <a:endParaRPr lang="sv-SE" dirty="0"/>
        </a:p>
      </dgm:t>
    </dgm:pt>
    <dgm:pt modelId="{99D83B35-9E33-4395-BA9F-DD6C2823A4ED}" type="parTrans" cxnId="{35DD5BD5-EAAD-42CE-940C-22BDEF78208A}">
      <dgm:prSet/>
      <dgm:spPr/>
      <dgm:t>
        <a:bodyPr/>
        <a:lstStyle/>
        <a:p>
          <a:endParaRPr lang="sv-SE"/>
        </a:p>
      </dgm:t>
    </dgm:pt>
    <dgm:pt modelId="{7ED59812-D568-442B-8A7A-5E008E720A02}" type="sibTrans" cxnId="{35DD5BD5-EAAD-42CE-940C-22BDEF78208A}">
      <dgm:prSet/>
      <dgm:spPr/>
      <dgm:t>
        <a:bodyPr/>
        <a:lstStyle/>
        <a:p>
          <a:endParaRPr lang="sv-SE"/>
        </a:p>
      </dgm:t>
    </dgm:pt>
    <dgm:pt modelId="{B3B4C332-4418-4A90-901E-AC978E52DE7F}">
      <dgm:prSet phldrT="[Text]"/>
      <dgm:spPr/>
      <dgm:t>
        <a:bodyPr/>
        <a:lstStyle/>
        <a:p>
          <a:pPr>
            <a:buFont typeface="Arial" panose="020B0604020202020204" pitchFamily="34" charset="0"/>
            <a:buChar char="•"/>
          </a:pPr>
          <a:r>
            <a:rPr lang="sv-SE" dirty="0"/>
            <a:t>Bättre exponering på vår webbplats. </a:t>
          </a:r>
        </a:p>
      </dgm:t>
    </dgm:pt>
    <dgm:pt modelId="{B5C341A6-A58F-46F1-8BBD-9FCAE0C4AA61}" type="parTrans" cxnId="{D6B33628-60BD-40BB-98B5-9321FEA78EBD}">
      <dgm:prSet/>
      <dgm:spPr/>
      <dgm:t>
        <a:bodyPr/>
        <a:lstStyle/>
        <a:p>
          <a:endParaRPr lang="sv-SE"/>
        </a:p>
      </dgm:t>
    </dgm:pt>
    <dgm:pt modelId="{419ABD7F-818A-4EEF-BC32-FF22F20F46CD}" type="sibTrans" cxnId="{D6B33628-60BD-40BB-98B5-9321FEA78EBD}">
      <dgm:prSet/>
      <dgm:spPr/>
      <dgm:t>
        <a:bodyPr/>
        <a:lstStyle/>
        <a:p>
          <a:endParaRPr lang="sv-SE"/>
        </a:p>
      </dgm:t>
    </dgm:pt>
    <dgm:pt modelId="{37D3F9D3-07D0-43A0-B56E-1AF930632604}">
      <dgm:prSet phldrT="[Text]"/>
      <dgm:spPr/>
      <dgm:t>
        <a:bodyPr/>
        <a:lstStyle/>
        <a:p>
          <a:pPr>
            <a:buFont typeface="Arial" panose="020B0604020202020204" pitchFamily="34" charset="0"/>
            <a:buChar char="•"/>
          </a:pPr>
          <a:r>
            <a:rPr lang="sv-SE" dirty="0"/>
            <a:t>Egen webbsida med tilltalande layout och användarvänlighet</a:t>
          </a:r>
          <a:br>
            <a:rPr lang="sv-SE" dirty="0"/>
          </a:br>
          <a:r>
            <a:rPr lang="sv-SE" dirty="0"/>
            <a:t>(Container)</a:t>
          </a:r>
        </a:p>
      </dgm:t>
    </dgm:pt>
    <dgm:pt modelId="{6160C4FC-4500-4691-894E-C467B17987EB}" type="parTrans" cxnId="{5256585A-B43E-4188-8AB3-2BC3279FF013}">
      <dgm:prSet/>
      <dgm:spPr/>
      <dgm:t>
        <a:bodyPr/>
        <a:lstStyle/>
        <a:p>
          <a:endParaRPr lang="sv-SE"/>
        </a:p>
      </dgm:t>
    </dgm:pt>
    <dgm:pt modelId="{90AE8D9B-9FF7-41AD-8709-C0A0D291A452}" type="sibTrans" cxnId="{5256585A-B43E-4188-8AB3-2BC3279FF013}">
      <dgm:prSet/>
      <dgm:spPr/>
      <dgm:t>
        <a:bodyPr/>
        <a:lstStyle/>
        <a:p>
          <a:endParaRPr lang="sv-SE"/>
        </a:p>
      </dgm:t>
    </dgm:pt>
    <dgm:pt modelId="{67FCCAC0-25DF-4C4F-840A-0F3048F14E4C}">
      <dgm:prSet phldrT="[Text]"/>
      <dgm:spPr/>
      <dgm:t>
        <a:bodyPr/>
        <a:lstStyle/>
        <a:p>
          <a:pPr>
            <a:buFont typeface="Arial" panose="020B0604020202020204" pitchFamily="34" charset="0"/>
            <a:buChar char="•"/>
          </a:pPr>
          <a:endParaRPr lang="sv-SE" dirty="0"/>
        </a:p>
      </dgm:t>
    </dgm:pt>
    <dgm:pt modelId="{777A0E85-EFC1-4CE3-A69B-9B6360C29525}" type="parTrans" cxnId="{4901C42F-5927-4E36-9A56-FCEE6D562C69}">
      <dgm:prSet/>
      <dgm:spPr/>
      <dgm:t>
        <a:bodyPr/>
        <a:lstStyle/>
        <a:p>
          <a:endParaRPr lang="sv-SE"/>
        </a:p>
      </dgm:t>
    </dgm:pt>
    <dgm:pt modelId="{73F977CA-3E2E-45AA-9B84-B0D56D6DEFCC}" type="sibTrans" cxnId="{4901C42F-5927-4E36-9A56-FCEE6D562C69}">
      <dgm:prSet/>
      <dgm:spPr/>
      <dgm:t>
        <a:bodyPr/>
        <a:lstStyle/>
        <a:p>
          <a:endParaRPr lang="sv-SE"/>
        </a:p>
      </dgm:t>
    </dgm:pt>
    <dgm:pt modelId="{C29D03AD-96A7-448B-9110-AAA4D521A772}">
      <dgm:prSet phldrT="[Text]"/>
      <dgm:spPr/>
      <dgm:t>
        <a:bodyPr/>
        <a:lstStyle/>
        <a:p>
          <a:endParaRPr lang="sv-SE" dirty="0"/>
        </a:p>
      </dgm:t>
    </dgm:pt>
    <dgm:pt modelId="{254CE1CD-DE91-4D29-8342-B2016142EE87}" type="parTrans" cxnId="{CBC1CD4E-AF42-4537-B31D-9512DE0DBFFE}">
      <dgm:prSet/>
      <dgm:spPr/>
      <dgm:t>
        <a:bodyPr/>
        <a:lstStyle/>
        <a:p>
          <a:endParaRPr lang="sv-SE"/>
        </a:p>
      </dgm:t>
    </dgm:pt>
    <dgm:pt modelId="{83B9FEEF-9C00-455C-911A-C5A324762485}" type="sibTrans" cxnId="{CBC1CD4E-AF42-4537-B31D-9512DE0DBFFE}">
      <dgm:prSet/>
      <dgm:spPr/>
      <dgm:t>
        <a:bodyPr/>
        <a:lstStyle/>
        <a:p>
          <a:endParaRPr lang="sv-SE"/>
        </a:p>
      </dgm:t>
    </dgm:pt>
    <dgm:pt modelId="{D10700A0-44E2-48D6-9A8B-71D219355387}">
      <dgm:prSet phldrT="[Text]"/>
      <dgm:spPr/>
      <dgm:t>
        <a:bodyPr/>
        <a:lstStyle/>
        <a:p>
          <a:r>
            <a:rPr lang="sv-SE" dirty="0"/>
            <a:t>Lösningen</a:t>
          </a:r>
        </a:p>
      </dgm:t>
    </dgm:pt>
    <dgm:pt modelId="{BF649A27-3167-4270-A25C-E712E1032454}" type="parTrans" cxnId="{763D6134-7D92-4163-BCA8-0A410160B276}">
      <dgm:prSet/>
      <dgm:spPr/>
      <dgm:t>
        <a:bodyPr/>
        <a:lstStyle/>
        <a:p>
          <a:endParaRPr lang="sv-SE"/>
        </a:p>
      </dgm:t>
    </dgm:pt>
    <dgm:pt modelId="{47EB16CA-3B85-498F-9D1F-04F5AF52B4D2}" type="sibTrans" cxnId="{763D6134-7D92-4163-BCA8-0A410160B276}">
      <dgm:prSet/>
      <dgm:spPr/>
      <dgm:t>
        <a:bodyPr/>
        <a:lstStyle/>
        <a:p>
          <a:endParaRPr lang="sv-SE"/>
        </a:p>
      </dgm:t>
    </dgm:pt>
    <dgm:pt modelId="{F975F0F4-5F87-4608-9BC4-55F6F46EDC3B}">
      <dgm:prSet phldrT="[Text]"/>
      <dgm:spPr/>
      <dgm:t>
        <a:bodyPr/>
        <a:lstStyle/>
        <a:p>
          <a:pPr>
            <a:buFont typeface="Arial" panose="020B0604020202020204" pitchFamily="34" charset="0"/>
            <a:buChar char="•"/>
          </a:pPr>
          <a:r>
            <a:rPr lang="sv-SE" dirty="0"/>
            <a:t>Innovativa lösningar och arbetsprocesser </a:t>
          </a:r>
        </a:p>
      </dgm:t>
    </dgm:pt>
    <dgm:pt modelId="{58F4C0EB-4B0B-4B05-B627-F4F78089C9EB}" type="parTrans" cxnId="{1374DB0A-3F3B-4C22-9AF9-EBD904B90F48}">
      <dgm:prSet/>
      <dgm:spPr/>
      <dgm:t>
        <a:bodyPr/>
        <a:lstStyle/>
        <a:p>
          <a:endParaRPr lang="sv-SE"/>
        </a:p>
      </dgm:t>
    </dgm:pt>
    <dgm:pt modelId="{FE1474D1-CF48-4EAD-9ABB-8E0B90A22B6E}" type="sibTrans" cxnId="{1374DB0A-3F3B-4C22-9AF9-EBD904B90F48}">
      <dgm:prSet/>
      <dgm:spPr/>
      <dgm:t>
        <a:bodyPr/>
        <a:lstStyle/>
        <a:p>
          <a:endParaRPr lang="sv-SE"/>
        </a:p>
      </dgm:t>
    </dgm:pt>
    <dgm:pt modelId="{63CB4A72-F221-484E-8563-7413FCE429C5}">
      <dgm:prSet phldrT="[Text]"/>
      <dgm:spPr/>
      <dgm:t>
        <a:bodyPr/>
        <a:lstStyle/>
        <a:p>
          <a:pPr>
            <a:buFont typeface="Arial" panose="020B0604020202020204" pitchFamily="34" charset="0"/>
            <a:buChar char="•"/>
          </a:pPr>
          <a:endParaRPr lang="sv-SE" dirty="0"/>
        </a:p>
      </dgm:t>
    </dgm:pt>
    <dgm:pt modelId="{8FD92E77-62AE-46E5-86BA-D637D5BF476F}" type="parTrans" cxnId="{F9B48D5C-4F66-455D-B69A-0B64444930DA}">
      <dgm:prSet/>
      <dgm:spPr/>
      <dgm:t>
        <a:bodyPr/>
        <a:lstStyle/>
        <a:p>
          <a:endParaRPr lang="sv-SE"/>
        </a:p>
      </dgm:t>
    </dgm:pt>
    <dgm:pt modelId="{8A2B9570-634B-406C-A2D5-CE8D714C7ED1}" type="sibTrans" cxnId="{F9B48D5C-4F66-455D-B69A-0B64444930DA}">
      <dgm:prSet/>
      <dgm:spPr/>
      <dgm:t>
        <a:bodyPr/>
        <a:lstStyle/>
        <a:p>
          <a:endParaRPr lang="sv-SE"/>
        </a:p>
      </dgm:t>
    </dgm:pt>
    <dgm:pt modelId="{DF5BC68E-711C-4FDE-9AB6-23EE786EC549}">
      <dgm:prSet phldrT="[Text]"/>
      <dgm:spPr/>
      <dgm:t>
        <a:bodyPr/>
        <a:lstStyle/>
        <a:p>
          <a:pPr>
            <a:buNone/>
          </a:pPr>
          <a:r>
            <a:rPr lang="sv-SE" dirty="0"/>
            <a:t>Större fokus på:</a:t>
          </a:r>
        </a:p>
      </dgm:t>
    </dgm:pt>
    <dgm:pt modelId="{C95E574C-3E68-4E34-8D35-E1E0342AA2AF}" type="sibTrans" cxnId="{705A907D-CC5B-4899-88CF-AD0769DAF2F8}">
      <dgm:prSet/>
      <dgm:spPr/>
      <dgm:t>
        <a:bodyPr/>
        <a:lstStyle/>
        <a:p>
          <a:endParaRPr lang="sv-SE"/>
        </a:p>
      </dgm:t>
    </dgm:pt>
    <dgm:pt modelId="{6286B7B6-C326-4897-A5F8-F2F7CAF999EE}" type="parTrans" cxnId="{705A907D-CC5B-4899-88CF-AD0769DAF2F8}">
      <dgm:prSet/>
      <dgm:spPr/>
      <dgm:t>
        <a:bodyPr/>
        <a:lstStyle/>
        <a:p>
          <a:endParaRPr lang="sv-SE"/>
        </a:p>
      </dgm:t>
    </dgm:pt>
    <dgm:pt modelId="{811679B1-51E3-49EB-B92D-B435BFF1C630}" type="pres">
      <dgm:prSet presAssocID="{0C542FDD-58E1-4B1A-861C-9C8FCB3026BF}" presName="Name0" presStyleCnt="0">
        <dgm:presLayoutVars>
          <dgm:dir/>
          <dgm:animLvl val="lvl"/>
          <dgm:resizeHandles val="exact"/>
        </dgm:presLayoutVars>
      </dgm:prSet>
      <dgm:spPr/>
      <dgm:t>
        <a:bodyPr/>
        <a:lstStyle/>
        <a:p>
          <a:endParaRPr lang="sv-SE"/>
        </a:p>
      </dgm:t>
    </dgm:pt>
    <dgm:pt modelId="{AE994190-7B08-47A6-86C3-54E307868EE3}" type="pres">
      <dgm:prSet presAssocID="{9C10ED13-A3FE-49EA-9745-195310644DDB}" presName="composite" presStyleCnt="0"/>
      <dgm:spPr/>
    </dgm:pt>
    <dgm:pt modelId="{BCF983D8-6A18-4B9F-9949-CA1E74E8C595}" type="pres">
      <dgm:prSet presAssocID="{9C10ED13-A3FE-49EA-9745-195310644DDB}" presName="parTx" presStyleLbl="alignNode1" presStyleIdx="0" presStyleCnt="4">
        <dgm:presLayoutVars>
          <dgm:chMax val="0"/>
          <dgm:chPref val="0"/>
          <dgm:bulletEnabled val="1"/>
        </dgm:presLayoutVars>
      </dgm:prSet>
      <dgm:spPr/>
      <dgm:t>
        <a:bodyPr/>
        <a:lstStyle/>
        <a:p>
          <a:endParaRPr lang="sv-SE"/>
        </a:p>
      </dgm:t>
    </dgm:pt>
    <dgm:pt modelId="{29660BCE-F881-48F6-B9BC-6F7F65D8173F}" type="pres">
      <dgm:prSet presAssocID="{9C10ED13-A3FE-49EA-9745-195310644DDB}" presName="desTx" presStyleLbl="alignAccFollowNode1" presStyleIdx="0" presStyleCnt="4">
        <dgm:presLayoutVars>
          <dgm:bulletEnabled val="1"/>
        </dgm:presLayoutVars>
      </dgm:prSet>
      <dgm:spPr/>
      <dgm:t>
        <a:bodyPr/>
        <a:lstStyle/>
        <a:p>
          <a:endParaRPr lang="sv-SE"/>
        </a:p>
      </dgm:t>
    </dgm:pt>
    <dgm:pt modelId="{C3FFF938-8EF9-42AB-A97D-AA833C50F5F8}" type="pres">
      <dgm:prSet presAssocID="{F45E8C8F-E20F-4612-8BFF-953C9FC3A86C}" presName="space" presStyleCnt="0"/>
      <dgm:spPr/>
    </dgm:pt>
    <dgm:pt modelId="{D4EBA077-4626-45AC-8049-2B0DE6347ABE}" type="pres">
      <dgm:prSet presAssocID="{02412195-DABC-44A7-A4E0-A31D159C5698}" presName="composite" presStyleCnt="0"/>
      <dgm:spPr/>
    </dgm:pt>
    <dgm:pt modelId="{E95A82D9-0B71-420A-B893-5E453BE10F22}" type="pres">
      <dgm:prSet presAssocID="{02412195-DABC-44A7-A4E0-A31D159C5698}" presName="parTx" presStyleLbl="alignNode1" presStyleIdx="1" presStyleCnt="4">
        <dgm:presLayoutVars>
          <dgm:chMax val="0"/>
          <dgm:chPref val="0"/>
          <dgm:bulletEnabled val="1"/>
        </dgm:presLayoutVars>
      </dgm:prSet>
      <dgm:spPr/>
      <dgm:t>
        <a:bodyPr/>
        <a:lstStyle/>
        <a:p>
          <a:endParaRPr lang="sv-SE"/>
        </a:p>
      </dgm:t>
    </dgm:pt>
    <dgm:pt modelId="{083E18DE-821C-4E30-B0A8-C682378A9031}" type="pres">
      <dgm:prSet presAssocID="{02412195-DABC-44A7-A4E0-A31D159C5698}" presName="desTx" presStyleLbl="alignAccFollowNode1" presStyleIdx="1" presStyleCnt="4" custLinFactNeighborX="1438">
        <dgm:presLayoutVars>
          <dgm:bulletEnabled val="1"/>
        </dgm:presLayoutVars>
      </dgm:prSet>
      <dgm:spPr/>
      <dgm:t>
        <a:bodyPr/>
        <a:lstStyle/>
        <a:p>
          <a:endParaRPr lang="sv-SE"/>
        </a:p>
      </dgm:t>
    </dgm:pt>
    <dgm:pt modelId="{D43847FA-1EE7-419A-87E7-72DBE9F69273}" type="pres">
      <dgm:prSet presAssocID="{0295B71C-194C-4E56-9A3C-247A66AC6EE4}" presName="space" presStyleCnt="0"/>
      <dgm:spPr/>
    </dgm:pt>
    <dgm:pt modelId="{E5A7139C-1CB9-4261-9C32-D7B54A48A223}" type="pres">
      <dgm:prSet presAssocID="{02CAB5DA-8644-4ED5-94C9-79DE579F1348}" presName="composite" presStyleCnt="0"/>
      <dgm:spPr/>
    </dgm:pt>
    <dgm:pt modelId="{A49F0BC6-19CC-4018-A262-BEE79B2AB223}" type="pres">
      <dgm:prSet presAssocID="{02CAB5DA-8644-4ED5-94C9-79DE579F1348}" presName="parTx" presStyleLbl="alignNode1" presStyleIdx="2" presStyleCnt="4">
        <dgm:presLayoutVars>
          <dgm:chMax val="0"/>
          <dgm:chPref val="0"/>
          <dgm:bulletEnabled val="1"/>
        </dgm:presLayoutVars>
      </dgm:prSet>
      <dgm:spPr/>
      <dgm:t>
        <a:bodyPr/>
        <a:lstStyle/>
        <a:p>
          <a:endParaRPr lang="sv-SE"/>
        </a:p>
      </dgm:t>
    </dgm:pt>
    <dgm:pt modelId="{E4E7A61B-EE32-429D-B3E5-7805607A6F89}" type="pres">
      <dgm:prSet presAssocID="{02CAB5DA-8644-4ED5-94C9-79DE579F1348}" presName="desTx" presStyleLbl="alignAccFollowNode1" presStyleIdx="2" presStyleCnt="4">
        <dgm:presLayoutVars>
          <dgm:bulletEnabled val="1"/>
        </dgm:presLayoutVars>
      </dgm:prSet>
      <dgm:spPr/>
      <dgm:t>
        <a:bodyPr/>
        <a:lstStyle/>
        <a:p>
          <a:endParaRPr lang="sv-SE"/>
        </a:p>
      </dgm:t>
    </dgm:pt>
    <dgm:pt modelId="{CAA5A061-3B02-4366-BF92-968BE3F0945E}" type="pres">
      <dgm:prSet presAssocID="{5B7BCB0F-9935-49F0-A8F4-FEF51B6D846E}" presName="space" presStyleCnt="0"/>
      <dgm:spPr/>
    </dgm:pt>
    <dgm:pt modelId="{5805DCDD-FCCE-45E7-8639-50A33C1CDD0C}" type="pres">
      <dgm:prSet presAssocID="{9CD42356-6EA8-44CF-952C-A0D20FC6184B}" presName="composite" presStyleCnt="0"/>
      <dgm:spPr/>
    </dgm:pt>
    <dgm:pt modelId="{E1481C0E-CD38-48BC-847F-6AF23962DB2F}" type="pres">
      <dgm:prSet presAssocID="{9CD42356-6EA8-44CF-952C-A0D20FC6184B}" presName="parTx" presStyleLbl="alignNode1" presStyleIdx="3" presStyleCnt="4">
        <dgm:presLayoutVars>
          <dgm:chMax val="0"/>
          <dgm:chPref val="0"/>
          <dgm:bulletEnabled val="1"/>
        </dgm:presLayoutVars>
      </dgm:prSet>
      <dgm:spPr/>
      <dgm:t>
        <a:bodyPr/>
        <a:lstStyle/>
        <a:p>
          <a:endParaRPr lang="sv-SE"/>
        </a:p>
      </dgm:t>
    </dgm:pt>
    <dgm:pt modelId="{5BFFE9E1-1A61-4E62-8568-D969D50CFB39}" type="pres">
      <dgm:prSet presAssocID="{9CD42356-6EA8-44CF-952C-A0D20FC6184B}" presName="desTx" presStyleLbl="alignAccFollowNode1" presStyleIdx="3" presStyleCnt="4" custScaleX="100333">
        <dgm:presLayoutVars>
          <dgm:bulletEnabled val="1"/>
        </dgm:presLayoutVars>
      </dgm:prSet>
      <dgm:spPr/>
      <dgm:t>
        <a:bodyPr/>
        <a:lstStyle/>
        <a:p>
          <a:endParaRPr lang="sv-SE"/>
        </a:p>
      </dgm:t>
    </dgm:pt>
  </dgm:ptLst>
  <dgm:cxnLst>
    <dgm:cxn modelId="{BBDECE2C-5C8E-49FC-B1A7-DC4A1C3DF94A}" srcId="{0C542FDD-58E1-4B1A-861C-9C8FCB3026BF}" destId="{9C10ED13-A3FE-49EA-9745-195310644DDB}" srcOrd="0" destOrd="0" parTransId="{49091584-71A9-43FD-8289-8C476B005BF5}" sibTransId="{F45E8C8F-E20F-4612-8BFF-953C9FC3A86C}"/>
    <dgm:cxn modelId="{0E392FE8-A3B8-4D6D-A136-F2CFD82779D6}" type="presOf" srcId="{53040E5E-2DC1-48A1-8DFF-80413104AC0A}" destId="{083E18DE-821C-4E30-B0A8-C682378A9031}" srcOrd="0" destOrd="3" presId="urn:microsoft.com/office/officeart/2005/8/layout/hList1"/>
    <dgm:cxn modelId="{F9B48D5C-4F66-455D-B69A-0B64444930DA}" srcId="{02412195-DABC-44A7-A4E0-A31D159C5698}" destId="{63CB4A72-F221-484E-8563-7413FCE429C5}" srcOrd="1" destOrd="0" parTransId="{8FD92E77-62AE-46E5-86BA-D637D5BF476F}" sibTransId="{8A2B9570-634B-406C-A2D5-CE8D714C7ED1}"/>
    <dgm:cxn modelId="{212551BC-FA8C-4E98-8A28-01770AC4680E}" type="presOf" srcId="{078A6F9D-6069-4B6C-82D9-21743AE0AD88}" destId="{5BFFE9E1-1A61-4E62-8568-D969D50CFB39}" srcOrd="0" destOrd="4" presId="urn:microsoft.com/office/officeart/2005/8/layout/hList1"/>
    <dgm:cxn modelId="{DFED1858-0443-4279-BD98-5A92EC916E37}" type="presOf" srcId="{63CB4A72-F221-484E-8563-7413FCE429C5}" destId="{083E18DE-821C-4E30-B0A8-C682378A9031}" srcOrd="0" destOrd="1" presId="urn:microsoft.com/office/officeart/2005/8/layout/hList1"/>
    <dgm:cxn modelId="{45403E8F-2DBA-497B-9919-E48C9C8242C9}" type="presOf" srcId="{B5D1CB4B-E056-4BDD-B6FD-40C197117222}" destId="{083E18DE-821C-4E30-B0A8-C682378A9031}" srcOrd="0" destOrd="7" presId="urn:microsoft.com/office/officeart/2005/8/layout/hList1"/>
    <dgm:cxn modelId="{52F9CF13-37C2-4DA2-A03F-C28B2C688F28}" srcId="{02CAB5DA-8644-4ED5-94C9-79DE579F1348}" destId="{2FF2F7BB-3BF5-4D0F-8143-4AB0199E17EE}" srcOrd="4" destOrd="0" parTransId="{79A4C8DA-A747-4687-85F5-4AD12DCFEA6B}" sibTransId="{EEE5F8F7-AEEC-4F87-9B0E-54845F710D38}"/>
    <dgm:cxn modelId="{98B5A5CE-F8C6-4D6A-B3D1-5BCB78DAA9CB}" srcId="{02CAB5DA-8644-4ED5-94C9-79DE579F1348}" destId="{00CFAB00-C329-469B-8E0A-622940F79CB3}" srcOrd="8" destOrd="0" parTransId="{EDDD6B45-9207-4D9D-AB5F-FF5AF4953B28}" sibTransId="{998EF7CA-E4BE-4299-9BD9-A86767E4A561}"/>
    <dgm:cxn modelId="{DAD05146-3379-4110-B6CE-5A1AB6BA4BA7}" type="presOf" srcId="{A55CAC28-35C5-4DA0-B9DD-ECDF86320E6E}" destId="{083E18DE-821C-4E30-B0A8-C682378A9031}" srcOrd="0" destOrd="2" presId="urn:microsoft.com/office/officeart/2005/8/layout/hList1"/>
    <dgm:cxn modelId="{25B03181-2362-4DCA-81F5-42C6F1BED3A0}" type="presOf" srcId="{D10700A0-44E2-48D6-9A8B-71D219355387}" destId="{083E18DE-821C-4E30-B0A8-C682378A9031}" srcOrd="0" destOrd="9" presId="urn:microsoft.com/office/officeart/2005/8/layout/hList1"/>
    <dgm:cxn modelId="{A1EDBA56-C813-46CF-8286-E02131D1EBCF}" type="presOf" srcId="{67FCCAC0-25DF-4C4F-840A-0F3048F14E4C}" destId="{5BFFE9E1-1A61-4E62-8568-D969D50CFB39}" srcOrd="0" destOrd="1" presId="urn:microsoft.com/office/officeart/2005/8/layout/hList1"/>
    <dgm:cxn modelId="{1374DB0A-3F3B-4C22-9AF9-EBD904B90F48}" srcId="{02412195-DABC-44A7-A4E0-A31D159C5698}" destId="{F975F0F4-5F87-4608-9BC4-55F6F46EDC3B}" srcOrd="0" destOrd="0" parTransId="{58F4C0EB-4B0B-4B05-B627-F4F78089C9EB}" sibTransId="{FE1474D1-CF48-4EAD-9ABB-8E0B90A22B6E}"/>
    <dgm:cxn modelId="{FA52B1E3-9CAC-4945-8F59-16C1E8817DB8}" type="presOf" srcId="{C29D03AD-96A7-448B-9110-AAA4D521A772}" destId="{E4E7A61B-EE32-429D-B3E5-7805607A6F89}" srcOrd="0" destOrd="7" presId="urn:microsoft.com/office/officeart/2005/8/layout/hList1"/>
    <dgm:cxn modelId="{4201A8B4-985A-46AF-8C53-1D98E393C1DE}" srcId="{9CD42356-6EA8-44CF-952C-A0D20FC6184B}" destId="{078A6F9D-6069-4B6C-82D9-21743AE0AD88}" srcOrd="4" destOrd="0" parTransId="{E39D9E3D-744F-4201-AA87-345640D4A11B}" sibTransId="{807EC7AA-C955-4A98-B5B2-A1FDE5924FC1}"/>
    <dgm:cxn modelId="{97DB4259-61DB-49FB-AA56-D8C53B3990E9}" srcId="{02CAB5DA-8644-4ED5-94C9-79DE579F1348}" destId="{C855267F-4C5F-41E0-8D36-DF504907C487}" srcOrd="1" destOrd="0" parTransId="{8CF5ACBE-5A31-4D15-8F11-DEF10CE48227}" sibTransId="{CF3E7E91-8FE1-4DF5-B477-05D8EA81690A}"/>
    <dgm:cxn modelId="{DB12684C-C011-4639-B178-B4E2750127A1}" type="presOf" srcId="{70E29BD2-6C41-4865-89BD-1D886DDC4CB4}" destId="{E4E7A61B-EE32-429D-B3E5-7805607A6F89}" srcOrd="0" destOrd="0" presId="urn:microsoft.com/office/officeart/2005/8/layout/hList1"/>
    <dgm:cxn modelId="{1A4FA108-DD8B-4A62-976A-B45B7D6C5EDA}" srcId="{02412195-DABC-44A7-A4E0-A31D159C5698}" destId="{53040E5E-2DC1-48A1-8DFF-80413104AC0A}" srcOrd="3" destOrd="0" parTransId="{76A96BE2-C525-4B7F-8D1B-86EB0AF60129}" sibTransId="{72BC329E-C784-4CCA-864E-D8BC81030250}"/>
    <dgm:cxn modelId="{E62AE09C-8962-4E10-B13A-0C9E667719EC}" type="presOf" srcId="{2FF2F7BB-3BF5-4D0F-8143-4AB0199E17EE}" destId="{E4E7A61B-EE32-429D-B3E5-7805607A6F89}" srcOrd="0" destOrd="4" presId="urn:microsoft.com/office/officeart/2005/8/layout/hList1"/>
    <dgm:cxn modelId="{0014F388-4A05-45C4-ADA5-2A3C2312CEE4}" type="presOf" srcId="{C855267F-4C5F-41E0-8D36-DF504907C487}" destId="{E4E7A61B-EE32-429D-B3E5-7805607A6F89}" srcOrd="0" destOrd="1" presId="urn:microsoft.com/office/officeart/2005/8/layout/hList1"/>
    <dgm:cxn modelId="{DB83C4B8-30F4-4DC2-AAE2-7DF34DCD2CFB}" type="presOf" srcId="{02CAB5DA-8644-4ED5-94C9-79DE579F1348}" destId="{A49F0BC6-19CC-4018-A262-BEE79B2AB223}" srcOrd="0" destOrd="0" presId="urn:microsoft.com/office/officeart/2005/8/layout/hList1"/>
    <dgm:cxn modelId="{6EB686E4-B7B3-4003-951F-0003ED889525}" srcId="{02412195-DABC-44A7-A4E0-A31D159C5698}" destId="{5EE954BB-B013-43AE-A5B2-46F4D144B01F}" srcOrd="10" destOrd="0" parTransId="{B27EEE78-D90C-4A68-9DDE-71D7B31BDA0D}" sibTransId="{17890C72-3DE9-4541-A5C5-258CF6F6D530}"/>
    <dgm:cxn modelId="{03CBB963-124A-4109-962F-6BF38EF12E39}" type="presOf" srcId="{DF5BC68E-711C-4FDE-9AB6-23EE786EC549}" destId="{083E18DE-821C-4E30-B0A8-C682378A9031}" srcOrd="0" destOrd="6" presId="urn:microsoft.com/office/officeart/2005/8/layout/hList1"/>
    <dgm:cxn modelId="{8B24DAEE-7EC7-44CA-AB21-473F212220F7}" type="presOf" srcId="{539BF22D-9757-4F34-BB52-13DE6F2E58E5}" destId="{E4E7A61B-EE32-429D-B3E5-7805607A6F89}" srcOrd="0" destOrd="5" presId="urn:microsoft.com/office/officeart/2005/8/layout/hList1"/>
    <dgm:cxn modelId="{7914CEE3-BB36-4EA9-92AF-EF9927A1BE5F}" type="presOf" srcId="{B3B4C332-4418-4A90-901E-AC978E52DE7F}" destId="{5BFFE9E1-1A61-4E62-8568-D969D50CFB39}" srcOrd="0" destOrd="0" presId="urn:microsoft.com/office/officeart/2005/8/layout/hList1"/>
    <dgm:cxn modelId="{CBC1CD4E-AF42-4537-B31D-9512DE0DBFFE}" srcId="{02CAB5DA-8644-4ED5-94C9-79DE579F1348}" destId="{C29D03AD-96A7-448B-9110-AAA4D521A772}" srcOrd="7" destOrd="0" parTransId="{254CE1CD-DE91-4D29-8342-B2016142EE87}" sibTransId="{83B9FEEF-9C00-455C-911A-C5A324762485}"/>
    <dgm:cxn modelId="{57F659EC-C7EA-48DE-9E9D-A1C476A95E5D}" type="presOf" srcId="{9C10ED13-A3FE-49EA-9745-195310644DDB}" destId="{BCF983D8-6A18-4B9F-9949-CA1E74E8C595}" srcOrd="0" destOrd="0" presId="urn:microsoft.com/office/officeart/2005/8/layout/hList1"/>
    <dgm:cxn modelId="{5B33FA0F-3660-4CEE-98F8-63F465978BB2}" type="presOf" srcId="{D73EBE96-D7AA-4B41-BE99-4D7483545F23}" destId="{E4E7A61B-EE32-429D-B3E5-7805607A6F89}" srcOrd="0" destOrd="6" presId="urn:microsoft.com/office/officeart/2005/8/layout/hList1"/>
    <dgm:cxn modelId="{9F18521A-C2E4-406A-8628-592837412D04}" srcId="{02412195-DABC-44A7-A4E0-A31D159C5698}" destId="{8787FACF-0762-4D03-AD97-83CC2119B3B8}" srcOrd="4" destOrd="0" parTransId="{8FC00695-4440-423F-8821-41893BFECCD9}" sibTransId="{B9022C3D-069C-4AC6-B8FF-3CD305101203}"/>
    <dgm:cxn modelId="{8BFAED55-9B75-4EB4-B37B-8F4C236D2B42}" type="presOf" srcId="{B18696E8-E9DA-4B51-B102-8266AA3B38C8}" destId="{29660BCE-F881-48F6-B9BC-6F7F65D8173F}" srcOrd="0" destOrd="1" presId="urn:microsoft.com/office/officeart/2005/8/layout/hList1"/>
    <dgm:cxn modelId="{705A907D-CC5B-4899-88CF-AD0769DAF2F8}" srcId="{02412195-DABC-44A7-A4E0-A31D159C5698}" destId="{DF5BC68E-711C-4FDE-9AB6-23EE786EC549}" srcOrd="6" destOrd="0" parTransId="{6286B7B6-C326-4897-A5F8-F2F7CAF999EE}" sibTransId="{C95E574C-3E68-4E34-8D35-E1E0342AA2AF}"/>
    <dgm:cxn modelId="{2E6C3AF8-2A98-4200-AD18-802B680978AA}" type="presOf" srcId="{5B2027E9-ADD9-43F4-BBDF-1AD18B7A409C}" destId="{5BFFE9E1-1A61-4E62-8568-D969D50CFB39}" srcOrd="0" destOrd="3" presId="urn:microsoft.com/office/officeart/2005/8/layout/hList1"/>
    <dgm:cxn modelId="{CB61E500-224B-4F2A-868D-68ADDDB90BD5}" type="presOf" srcId="{8122BD8A-19C1-4A90-9738-67849925FB04}" destId="{29660BCE-F881-48F6-B9BC-6F7F65D8173F}" srcOrd="0" destOrd="2" presId="urn:microsoft.com/office/officeart/2005/8/layout/hList1"/>
    <dgm:cxn modelId="{6E39677C-1956-447E-A8D0-2C4C29AA1DAF}" srcId="{0C542FDD-58E1-4B1A-861C-9C8FCB3026BF}" destId="{9CD42356-6EA8-44CF-952C-A0D20FC6184B}" srcOrd="3" destOrd="0" parTransId="{18FC98DF-13F1-430D-91F6-CF3662F090BA}" sibTransId="{292484B9-E61C-43DD-B825-620356F2A3DC}"/>
    <dgm:cxn modelId="{CB0FAFDF-F86D-4024-88AA-BB6A96DB80E9}" type="presOf" srcId="{5EE954BB-B013-43AE-A5B2-46F4D144B01F}" destId="{083E18DE-821C-4E30-B0A8-C682378A9031}" srcOrd="0" destOrd="10" presId="urn:microsoft.com/office/officeart/2005/8/layout/hList1"/>
    <dgm:cxn modelId="{D6B33628-60BD-40BB-98B5-9321FEA78EBD}" srcId="{9CD42356-6EA8-44CF-952C-A0D20FC6184B}" destId="{B3B4C332-4418-4A90-901E-AC978E52DE7F}" srcOrd="0" destOrd="0" parTransId="{B5C341A6-A58F-46F1-8BBD-9FCAE0C4AA61}" sibTransId="{419ABD7F-818A-4EEF-BC32-FF22F20F46CD}"/>
    <dgm:cxn modelId="{D1763822-E08F-4972-AB50-9D50029E5AE2}" type="presOf" srcId="{F975F0F4-5F87-4608-9BC4-55F6F46EDC3B}" destId="{083E18DE-821C-4E30-B0A8-C682378A9031}" srcOrd="0" destOrd="0" presId="urn:microsoft.com/office/officeart/2005/8/layout/hList1"/>
    <dgm:cxn modelId="{6F8200BE-7503-42F5-8F2D-8E7944BD1CF5}" type="presOf" srcId="{43FCB194-E95E-4552-8244-4146AC549B2C}" destId="{E4E7A61B-EE32-429D-B3E5-7805607A6F89}" srcOrd="0" destOrd="2" presId="urn:microsoft.com/office/officeart/2005/8/layout/hList1"/>
    <dgm:cxn modelId="{7F3F1ED7-A33F-4741-BF22-A97776885CF4}" srcId="{02CAB5DA-8644-4ED5-94C9-79DE579F1348}" destId="{43FCB194-E95E-4552-8244-4146AC549B2C}" srcOrd="2" destOrd="0" parTransId="{569DFA2E-DE0D-4D0A-AB2A-8DBF4F4DF7BC}" sibTransId="{35C13D4E-C319-4EF2-87CB-40B42E633E34}"/>
    <dgm:cxn modelId="{DFF6A9DE-93CC-48D0-B345-03712A629BBD}" type="presOf" srcId="{0C542FDD-58E1-4B1A-861C-9C8FCB3026BF}" destId="{811679B1-51E3-49EB-B92D-B435BFF1C630}" srcOrd="0" destOrd="0" presId="urn:microsoft.com/office/officeart/2005/8/layout/hList1"/>
    <dgm:cxn modelId="{F77844E1-57E4-4966-A498-B51C5E1B3881}" type="presOf" srcId="{54E2AEAC-C254-427D-8608-94DAA03B34D9}" destId="{083E18DE-821C-4E30-B0A8-C682378A9031}" srcOrd="0" destOrd="5" presId="urn:microsoft.com/office/officeart/2005/8/layout/hList1"/>
    <dgm:cxn modelId="{B7A05D7D-2274-4C45-B119-172A10AC85C1}" srcId="{02CAB5DA-8644-4ED5-94C9-79DE579F1348}" destId="{D73EBE96-D7AA-4B41-BE99-4D7483545F23}" srcOrd="6" destOrd="0" parTransId="{F9447351-ACC0-4646-B9D3-C0D119D50C8D}" sibTransId="{B683BB60-A08D-415A-A5A8-3F3DCA6B6BF6}"/>
    <dgm:cxn modelId="{3759E63C-BA05-47B3-A3CC-31D045E54FE8}" srcId="{9CD42356-6EA8-44CF-952C-A0D20FC6184B}" destId="{5B2027E9-ADD9-43F4-BBDF-1AD18B7A409C}" srcOrd="3" destOrd="0" parTransId="{811E32D7-83FE-4F0A-B2EE-E1FAD366DAF6}" sibTransId="{17233B0B-FF83-4E8C-A501-F46DD8195A09}"/>
    <dgm:cxn modelId="{D0251C82-A08F-48E5-8430-A9C8675A494C}" type="presOf" srcId="{00CFAB00-C329-469B-8E0A-622940F79CB3}" destId="{E4E7A61B-EE32-429D-B3E5-7805607A6F89}" srcOrd="0" destOrd="8" presId="urn:microsoft.com/office/officeart/2005/8/layout/hList1"/>
    <dgm:cxn modelId="{71548BC8-F6F7-4FEA-BE68-8E5BE2E8FB59}" type="presOf" srcId="{DB269A4F-B419-4961-AF84-DDDAE1DD664C}" destId="{29660BCE-F881-48F6-B9BC-6F7F65D8173F}" srcOrd="0" destOrd="0" presId="urn:microsoft.com/office/officeart/2005/8/layout/hList1"/>
    <dgm:cxn modelId="{4428CB45-BF02-4F8B-9DA1-8ABEA4F3AC48}" srcId="{0C542FDD-58E1-4B1A-861C-9C8FCB3026BF}" destId="{02412195-DABC-44A7-A4E0-A31D159C5698}" srcOrd="1" destOrd="0" parTransId="{87260AA2-B997-4AAD-B59D-1993EDA67602}" sibTransId="{0295B71C-194C-4E56-9A3C-247A66AC6EE4}"/>
    <dgm:cxn modelId="{763D6134-7D92-4163-BCA8-0A410160B276}" srcId="{02412195-DABC-44A7-A4E0-A31D159C5698}" destId="{D10700A0-44E2-48D6-9A8B-71D219355387}" srcOrd="9" destOrd="0" parTransId="{BF649A27-3167-4270-A25C-E712E1032454}" sibTransId="{47EB16CA-3B85-498F-9D1F-04F5AF52B4D2}"/>
    <dgm:cxn modelId="{70F72DD4-527B-48B2-AB52-1140283B78EF}" srcId="{02412195-DABC-44A7-A4E0-A31D159C5698}" destId="{62335D0A-47F2-4EF1-86F2-B13CF2E35328}" srcOrd="8" destOrd="0" parTransId="{378C2982-BC56-44F9-9496-2A3013B6B757}" sibTransId="{1A598A19-1674-4BB9-B722-11BE1A8806E4}"/>
    <dgm:cxn modelId="{C7CE3212-6C43-4184-8CB6-AF544B45956C}" type="presOf" srcId="{37D3F9D3-07D0-43A0-B56E-1AF930632604}" destId="{5BFFE9E1-1A61-4E62-8568-D969D50CFB39}" srcOrd="0" destOrd="2" presId="urn:microsoft.com/office/officeart/2005/8/layout/hList1"/>
    <dgm:cxn modelId="{30E31A9E-C4E2-4BCE-9BC1-D1629615EBF7}" srcId="{02CAB5DA-8644-4ED5-94C9-79DE579F1348}" destId="{1D804DE1-8AEF-44A1-87D1-DA2D83CE339C}" srcOrd="3" destOrd="0" parTransId="{0B111E89-697C-4117-8E8B-521A56F74BA9}" sibTransId="{E2F75F8D-BCF6-4955-8236-3D4750C7EFA6}"/>
    <dgm:cxn modelId="{4C83F25B-7A17-48D0-8094-9610E22817AA}" srcId="{9C10ED13-A3FE-49EA-9745-195310644DDB}" destId="{8122BD8A-19C1-4A90-9738-67849925FB04}" srcOrd="2" destOrd="0" parTransId="{B74BBAA4-9D2A-4535-9147-7F806AF468C2}" sibTransId="{DEC94C13-4415-47DB-9485-56B2DF54463D}"/>
    <dgm:cxn modelId="{DEA421C3-AA13-4DA2-8570-87F5737AD9F0}" srcId="{02412195-DABC-44A7-A4E0-A31D159C5698}" destId="{B5D1CB4B-E056-4BDD-B6FD-40C197117222}" srcOrd="7" destOrd="0" parTransId="{674B2A4E-66A3-4F0D-81FD-71972445547B}" sibTransId="{C974AC9C-7B67-4A97-A28E-7BBDC1E5D433}"/>
    <dgm:cxn modelId="{73606803-128E-4FF1-93FB-165A9413CE05}" type="presOf" srcId="{02412195-DABC-44A7-A4E0-A31D159C5698}" destId="{E95A82D9-0B71-420A-B893-5E453BE10F22}" srcOrd="0" destOrd="0" presId="urn:microsoft.com/office/officeart/2005/8/layout/hList1"/>
    <dgm:cxn modelId="{21F03B2F-FFC0-4F12-96D6-12D292390FCF}" type="presOf" srcId="{62335D0A-47F2-4EF1-86F2-B13CF2E35328}" destId="{083E18DE-821C-4E30-B0A8-C682378A9031}" srcOrd="0" destOrd="8" presId="urn:microsoft.com/office/officeart/2005/8/layout/hList1"/>
    <dgm:cxn modelId="{F2DDE6AE-CCEE-4475-B52B-21ACE536A3E4}" type="presOf" srcId="{1D804DE1-8AEF-44A1-87D1-DA2D83CE339C}" destId="{E4E7A61B-EE32-429D-B3E5-7805607A6F89}" srcOrd="0" destOrd="3" presId="urn:microsoft.com/office/officeart/2005/8/layout/hList1"/>
    <dgm:cxn modelId="{85157F0A-F65A-4F06-80E1-D5B67823A503}" type="presOf" srcId="{9CD42356-6EA8-44CF-952C-A0D20FC6184B}" destId="{E1481C0E-CD38-48BC-847F-6AF23962DB2F}" srcOrd="0" destOrd="0" presId="urn:microsoft.com/office/officeart/2005/8/layout/hList1"/>
    <dgm:cxn modelId="{4901C42F-5927-4E36-9A56-FCEE6D562C69}" srcId="{9CD42356-6EA8-44CF-952C-A0D20FC6184B}" destId="{67FCCAC0-25DF-4C4F-840A-0F3048F14E4C}" srcOrd="1" destOrd="0" parTransId="{777A0E85-EFC1-4CE3-A69B-9B6360C29525}" sibTransId="{73F977CA-3E2E-45AA-9B84-B0D56D6DEFCC}"/>
    <dgm:cxn modelId="{5256585A-B43E-4188-8AB3-2BC3279FF013}" srcId="{9CD42356-6EA8-44CF-952C-A0D20FC6184B}" destId="{37D3F9D3-07D0-43A0-B56E-1AF930632604}" srcOrd="2" destOrd="0" parTransId="{6160C4FC-4500-4691-894E-C467B17987EB}" sibTransId="{90AE8D9B-9FF7-41AD-8709-C0A0D291A452}"/>
    <dgm:cxn modelId="{35DD5BD5-EAAD-42CE-940C-22BDEF78208A}" srcId="{02CAB5DA-8644-4ED5-94C9-79DE579F1348}" destId="{539BF22D-9757-4F34-BB52-13DE6F2E58E5}" srcOrd="5" destOrd="0" parTransId="{99D83B35-9E33-4395-BA9F-DD6C2823A4ED}" sibTransId="{7ED59812-D568-442B-8A7A-5E008E720A02}"/>
    <dgm:cxn modelId="{F27C3020-B4E2-4B63-9813-5B7C9C03FB72}" srcId="{0C542FDD-58E1-4B1A-861C-9C8FCB3026BF}" destId="{02CAB5DA-8644-4ED5-94C9-79DE579F1348}" srcOrd="2" destOrd="0" parTransId="{8DC743B3-95F6-4020-93EA-FBA1651F264B}" sibTransId="{5B7BCB0F-9935-49F0-A8F4-FEF51B6D846E}"/>
    <dgm:cxn modelId="{6FB0B764-A852-4BE7-998C-419B7A990540}" srcId="{9C10ED13-A3FE-49EA-9745-195310644DDB}" destId="{DB269A4F-B419-4961-AF84-DDDAE1DD664C}" srcOrd="0" destOrd="0" parTransId="{E408BA7E-F654-4D1D-9EB5-01E660FB6CFA}" sibTransId="{165D4625-88D2-4C5C-9BF3-6876D348AF9E}"/>
    <dgm:cxn modelId="{31001179-1122-4C51-86C5-928A660A6F63}" type="presOf" srcId="{8787FACF-0762-4D03-AD97-83CC2119B3B8}" destId="{083E18DE-821C-4E30-B0A8-C682378A9031}" srcOrd="0" destOrd="4" presId="urn:microsoft.com/office/officeart/2005/8/layout/hList1"/>
    <dgm:cxn modelId="{BE2B1FBD-9FC2-41A0-85E3-7F2E82F4F7C0}" srcId="{02412195-DABC-44A7-A4E0-A31D159C5698}" destId="{54E2AEAC-C254-427D-8608-94DAA03B34D9}" srcOrd="5" destOrd="0" parTransId="{05E0A2EB-6C82-4252-BC63-A652BB776C97}" sibTransId="{4502AF9E-9B47-4685-8203-F39C33BD73CD}"/>
    <dgm:cxn modelId="{C3FE8790-A7B2-4B19-A5CA-CED59D533D50}" srcId="{02412195-DABC-44A7-A4E0-A31D159C5698}" destId="{A55CAC28-35C5-4DA0-B9DD-ECDF86320E6E}" srcOrd="2" destOrd="0" parTransId="{3FA3612D-9EBC-4390-89B2-05043EDBBC0A}" sibTransId="{BABB56CD-0462-4582-A682-C9E6F7AABFE6}"/>
    <dgm:cxn modelId="{485177F4-8B56-4E1F-81C8-1C7F49DAE9BA}" srcId="{9C10ED13-A3FE-49EA-9745-195310644DDB}" destId="{B18696E8-E9DA-4B51-B102-8266AA3B38C8}" srcOrd="1" destOrd="0" parTransId="{4F47FD6E-C8F4-4DE6-A944-3B08988C7176}" sibTransId="{F0B17E9B-CF00-4ED3-B74F-61D18118C9E2}"/>
    <dgm:cxn modelId="{B07F7491-460C-4871-99A1-8500E90247BC}" srcId="{02CAB5DA-8644-4ED5-94C9-79DE579F1348}" destId="{70E29BD2-6C41-4865-89BD-1D886DDC4CB4}" srcOrd="0" destOrd="0" parTransId="{E1116228-2B59-4C0A-BE7B-3A6256190E5A}" sibTransId="{44C386E1-37E7-4D48-8216-690E503AD2BA}"/>
    <dgm:cxn modelId="{F732BB3B-1E61-48E3-97AC-DC22B0D12B21}" type="presParOf" srcId="{811679B1-51E3-49EB-B92D-B435BFF1C630}" destId="{AE994190-7B08-47A6-86C3-54E307868EE3}" srcOrd="0" destOrd="0" presId="urn:microsoft.com/office/officeart/2005/8/layout/hList1"/>
    <dgm:cxn modelId="{FA7D3ACE-3B0D-4CD1-A523-281346A45B1F}" type="presParOf" srcId="{AE994190-7B08-47A6-86C3-54E307868EE3}" destId="{BCF983D8-6A18-4B9F-9949-CA1E74E8C595}" srcOrd="0" destOrd="0" presId="urn:microsoft.com/office/officeart/2005/8/layout/hList1"/>
    <dgm:cxn modelId="{40A69E32-94E2-4197-BD93-C0990148E478}" type="presParOf" srcId="{AE994190-7B08-47A6-86C3-54E307868EE3}" destId="{29660BCE-F881-48F6-B9BC-6F7F65D8173F}" srcOrd="1" destOrd="0" presId="urn:microsoft.com/office/officeart/2005/8/layout/hList1"/>
    <dgm:cxn modelId="{5BBEB208-E26E-4D85-9D7B-5A17619838A0}" type="presParOf" srcId="{811679B1-51E3-49EB-B92D-B435BFF1C630}" destId="{C3FFF938-8EF9-42AB-A97D-AA833C50F5F8}" srcOrd="1" destOrd="0" presId="urn:microsoft.com/office/officeart/2005/8/layout/hList1"/>
    <dgm:cxn modelId="{2F3BEFE2-BAFF-4AFF-8F0F-211443B9F180}" type="presParOf" srcId="{811679B1-51E3-49EB-B92D-B435BFF1C630}" destId="{D4EBA077-4626-45AC-8049-2B0DE6347ABE}" srcOrd="2" destOrd="0" presId="urn:microsoft.com/office/officeart/2005/8/layout/hList1"/>
    <dgm:cxn modelId="{39B884BA-2B28-4C1A-A302-163024D951F6}" type="presParOf" srcId="{D4EBA077-4626-45AC-8049-2B0DE6347ABE}" destId="{E95A82D9-0B71-420A-B893-5E453BE10F22}" srcOrd="0" destOrd="0" presId="urn:microsoft.com/office/officeart/2005/8/layout/hList1"/>
    <dgm:cxn modelId="{F8DC2038-B0F9-456C-BFC8-E0B0062D4584}" type="presParOf" srcId="{D4EBA077-4626-45AC-8049-2B0DE6347ABE}" destId="{083E18DE-821C-4E30-B0A8-C682378A9031}" srcOrd="1" destOrd="0" presId="urn:microsoft.com/office/officeart/2005/8/layout/hList1"/>
    <dgm:cxn modelId="{C2AF7D41-E4B5-4A8A-8E9E-62080E264499}" type="presParOf" srcId="{811679B1-51E3-49EB-B92D-B435BFF1C630}" destId="{D43847FA-1EE7-419A-87E7-72DBE9F69273}" srcOrd="3" destOrd="0" presId="urn:microsoft.com/office/officeart/2005/8/layout/hList1"/>
    <dgm:cxn modelId="{4DD76C91-B063-45F3-AD09-6C49715107C8}" type="presParOf" srcId="{811679B1-51E3-49EB-B92D-B435BFF1C630}" destId="{E5A7139C-1CB9-4261-9C32-D7B54A48A223}" srcOrd="4" destOrd="0" presId="urn:microsoft.com/office/officeart/2005/8/layout/hList1"/>
    <dgm:cxn modelId="{2B7D26B4-460F-4F14-B722-E534E65C8974}" type="presParOf" srcId="{E5A7139C-1CB9-4261-9C32-D7B54A48A223}" destId="{A49F0BC6-19CC-4018-A262-BEE79B2AB223}" srcOrd="0" destOrd="0" presId="urn:microsoft.com/office/officeart/2005/8/layout/hList1"/>
    <dgm:cxn modelId="{057C7899-8E7F-4503-8534-0D0286AE0757}" type="presParOf" srcId="{E5A7139C-1CB9-4261-9C32-D7B54A48A223}" destId="{E4E7A61B-EE32-429D-B3E5-7805607A6F89}" srcOrd="1" destOrd="0" presId="urn:microsoft.com/office/officeart/2005/8/layout/hList1"/>
    <dgm:cxn modelId="{CB33C5CD-F823-44A3-BD47-8D624C30320C}" type="presParOf" srcId="{811679B1-51E3-49EB-B92D-B435BFF1C630}" destId="{CAA5A061-3B02-4366-BF92-968BE3F0945E}" srcOrd="5" destOrd="0" presId="urn:microsoft.com/office/officeart/2005/8/layout/hList1"/>
    <dgm:cxn modelId="{E110D216-B21E-4903-8224-A46376779C98}" type="presParOf" srcId="{811679B1-51E3-49EB-B92D-B435BFF1C630}" destId="{5805DCDD-FCCE-45E7-8639-50A33C1CDD0C}" srcOrd="6" destOrd="0" presId="urn:microsoft.com/office/officeart/2005/8/layout/hList1"/>
    <dgm:cxn modelId="{EBA85003-D267-4752-A4F0-3941F343C397}" type="presParOf" srcId="{5805DCDD-FCCE-45E7-8639-50A33C1CDD0C}" destId="{E1481C0E-CD38-48BC-847F-6AF23962DB2F}" srcOrd="0" destOrd="0" presId="urn:microsoft.com/office/officeart/2005/8/layout/hList1"/>
    <dgm:cxn modelId="{589C1216-0AEA-4B50-A97D-0081F4799EDF}" type="presParOf" srcId="{5805DCDD-FCCE-45E7-8639-50A33C1CDD0C}" destId="{5BFFE9E1-1A61-4E62-8568-D969D50CFB3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983D8-6A18-4B9F-9949-CA1E74E8C595}">
      <dsp:nvSpPr>
        <dsp:cNvPr id="0" name=""/>
        <dsp:cNvSpPr/>
      </dsp:nvSpPr>
      <dsp:spPr>
        <a:xfrm>
          <a:off x="5100" y="178591"/>
          <a:ext cx="2135088"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sv-SE" sz="1500" kern="1200" dirty="0"/>
            <a:t>Målgrupp</a:t>
          </a:r>
        </a:p>
      </dsp:txBody>
      <dsp:txXfrm>
        <a:off x="5100" y="178591"/>
        <a:ext cx="2135088" cy="432000"/>
      </dsp:txXfrm>
    </dsp:sp>
    <dsp:sp modelId="{29660BCE-F881-48F6-B9BC-6F7F65D8173F}">
      <dsp:nvSpPr>
        <dsp:cNvPr id="0" name=""/>
        <dsp:cNvSpPr/>
      </dsp:nvSpPr>
      <dsp:spPr>
        <a:xfrm>
          <a:off x="5100" y="610591"/>
          <a:ext cx="2135088" cy="367486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sv-SE" sz="1500" kern="1200" dirty="0"/>
            <a:t>Förvaltningsledningar</a:t>
          </a:r>
        </a:p>
        <a:p>
          <a:pPr marL="114300" lvl="1" indent="-114300" algn="l" defTabSz="666750">
            <a:lnSpc>
              <a:spcPct val="90000"/>
            </a:lnSpc>
            <a:spcBef>
              <a:spcPct val="0"/>
            </a:spcBef>
            <a:spcAft>
              <a:spcPct val="15000"/>
            </a:spcAft>
            <a:buFont typeface="Arial" panose="020B0604020202020204" pitchFamily="34" charset="0"/>
            <a:buChar char="••"/>
          </a:pPr>
          <a:r>
            <a:rPr lang="sv-SE" sz="1500" kern="1200" dirty="0"/>
            <a:t>Verksamhetsutvecklare </a:t>
          </a:r>
        </a:p>
        <a:p>
          <a:pPr marL="114300" lvl="1" indent="-114300" algn="l" defTabSz="666750">
            <a:lnSpc>
              <a:spcPct val="90000"/>
            </a:lnSpc>
            <a:spcBef>
              <a:spcPct val="0"/>
            </a:spcBef>
            <a:spcAft>
              <a:spcPct val="15000"/>
            </a:spcAft>
            <a:buChar char="••"/>
          </a:pPr>
          <a:r>
            <a:rPr lang="sv-SE" sz="1500" kern="1200" dirty="0"/>
            <a:t>Beslutsfattare </a:t>
          </a:r>
        </a:p>
      </dsp:txBody>
      <dsp:txXfrm>
        <a:off x="5100" y="610591"/>
        <a:ext cx="2135088" cy="3674868"/>
      </dsp:txXfrm>
    </dsp:sp>
    <dsp:sp modelId="{E95A82D9-0B71-420A-B893-5E453BE10F22}">
      <dsp:nvSpPr>
        <dsp:cNvPr id="0" name=""/>
        <dsp:cNvSpPr/>
      </dsp:nvSpPr>
      <dsp:spPr>
        <a:xfrm>
          <a:off x="2439101" y="178591"/>
          <a:ext cx="2135088"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sv-SE" sz="1500" kern="1200" dirty="0"/>
            <a:t>Fokus</a:t>
          </a:r>
        </a:p>
      </dsp:txBody>
      <dsp:txXfrm>
        <a:off x="2439101" y="178591"/>
        <a:ext cx="2135088" cy="432000"/>
      </dsp:txXfrm>
    </dsp:sp>
    <dsp:sp modelId="{083E18DE-821C-4E30-B0A8-C682378A9031}">
      <dsp:nvSpPr>
        <dsp:cNvPr id="0" name=""/>
        <dsp:cNvSpPr/>
      </dsp:nvSpPr>
      <dsp:spPr>
        <a:xfrm>
          <a:off x="2469803" y="610591"/>
          <a:ext cx="2135088" cy="367486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sv-SE" sz="1500" kern="1200" dirty="0"/>
            <a:t>Innovativa lösningar och arbetsprocesser </a:t>
          </a:r>
        </a:p>
        <a:p>
          <a:pPr marL="114300" lvl="1" indent="-114300" algn="l" defTabSz="666750">
            <a:lnSpc>
              <a:spcPct val="90000"/>
            </a:lnSpc>
            <a:spcBef>
              <a:spcPct val="0"/>
            </a:spcBef>
            <a:spcAft>
              <a:spcPct val="15000"/>
            </a:spcAft>
            <a:buFont typeface="Arial" panose="020B0604020202020204" pitchFamily="34" charset="0"/>
            <a:buChar char="••"/>
          </a:pPr>
          <a:endParaRPr lang="sv-SE" sz="1500" kern="1200" dirty="0"/>
        </a:p>
        <a:p>
          <a:pPr marL="114300" lvl="1" indent="-114300" algn="l" defTabSz="666750">
            <a:lnSpc>
              <a:spcPct val="90000"/>
            </a:lnSpc>
            <a:spcBef>
              <a:spcPct val="0"/>
            </a:spcBef>
            <a:spcAft>
              <a:spcPct val="15000"/>
            </a:spcAft>
            <a:buChar char="••"/>
          </a:pPr>
          <a:r>
            <a:rPr lang="sv-SE" sz="1500" kern="1200" dirty="0"/>
            <a:t>Anpassa berättelsen till olika målgrupper:</a:t>
          </a:r>
        </a:p>
        <a:p>
          <a:pPr marL="114300" lvl="1" indent="-114300" algn="l" defTabSz="666750">
            <a:lnSpc>
              <a:spcPct val="90000"/>
            </a:lnSpc>
            <a:spcBef>
              <a:spcPct val="0"/>
            </a:spcBef>
            <a:spcAft>
              <a:spcPct val="15000"/>
            </a:spcAft>
            <a:buFont typeface="Arial" panose="020B0604020202020204" pitchFamily="34" charset="0"/>
            <a:buChar char="••"/>
          </a:pPr>
          <a:r>
            <a:rPr lang="sv-SE" sz="1500" kern="1200" dirty="0"/>
            <a:t>Kortversion till beslutsfattare</a:t>
          </a:r>
        </a:p>
        <a:p>
          <a:pPr marL="114300" lvl="1" indent="-114300" algn="l" defTabSz="666750">
            <a:lnSpc>
              <a:spcPct val="90000"/>
            </a:lnSpc>
            <a:spcBef>
              <a:spcPct val="0"/>
            </a:spcBef>
            <a:spcAft>
              <a:spcPct val="15000"/>
            </a:spcAft>
            <a:buFont typeface="Arial" panose="020B0604020202020204" pitchFamily="34" charset="0"/>
            <a:buChar char="••"/>
          </a:pPr>
          <a:r>
            <a:rPr lang="sv-SE" sz="1500" kern="1200" dirty="0"/>
            <a:t>Djupversion till verksamhetsutvecklare</a:t>
          </a:r>
        </a:p>
        <a:p>
          <a:pPr marL="114300" lvl="1" indent="-114300" algn="l" defTabSz="666750">
            <a:lnSpc>
              <a:spcPct val="90000"/>
            </a:lnSpc>
            <a:spcBef>
              <a:spcPct val="0"/>
            </a:spcBef>
            <a:spcAft>
              <a:spcPct val="15000"/>
            </a:spcAft>
            <a:buChar char="••"/>
          </a:pPr>
          <a:endParaRPr lang="sv-SE" sz="1500" kern="1200" dirty="0"/>
        </a:p>
        <a:p>
          <a:pPr marL="114300" lvl="1" indent="-114300" algn="l" defTabSz="666750">
            <a:lnSpc>
              <a:spcPct val="90000"/>
            </a:lnSpc>
            <a:spcBef>
              <a:spcPct val="0"/>
            </a:spcBef>
            <a:spcAft>
              <a:spcPct val="15000"/>
            </a:spcAft>
            <a:buChar char="••"/>
          </a:pPr>
          <a:r>
            <a:rPr lang="sv-SE" sz="1500" kern="1200" dirty="0"/>
            <a:t>Större fokus på:</a:t>
          </a:r>
        </a:p>
        <a:p>
          <a:pPr marL="114300" lvl="1" indent="-114300" algn="l" defTabSz="666750">
            <a:lnSpc>
              <a:spcPct val="90000"/>
            </a:lnSpc>
            <a:spcBef>
              <a:spcPct val="0"/>
            </a:spcBef>
            <a:spcAft>
              <a:spcPct val="15000"/>
            </a:spcAft>
            <a:buChar char="••"/>
          </a:pPr>
          <a:r>
            <a:rPr lang="sv-SE" sz="1500" kern="1200" dirty="0"/>
            <a:t>Effekter</a:t>
          </a:r>
        </a:p>
        <a:p>
          <a:pPr marL="114300" lvl="1" indent="-114300" algn="l" defTabSz="666750">
            <a:lnSpc>
              <a:spcPct val="90000"/>
            </a:lnSpc>
            <a:spcBef>
              <a:spcPct val="0"/>
            </a:spcBef>
            <a:spcAft>
              <a:spcPct val="15000"/>
            </a:spcAft>
            <a:buChar char="••"/>
          </a:pPr>
          <a:r>
            <a:rPr lang="sv-SE" sz="1500" kern="1200" dirty="0"/>
            <a:t>Nyckelroll och organisation</a:t>
          </a:r>
        </a:p>
        <a:p>
          <a:pPr marL="114300" lvl="1" indent="-114300" algn="l" defTabSz="666750">
            <a:lnSpc>
              <a:spcPct val="90000"/>
            </a:lnSpc>
            <a:spcBef>
              <a:spcPct val="0"/>
            </a:spcBef>
            <a:spcAft>
              <a:spcPct val="15000"/>
            </a:spcAft>
            <a:buChar char="••"/>
          </a:pPr>
          <a:r>
            <a:rPr lang="sv-SE" sz="1500" kern="1200" dirty="0"/>
            <a:t>Lösningen</a:t>
          </a:r>
        </a:p>
        <a:p>
          <a:pPr marL="114300" lvl="1" indent="-114300" algn="l" defTabSz="666750">
            <a:lnSpc>
              <a:spcPct val="90000"/>
            </a:lnSpc>
            <a:spcBef>
              <a:spcPct val="0"/>
            </a:spcBef>
            <a:spcAft>
              <a:spcPct val="15000"/>
            </a:spcAft>
            <a:buChar char="••"/>
          </a:pPr>
          <a:r>
            <a:rPr lang="sv-SE" sz="1500" kern="1200" dirty="0"/>
            <a:t>Tips och lärdomar</a:t>
          </a:r>
        </a:p>
      </dsp:txBody>
      <dsp:txXfrm>
        <a:off x="2469803" y="610591"/>
        <a:ext cx="2135088" cy="3674868"/>
      </dsp:txXfrm>
    </dsp:sp>
    <dsp:sp modelId="{A49F0BC6-19CC-4018-A262-BEE79B2AB223}">
      <dsp:nvSpPr>
        <dsp:cNvPr id="0" name=""/>
        <dsp:cNvSpPr/>
      </dsp:nvSpPr>
      <dsp:spPr>
        <a:xfrm>
          <a:off x="4873101" y="178591"/>
          <a:ext cx="2135088"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sv-SE" sz="1500" kern="1200" dirty="0"/>
            <a:t>Processen</a:t>
          </a:r>
        </a:p>
      </dsp:txBody>
      <dsp:txXfrm>
        <a:off x="4873101" y="178591"/>
        <a:ext cx="2135088" cy="432000"/>
      </dsp:txXfrm>
    </dsp:sp>
    <dsp:sp modelId="{E4E7A61B-EE32-429D-B3E5-7805607A6F89}">
      <dsp:nvSpPr>
        <dsp:cNvPr id="0" name=""/>
        <dsp:cNvSpPr/>
      </dsp:nvSpPr>
      <dsp:spPr>
        <a:xfrm>
          <a:off x="4873101" y="610591"/>
          <a:ext cx="2135088" cy="367486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sv-SE" sz="1500" kern="1200" dirty="0"/>
            <a:t>Tvärfunktionell redaktion(Sam. Kom. </a:t>
          </a:r>
          <a:r>
            <a:rPr lang="sv-SE" sz="1500" kern="1200" dirty="0" err="1"/>
            <a:t>Jur</a:t>
          </a:r>
          <a:r>
            <a:rPr lang="sv-SE" sz="1500" kern="1200" dirty="0"/>
            <a:t>)</a:t>
          </a:r>
        </a:p>
        <a:p>
          <a:pPr marL="114300" lvl="1" indent="-114300" algn="l" defTabSz="666750">
            <a:lnSpc>
              <a:spcPct val="90000"/>
            </a:lnSpc>
            <a:spcBef>
              <a:spcPct val="0"/>
            </a:spcBef>
            <a:spcAft>
              <a:spcPct val="15000"/>
            </a:spcAft>
            <a:buChar char="••"/>
          </a:pPr>
          <a:endParaRPr lang="sv-SE" sz="1500" kern="1200" dirty="0"/>
        </a:p>
        <a:p>
          <a:pPr marL="114300" lvl="1" indent="-114300" algn="l" defTabSz="666750">
            <a:lnSpc>
              <a:spcPct val="90000"/>
            </a:lnSpc>
            <a:spcBef>
              <a:spcPct val="0"/>
            </a:spcBef>
            <a:spcAft>
              <a:spcPct val="15000"/>
            </a:spcAft>
            <a:buChar char="••"/>
          </a:pPr>
          <a:r>
            <a:rPr lang="sv-SE" sz="1500" kern="1200" dirty="0"/>
            <a:t>Referensgrupp med kommunrepresentation</a:t>
          </a:r>
        </a:p>
        <a:p>
          <a:pPr marL="114300" lvl="1" indent="-114300" algn="l" defTabSz="666750">
            <a:lnSpc>
              <a:spcPct val="90000"/>
            </a:lnSpc>
            <a:spcBef>
              <a:spcPct val="0"/>
            </a:spcBef>
            <a:spcAft>
              <a:spcPct val="15000"/>
            </a:spcAft>
            <a:buChar char="••"/>
          </a:pPr>
          <a:endParaRPr lang="sv-SE" sz="1500" kern="1200" dirty="0"/>
        </a:p>
        <a:p>
          <a:pPr marL="114300" lvl="1" indent="-114300" algn="l" defTabSz="666750">
            <a:lnSpc>
              <a:spcPct val="90000"/>
            </a:lnSpc>
            <a:spcBef>
              <a:spcPct val="0"/>
            </a:spcBef>
            <a:spcAft>
              <a:spcPct val="15000"/>
            </a:spcAft>
            <a:buChar char="••"/>
          </a:pPr>
          <a:r>
            <a:rPr lang="sv-SE" sz="1500" kern="1200" dirty="0" err="1"/>
            <a:t>Agilt</a:t>
          </a:r>
          <a:r>
            <a:rPr lang="sv-SE" sz="1500" kern="1200" dirty="0"/>
            <a:t> arbetssätt  - hantera arbetet som utveckling, ingen färdig process</a:t>
          </a:r>
        </a:p>
        <a:p>
          <a:pPr marL="114300" lvl="1" indent="-114300" algn="l" defTabSz="666750">
            <a:lnSpc>
              <a:spcPct val="90000"/>
            </a:lnSpc>
            <a:spcBef>
              <a:spcPct val="0"/>
            </a:spcBef>
            <a:spcAft>
              <a:spcPct val="15000"/>
            </a:spcAft>
            <a:buChar char="••"/>
          </a:pPr>
          <a:endParaRPr lang="sv-SE" sz="1500" kern="1200" dirty="0"/>
        </a:p>
        <a:p>
          <a:pPr marL="114300" lvl="1" indent="-114300" algn="l" defTabSz="666750">
            <a:lnSpc>
              <a:spcPct val="90000"/>
            </a:lnSpc>
            <a:spcBef>
              <a:spcPct val="0"/>
            </a:spcBef>
            <a:spcAft>
              <a:spcPct val="15000"/>
            </a:spcAft>
            <a:buChar char="••"/>
          </a:pPr>
          <a:r>
            <a:rPr lang="sv-SE" sz="1500" kern="1200" dirty="0"/>
            <a:t>Kontinuitet av personal (särskilt SAM)</a:t>
          </a:r>
        </a:p>
        <a:p>
          <a:pPr marL="114300" lvl="1" indent="-114300" algn="l" defTabSz="666750">
            <a:lnSpc>
              <a:spcPct val="90000"/>
            </a:lnSpc>
            <a:spcBef>
              <a:spcPct val="0"/>
            </a:spcBef>
            <a:spcAft>
              <a:spcPct val="15000"/>
            </a:spcAft>
            <a:buChar char="••"/>
          </a:pPr>
          <a:endParaRPr lang="sv-SE" sz="1500" kern="1200" dirty="0"/>
        </a:p>
        <a:p>
          <a:pPr marL="114300" lvl="1" indent="-114300" algn="l" defTabSz="666750">
            <a:lnSpc>
              <a:spcPct val="90000"/>
            </a:lnSpc>
            <a:spcBef>
              <a:spcPct val="0"/>
            </a:spcBef>
            <a:spcAft>
              <a:spcPct val="15000"/>
            </a:spcAft>
            <a:buChar char="••"/>
          </a:pPr>
          <a:r>
            <a:rPr lang="sv-SE" sz="1500" kern="1200" dirty="0"/>
            <a:t>Faktagranskning, även leverantör</a:t>
          </a:r>
        </a:p>
      </dsp:txBody>
      <dsp:txXfrm>
        <a:off x="4873101" y="610591"/>
        <a:ext cx="2135088" cy="3674868"/>
      </dsp:txXfrm>
    </dsp:sp>
    <dsp:sp modelId="{E1481C0E-CD38-48BC-847F-6AF23962DB2F}">
      <dsp:nvSpPr>
        <dsp:cNvPr id="0" name=""/>
        <dsp:cNvSpPr/>
      </dsp:nvSpPr>
      <dsp:spPr>
        <a:xfrm>
          <a:off x="7310657" y="178591"/>
          <a:ext cx="2135088"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sv-SE" sz="1500" kern="1200" dirty="0"/>
            <a:t>Paketering och spridning</a:t>
          </a:r>
        </a:p>
      </dsp:txBody>
      <dsp:txXfrm>
        <a:off x="7310657" y="178591"/>
        <a:ext cx="2135088" cy="432000"/>
      </dsp:txXfrm>
    </dsp:sp>
    <dsp:sp modelId="{5BFFE9E1-1A61-4E62-8568-D969D50CFB39}">
      <dsp:nvSpPr>
        <dsp:cNvPr id="0" name=""/>
        <dsp:cNvSpPr/>
      </dsp:nvSpPr>
      <dsp:spPr>
        <a:xfrm>
          <a:off x="7307102" y="610591"/>
          <a:ext cx="2142197" cy="367486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sv-SE" sz="1500" kern="1200" dirty="0"/>
            <a:t>Bättre exponering på vår webbplats. </a:t>
          </a:r>
        </a:p>
        <a:p>
          <a:pPr marL="114300" lvl="1" indent="-114300" algn="l" defTabSz="666750">
            <a:lnSpc>
              <a:spcPct val="90000"/>
            </a:lnSpc>
            <a:spcBef>
              <a:spcPct val="0"/>
            </a:spcBef>
            <a:spcAft>
              <a:spcPct val="15000"/>
            </a:spcAft>
            <a:buFont typeface="Arial" panose="020B0604020202020204" pitchFamily="34" charset="0"/>
            <a:buChar char="••"/>
          </a:pPr>
          <a:endParaRPr lang="sv-SE" sz="1500" kern="1200" dirty="0"/>
        </a:p>
        <a:p>
          <a:pPr marL="114300" lvl="1" indent="-114300" algn="l" defTabSz="666750">
            <a:lnSpc>
              <a:spcPct val="90000"/>
            </a:lnSpc>
            <a:spcBef>
              <a:spcPct val="0"/>
            </a:spcBef>
            <a:spcAft>
              <a:spcPct val="15000"/>
            </a:spcAft>
            <a:buFont typeface="Arial" panose="020B0604020202020204" pitchFamily="34" charset="0"/>
            <a:buChar char="••"/>
          </a:pPr>
          <a:r>
            <a:rPr lang="sv-SE" sz="1500" kern="1200" dirty="0"/>
            <a:t>Egen webbsida med tilltalande layout och användarvänlighet</a:t>
          </a:r>
          <a:br>
            <a:rPr lang="sv-SE" sz="1500" kern="1200" dirty="0"/>
          </a:br>
          <a:r>
            <a:rPr lang="sv-SE" sz="1500" kern="1200" dirty="0"/>
            <a:t>(Container)</a:t>
          </a:r>
        </a:p>
        <a:p>
          <a:pPr marL="114300" lvl="1" indent="-114300" algn="l" defTabSz="666750">
            <a:lnSpc>
              <a:spcPct val="90000"/>
            </a:lnSpc>
            <a:spcBef>
              <a:spcPct val="0"/>
            </a:spcBef>
            <a:spcAft>
              <a:spcPct val="15000"/>
            </a:spcAft>
            <a:buFont typeface="Arial" panose="020B0604020202020204" pitchFamily="34" charset="0"/>
            <a:buChar char="••"/>
          </a:pPr>
          <a:endParaRPr lang="sv-SE" sz="1500" kern="1200" dirty="0"/>
        </a:p>
        <a:p>
          <a:pPr marL="114300" lvl="1" indent="-114300" algn="l" defTabSz="666750">
            <a:lnSpc>
              <a:spcPct val="90000"/>
            </a:lnSpc>
            <a:spcBef>
              <a:spcPct val="0"/>
            </a:spcBef>
            <a:spcAft>
              <a:spcPct val="15000"/>
            </a:spcAft>
            <a:buFont typeface="Arial" panose="020B0604020202020204" pitchFamily="34" charset="0"/>
            <a:buChar char="••"/>
          </a:pPr>
          <a:r>
            <a:rPr lang="sv-SE" sz="1500" kern="1200" dirty="0"/>
            <a:t>E-</a:t>
          </a:r>
          <a:r>
            <a:rPr lang="sv-SE" sz="1500" kern="1200" dirty="0" err="1"/>
            <a:t>health</a:t>
          </a:r>
          <a:r>
            <a:rPr lang="sv-SE" sz="1500" kern="1200" dirty="0"/>
            <a:t> </a:t>
          </a:r>
          <a:r>
            <a:rPr lang="sv-SE" sz="1500" kern="1200" dirty="0" err="1"/>
            <a:t>arena´s</a:t>
          </a:r>
          <a:r>
            <a:rPr lang="sv-SE" sz="1500" kern="1200" dirty="0"/>
            <a:t> digitala </a:t>
          </a:r>
          <a:r>
            <a:rPr lang="sv-SE" sz="1500" kern="1200" dirty="0" err="1"/>
            <a:t>showroom</a:t>
          </a:r>
          <a:r>
            <a:rPr lang="sv-SE" sz="1500" kern="1200" dirty="0"/>
            <a:t> </a:t>
          </a:r>
        </a:p>
      </dsp:txBody>
      <dsp:txXfrm>
        <a:off x="7307102" y="610591"/>
        <a:ext cx="2142197" cy="367486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7F57761-C0E4-4D54-9EC1-E82BAAE1F052}" type="datetimeFigureOut">
              <a:rPr lang="sv-SE" smtClean="0"/>
              <a:t>2021-04-08</a:t>
            </a:fld>
            <a:endParaRPr lang="sv-SE"/>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C9C2F80-01CB-431D-AEBA-08747F21F36F}" type="slidenum">
              <a:rPr lang="sv-SE" smtClean="0"/>
              <a:t>‹#›</a:t>
            </a:fld>
            <a:endParaRPr lang="sv-SE"/>
          </a:p>
        </p:txBody>
      </p:sp>
    </p:spTree>
    <p:extLst>
      <p:ext uri="{BB962C8B-B14F-4D97-AF65-F5344CB8AC3E}">
        <p14:creationId xmlns:p14="http://schemas.microsoft.com/office/powerpoint/2010/main" val="1314182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509B39F-EC21-48DD-BAF4-325060CC7C1A}" type="datetimeFigureOut">
              <a:rPr lang="sv-SE" smtClean="0"/>
              <a:t>2021-04-08</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582B42B-D6F6-4C5F-8DD2-B8D8D260F11C}" type="slidenum">
              <a:rPr lang="sv-SE" smtClean="0"/>
              <a:t>‹#›</a:t>
            </a:fld>
            <a:endParaRPr lang="sv-SE"/>
          </a:p>
        </p:txBody>
      </p:sp>
    </p:spTree>
    <p:extLst>
      <p:ext uri="{BB962C8B-B14F-4D97-AF65-F5344CB8AC3E}">
        <p14:creationId xmlns:p14="http://schemas.microsoft.com/office/powerpoint/2010/main" val="2867763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ortalen-ehm.webflow.io/"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582B42B-D6F6-4C5F-8DD2-B8D8D260F11C}" type="slidenum">
              <a:rPr lang="sv-SE" smtClean="0"/>
              <a:t>1</a:t>
            </a:fld>
            <a:endParaRPr lang="sv-SE"/>
          </a:p>
        </p:txBody>
      </p:sp>
    </p:spTree>
    <p:extLst>
      <p:ext uri="{BB962C8B-B14F-4D97-AF65-F5344CB8AC3E}">
        <p14:creationId xmlns:p14="http://schemas.microsoft.com/office/powerpoint/2010/main" val="363260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E55936-314F-426E-BB4C-425D1162D03E}" type="slidenum">
              <a:rPr kumimoji="0" lang="sv-SE" sz="1200" b="0" i="0" u="none" strike="noStrike" kern="1200" cap="none" spc="0" normalizeH="0" baseline="0" noProof="0" smtClean="0">
                <a:ln>
                  <a:noFill/>
                </a:ln>
                <a:solidFill>
                  <a:prstClr val="black"/>
                </a:solidFill>
                <a:effectLst/>
                <a:uLnTx/>
                <a:uFillTx/>
                <a:latin typeface="Perpet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dirty="0">
              <a:ln>
                <a:noFill/>
              </a:ln>
              <a:solidFill>
                <a:prstClr val="black"/>
              </a:solidFill>
              <a:effectLst/>
              <a:uLnTx/>
              <a:uFillTx/>
              <a:latin typeface="Perpetua"/>
              <a:ea typeface="+mn-ea"/>
              <a:cs typeface="+mn-cs"/>
            </a:endParaRPr>
          </a:p>
        </p:txBody>
      </p:sp>
    </p:spTree>
    <p:extLst>
      <p:ext uri="{BB962C8B-B14F-4D97-AF65-F5344CB8AC3E}">
        <p14:creationId xmlns:p14="http://schemas.microsoft.com/office/powerpoint/2010/main" val="1001088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 flesta kommunerna hade blivit kontaktade av ett par andra kommuner</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11AC6-6AF3-4383-A1A0-9731B5AA9D0B}" type="slidenum">
              <a:rPr kumimoji="0" lang="en-US" sz="1200" b="0" i="0" u="none" strike="noStrike" kern="1200" cap="none" spc="0" normalizeH="0" baseline="0" noProof="0" smtClean="0">
                <a:ln>
                  <a:noFill/>
                </a:ln>
                <a:solidFill>
                  <a:prstClr val="black"/>
                </a:solidFill>
                <a:effectLst/>
                <a:uLnTx/>
                <a:uFillTx/>
                <a:latin typeface="Perpet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Perpetua"/>
              <a:ea typeface="+mn-ea"/>
              <a:cs typeface="+mn-cs"/>
            </a:endParaRPr>
          </a:p>
        </p:txBody>
      </p:sp>
    </p:spTree>
    <p:extLst>
      <p:ext uri="{BB962C8B-B14F-4D97-AF65-F5344CB8AC3E}">
        <p14:creationId xmlns:p14="http://schemas.microsoft.com/office/powerpoint/2010/main" val="4269158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11AC6-6AF3-4383-A1A0-9731B5AA9D0B}" type="slidenum">
              <a:rPr kumimoji="0" lang="en-US" sz="1200" b="0" i="0" u="none" strike="noStrike" kern="1200" cap="none" spc="0" normalizeH="0" baseline="0" noProof="0" smtClean="0">
                <a:ln>
                  <a:noFill/>
                </a:ln>
                <a:solidFill>
                  <a:prstClr val="black"/>
                </a:solidFill>
                <a:effectLst/>
                <a:uLnTx/>
                <a:uFillTx/>
                <a:latin typeface="Perpet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Perpetua"/>
              <a:ea typeface="+mn-ea"/>
              <a:cs typeface="+mn-cs"/>
            </a:endParaRPr>
          </a:p>
        </p:txBody>
      </p:sp>
    </p:spTree>
    <p:extLst>
      <p:ext uri="{BB962C8B-B14F-4D97-AF65-F5344CB8AC3E}">
        <p14:creationId xmlns:p14="http://schemas.microsoft.com/office/powerpoint/2010/main" val="1321157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lvl="0" indent="-285750">
              <a:spcBef>
                <a:spcPts val="0"/>
              </a:spcBef>
              <a:spcAft>
                <a:spcPts val="0"/>
              </a:spcAft>
              <a:buFont typeface="Arial" panose="020B0604020202020204" pitchFamily="34" charset="0"/>
              <a:buChar char="•"/>
              <a:defRPr/>
            </a:pPr>
            <a:r>
              <a:rPr lang="sv-SE" dirty="0"/>
              <a:t>Vad vill </a:t>
            </a:r>
            <a:r>
              <a:rPr lang="sv-SE" dirty="0" err="1"/>
              <a:t>eHälsomyndigheten</a:t>
            </a:r>
            <a:r>
              <a:rPr lang="sv-SE" dirty="0"/>
              <a:t> med berättelserna?</a:t>
            </a:r>
          </a:p>
          <a:p>
            <a:pPr marL="285750" lvl="0" indent="-285750">
              <a:spcBef>
                <a:spcPts val="0"/>
              </a:spcBef>
              <a:spcAft>
                <a:spcPts val="0"/>
              </a:spcAft>
              <a:buFont typeface="Arial" panose="020B0604020202020204" pitchFamily="34" charset="0"/>
              <a:buChar char="•"/>
              <a:defRPr/>
            </a:pPr>
            <a:r>
              <a:rPr lang="sv-SE" dirty="0"/>
              <a:t>Ta med misslyckade exempel</a:t>
            </a:r>
          </a:p>
          <a:p>
            <a:pPr marL="285750" lvl="0" indent="-285750">
              <a:spcBef>
                <a:spcPts val="0"/>
              </a:spcBef>
              <a:spcAft>
                <a:spcPts val="0"/>
              </a:spcAft>
              <a:buFont typeface="Arial" panose="020B0604020202020204" pitchFamily="34" charset="0"/>
              <a:buChar char="•"/>
              <a:defRPr/>
            </a:pPr>
            <a:r>
              <a:rPr lang="sv-SE" dirty="0"/>
              <a:t>Skriv om samma lösning från fler kommuner</a:t>
            </a:r>
          </a:p>
          <a:p>
            <a:pPr marL="285750" lvl="0" indent="-285750">
              <a:spcBef>
                <a:spcPts val="0"/>
              </a:spcBef>
              <a:spcAft>
                <a:spcPts val="0"/>
              </a:spcAft>
              <a:buFont typeface="Arial" panose="020B0604020202020204" pitchFamily="34" charset="0"/>
              <a:buChar char="•"/>
              <a:defRPr/>
            </a:pPr>
            <a:r>
              <a:rPr lang="sv-SE" dirty="0"/>
              <a:t>Följ upp berättelserna</a:t>
            </a:r>
          </a:p>
          <a:p>
            <a:pPr marL="0" indent="0" defTabSz="309562">
              <a:buFont typeface="Arial" panose="020B0604020202020204" pitchFamily="34" charset="0"/>
              <a:buNone/>
              <a:defRPr sz="2200" i="1">
                <a:solidFill>
                  <a:srgbClr val="FFFFFF"/>
                </a:solidFill>
              </a:defRPr>
            </a:pPr>
            <a:endParaRPr lang="sv-SE" dirty="0"/>
          </a:p>
          <a:p>
            <a:pPr marL="342900" indent="-342900" defTabSz="309562">
              <a:buFont typeface="Arial" panose="020B0604020202020204" pitchFamily="34" charset="0"/>
              <a:buChar char="•"/>
              <a:defRPr sz="2200" i="1">
                <a:solidFill>
                  <a:srgbClr val="FFFFFF"/>
                </a:solidFill>
              </a:defRPr>
            </a:pPr>
            <a:r>
              <a:rPr lang="sv-SE" dirty="0"/>
              <a:t>Äska resurser tidigt</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11AC6-6AF3-4383-A1A0-9731B5AA9D0B}" type="slidenum">
              <a:rPr kumimoji="0" lang="en-US" sz="1200" b="0" i="0" u="none" strike="noStrike" kern="1200" cap="none" spc="0" normalizeH="0" baseline="0" noProof="0" smtClean="0">
                <a:ln>
                  <a:noFill/>
                </a:ln>
                <a:solidFill>
                  <a:prstClr val="black"/>
                </a:solidFill>
                <a:effectLst/>
                <a:uLnTx/>
                <a:uFillTx/>
                <a:latin typeface="Perpet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Perpetua"/>
              <a:ea typeface="+mn-ea"/>
              <a:cs typeface="+mn-cs"/>
            </a:endParaRPr>
          </a:p>
        </p:txBody>
      </p:sp>
    </p:spTree>
    <p:extLst>
      <p:ext uri="{BB962C8B-B14F-4D97-AF65-F5344CB8AC3E}">
        <p14:creationId xmlns:p14="http://schemas.microsoft.com/office/powerpoint/2010/main" val="1051268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11AC6-6AF3-4383-A1A0-9731B5AA9D0B}" type="slidenum">
              <a:rPr kumimoji="0" lang="en-US" sz="1200" b="0" i="0" u="none" strike="noStrike" kern="1200" cap="none" spc="0" normalizeH="0" baseline="0" noProof="0" smtClean="0">
                <a:ln>
                  <a:noFill/>
                </a:ln>
                <a:solidFill>
                  <a:prstClr val="black"/>
                </a:solidFill>
                <a:effectLst/>
                <a:uLnTx/>
                <a:uFillTx/>
                <a:latin typeface="Perpet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Perpetua"/>
              <a:ea typeface="+mn-ea"/>
              <a:cs typeface="+mn-cs"/>
            </a:endParaRPr>
          </a:p>
        </p:txBody>
      </p:sp>
    </p:spTree>
    <p:extLst>
      <p:ext uri="{BB962C8B-B14F-4D97-AF65-F5344CB8AC3E}">
        <p14:creationId xmlns:p14="http://schemas.microsoft.com/office/powerpoint/2010/main" val="3304645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200" dirty="0" smtClean="0"/>
              <a:t>2009 Kommunerna till SKR genom regionala dialoger en bra é om RSS-er  för att utveckla EBP och kunskapsstyrning gemensamt i länen.</a:t>
            </a:r>
          </a:p>
          <a:p>
            <a:pPr lvl="0"/>
            <a:r>
              <a:rPr lang="sv-SE" sz="1200" dirty="0" smtClean="0"/>
              <a:t>2010-2016 genom överenskommelser stärkt stöd till såväl uppbyggnad av strukturer som verksamhet inom RSS</a:t>
            </a:r>
          </a:p>
          <a:p>
            <a:r>
              <a:rPr lang="sv-SE" sz="1200" dirty="0" smtClean="0"/>
              <a:t>2014 inrättades NSK-S i nuvarande form som en dialog om kunskapsstyrning mellan alla tre nivåer: lokal, regional och nationell (staten och SKR)  </a:t>
            </a:r>
          </a:p>
          <a:p>
            <a:pPr lvl="0"/>
            <a:r>
              <a:rPr lang="sv-SE" sz="1200" smtClean="0"/>
              <a:t>2017 inleddes arbetet med Partnerskapet – en långsiktig modell för samverkan mellan RSS-er, SKR och Socialstyrelsen (efter överenskommelserna)</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37BA6-2807-4542-9005-6A3B7B17888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2019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1" i="1" smtClean="0"/>
              <a:t>Lagstiftning, medel, särskilda tjänster, funktioner, avgränsningar?</a:t>
            </a:r>
            <a:endParaRPr lang="sv-SE" i="1" smtClean="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4A184-9164-412B-B5E6-1B7344A3CDC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139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att</a:t>
            </a:r>
            <a:r>
              <a:rPr lang="sv-SE" baseline="0" dirty="0"/>
              <a:t> lyckas med detta behöver vi gemensamt kraftsamla och fokusera så att mötet mellan professionen och brukaren kan baseras på bästa tillgängliga kunskap. </a:t>
            </a:r>
          </a:p>
          <a:p>
            <a:r>
              <a:rPr lang="sv-SE" sz="1200" dirty="0"/>
              <a:t>Kunskap en förutsättning för kvalitet och resultat i socialtjänsten</a:t>
            </a:r>
            <a:endParaRPr lang="sv-SE" baseline="0" dirty="0"/>
          </a:p>
          <a:p>
            <a:pPr>
              <a:lnSpc>
                <a:spcPts val="3200"/>
              </a:lnSpc>
              <a:spcAft>
                <a:spcPts val="4800"/>
              </a:spcAft>
              <a:buFont typeface="Wingdings" panose="05000000000000000000" pitchFamily="2" charset="2"/>
              <a:buChar char="§"/>
            </a:pPr>
            <a:r>
              <a:rPr lang="sv-SE" dirty="0"/>
              <a:t>För att brukare ska få tillgång till bästa möjliga vård och omsorg och för att välfärdsresurser ska användas effektivt och göra nytta måste verksamheterna byggs på kunskap. </a:t>
            </a:r>
          </a:p>
          <a:p>
            <a:pPr>
              <a:lnSpc>
                <a:spcPts val="3200"/>
              </a:lnSpc>
              <a:spcAft>
                <a:spcPts val="4800"/>
              </a:spcAft>
              <a:buFont typeface="Wingdings" panose="05000000000000000000" pitchFamily="2" charset="2"/>
              <a:buChar char="§"/>
            </a:pPr>
            <a:r>
              <a:rPr lang="sv-SE" dirty="0"/>
              <a:t>Det krävs kunskap för att styra rätt, undvika risker och kvalitetssäkra verksamheten, så att stöd och insatser gör skillnad för dem vi är till för och vi inte gör någon skada.</a:t>
            </a:r>
          </a:p>
          <a:p>
            <a:endParaRPr lang="sv-SE" baseline="0"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37BA6-2807-4542-9005-6A3B7B17888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7098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4A184-9164-412B-B5E6-1B7344A3CDC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0123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37BA6-2807-4542-9005-6A3B7B17888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303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23838" y="808038"/>
            <a:ext cx="7185026" cy="4041775"/>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11AC6-6AF3-4383-A1A0-9731B5AA9D0B}" type="slidenum">
              <a:rPr kumimoji="0" lang="en-US" sz="1200" b="0" i="0" u="none" strike="noStrike" kern="1200" cap="none" spc="0" normalizeH="0" baseline="0" noProof="0" smtClean="0">
                <a:ln>
                  <a:noFill/>
                </a:ln>
                <a:solidFill>
                  <a:prstClr val="black"/>
                </a:solidFill>
                <a:effectLst/>
                <a:uLnTx/>
                <a:uFillTx/>
                <a:latin typeface="Perpet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Perpetua"/>
              <a:ea typeface="+mn-ea"/>
              <a:cs typeface="+mn-cs"/>
            </a:endParaRPr>
          </a:p>
        </p:txBody>
      </p:sp>
    </p:spTree>
    <p:extLst>
      <p:ext uri="{BB962C8B-B14F-4D97-AF65-F5344CB8AC3E}">
        <p14:creationId xmlns:p14="http://schemas.microsoft.com/office/powerpoint/2010/main" val="1269992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4A184-9164-412B-B5E6-1B7344A3CDC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3457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Väl </a:t>
            </a:r>
            <a:r>
              <a:rPr lang="sv-SE" dirty="0" err="1" smtClean="0"/>
              <a:t>dokumentatör</a:t>
            </a:r>
            <a:r>
              <a:rPr lang="sv-SE" dirty="0" smtClean="0"/>
              <a:t> se</a:t>
            </a:r>
            <a:r>
              <a:rPr lang="sv-SE" baseline="0" dirty="0" smtClean="0"/>
              <a:t> till att alla kommer till tals, tiden svara sammanfattande i mail till AJ </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4A184-9164-412B-B5E6-1B7344A3CDC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8106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Det</a:t>
            </a:r>
            <a:r>
              <a:rPr lang="sv-SE" baseline="0" dirty="0" smtClean="0"/>
              <a:t> finns inget övergripande krav på uppföljning inskrivet i </a:t>
            </a:r>
            <a:r>
              <a:rPr lang="sv-SE" baseline="0" dirty="0" err="1" smtClean="0"/>
              <a:t>SoL</a:t>
            </a:r>
            <a:r>
              <a:rPr lang="sv-SE" baseline="0" dirty="0" smtClean="0"/>
              <a:t> idag, däremot anges ju att kvaliteten i verksamheten systematisk och fortlöpande ska utvecklas och säkras.  Nu har man tydliggjort i en skrivning att </a:t>
            </a:r>
            <a:r>
              <a:rPr lang="sv-SE" dirty="0" smtClean="0"/>
              <a:t>Kvaliteten i verksamheten </a:t>
            </a:r>
            <a:r>
              <a:rPr lang="sv-SE" u="sng" dirty="0" smtClean="0"/>
              <a:t>ska</a:t>
            </a:r>
            <a:r>
              <a:rPr lang="sv-SE" dirty="0" smtClean="0">
                <a:solidFill>
                  <a:srgbClr val="FF0000"/>
                </a:solidFill>
              </a:rPr>
              <a:t> </a:t>
            </a:r>
            <a:r>
              <a:rPr lang="sv-SE" dirty="0" smtClean="0"/>
              <a:t>systematiskt  </a:t>
            </a:r>
            <a:r>
              <a:rPr lang="sv-SE" b="1" dirty="0" smtClean="0"/>
              <a:t>följas upp </a:t>
            </a:r>
            <a:r>
              <a:rPr lang="sv-SE" dirty="0" smtClean="0"/>
              <a:t>och fortlöpande utvecklas och säkras.</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Socialstyrelsen får i uppdrag att utveckla stödet till kommuner för systematisk uppföljning i nära samarbete med kommunernas regionala stödstrukturer och Sveriges Kommuner och Regioner.</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82B42B-D6F6-4C5F-8DD2-B8D8D260F11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1919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Socialstyrelsens behandling av personuppgifter för nationell statistik ska utökas och lagfästas i en ny lag om socialtjänstdataregister</a:t>
            </a:r>
            <a:r>
              <a:rPr lang="sv-SE" baseline="0" dirty="0" smtClean="0"/>
              <a:t> from 2023</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Idag får individdata samlas in endast för en begränsad del av de öppna insatser barn och unga får. För äldre får individbaserade uppgifter om insats samlas in, men inte bakomliggande orsaker till insatsen. Övrig statistik samlas till stor del in som mängdstatistik på frivillig basis från socialnämnderna, vilket gör att det inte går att följa vare sig individens behov eller resultat av insatser. För mängdbaserad statistik knyts ju de insamlade uppgifterna till insatsen och inte till individen. Därför kan vi tex inte redovisa det totala antalet individer som får insatser, eftersom en individ kan ha flera olika insatser. Det går heller inte att redovisa vilka kombinationer av insatser som individer får eller insatser som ges av andra huvudmän.</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30163" indent="0">
              <a:buNone/>
            </a:pPr>
            <a:r>
              <a:rPr lang="sv-SE" dirty="0" smtClean="0"/>
              <a:t>För framställning av statistik ska följande kategorier av uppgifter få behandlas om det behövs för ändamålet och om det inte är tillräckligt att använda kodade personuppgifter eller uppgifter som inte kan hänföras till enskilda fysiska personer:</a:t>
            </a:r>
          </a:p>
          <a:p>
            <a:pPr marL="30163" indent="0">
              <a:spcAft>
                <a:spcPts val="0"/>
              </a:spcAft>
              <a:buNone/>
            </a:pPr>
            <a:r>
              <a:rPr lang="sv-SE" sz="1000" dirty="0" smtClean="0"/>
              <a:t>1. den registrerades personnummer eller samordningsnummer,		</a:t>
            </a:r>
          </a:p>
          <a:p>
            <a:pPr marL="30163" indent="0">
              <a:spcAft>
                <a:spcPts val="0"/>
              </a:spcAft>
              <a:buNone/>
            </a:pPr>
            <a:r>
              <a:rPr lang="sv-SE" sz="1000" dirty="0" smtClean="0"/>
              <a:t>2. kön,		</a:t>
            </a:r>
          </a:p>
          <a:p>
            <a:pPr marL="30163" indent="0">
              <a:spcAft>
                <a:spcPts val="0"/>
              </a:spcAft>
              <a:buNone/>
            </a:pPr>
            <a:r>
              <a:rPr lang="sv-SE" sz="1000" dirty="0" smtClean="0"/>
              <a:t>3. folkbokföringsort,		</a:t>
            </a:r>
          </a:p>
          <a:p>
            <a:pPr marL="30163" indent="0">
              <a:spcAft>
                <a:spcPts val="0"/>
              </a:spcAft>
              <a:buNone/>
            </a:pPr>
            <a:r>
              <a:rPr lang="sv-SE" sz="1000" dirty="0" smtClean="0"/>
              <a:t>4. födelseort,	</a:t>
            </a:r>
          </a:p>
          <a:p>
            <a:pPr marL="30163" indent="0">
              <a:spcAft>
                <a:spcPts val="0"/>
              </a:spcAft>
              <a:buNone/>
            </a:pPr>
            <a:r>
              <a:rPr lang="sv-SE" sz="1000" dirty="0" smtClean="0"/>
              <a:t>5. insats,</a:t>
            </a:r>
          </a:p>
          <a:p>
            <a:pPr marL="30163" indent="0">
              <a:spcAft>
                <a:spcPts val="0"/>
              </a:spcAft>
              <a:buNone/>
            </a:pPr>
            <a:r>
              <a:rPr lang="sv-SE" sz="1000" dirty="0" smtClean="0"/>
              <a:t>6. mål, måluppfyllelse och aktiviteter,		</a:t>
            </a:r>
          </a:p>
          <a:p>
            <a:pPr marL="30163" indent="0">
              <a:spcAft>
                <a:spcPts val="0"/>
              </a:spcAft>
              <a:buNone/>
            </a:pPr>
            <a:r>
              <a:rPr lang="sv-SE" sz="1000" dirty="0" smtClean="0"/>
              <a:t>7. orsak eller behov,</a:t>
            </a:r>
          </a:p>
          <a:p>
            <a:pPr marL="30163" indent="0">
              <a:spcAft>
                <a:spcPts val="0"/>
              </a:spcAft>
              <a:buNone/>
            </a:pPr>
            <a:r>
              <a:rPr lang="sv-SE" sz="1000" dirty="0" smtClean="0"/>
              <a:t>8. anmälan, ansökan eller information på annat sätt,			</a:t>
            </a:r>
          </a:p>
          <a:p>
            <a:pPr marL="30163" indent="0">
              <a:spcAft>
                <a:spcPts val="0"/>
              </a:spcAft>
              <a:buNone/>
            </a:pPr>
            <a:r>
              <a:rPr lang="sv-SE" sz="1000" dirty="0" smtClean="0"/>
              <a:t>9. resultat av insats,</a:t>
            </a:r>
          </a:p>
          <a:p>
            <a:pPr marL="30163" indent="0">
              <a:spcAft>
                <a:spcPts val="0"/>
              </a:spcAft>
              <a:buNone/>
            </a:pPr>
            <a:r>
              <a:rPr lang="sv-SE" sz="1000" dirty="0" smtClean="0"/>
              <a:t>10. vårdnadshavare inom familje- och individomsorg, och </a:t>
            </a:r>
          </a:p>
          <a:p>
            <a:pPr marL="30163" indent="0">
              <a:spcAft>
                <a:spcPts val="0"/>
              </a:spcAft>
              <a:buNone/>
            </a:pPr>
            <a:r>
              <a:rPr lang="sv-SE" sz="1000" dirty="0" smtClean="0"/>
              <a:t>11. närstående inom missbruks- och beroendevård.</a:t>
            </a:r>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Eftersläpning av data kan bli ett problem – att man inte kan få ut data i</a:t>
            </a:r>
            <a:r>
              <a:rPr lang="sv-SE" baseline="0" dirty="0" smtClean="0"/>
              <a:t> </a:t>
            </a:r>
            <a:r>
              <a:rPr lang="sv-SE" dirty="0" smtClean="0"/>
              <a:t>realtid. Det måste också bli användbart för verksamheterna!</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82B42B-D6F6-4C5F-8DD2-B8D8D260F11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2302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Font typeface="Wingdings" panose="05000000000000000000" pitchFamily="2" charset="2"/>
              <a:buChar char="q"/>
            </a:pPr>
            <a:r>
              <a:rPr lang="sv-SE" dirty="0"/>
              <a:t>.</a:t>
            </a:r>
            <a:r>
              <a:rPr lang="sv-SE" sz="1200" dirty="0"/>
              <a:t> vara vägledande </a:t>
            </a:r>
          </a:p>
          <a:p>
            <a:pPr>
              <a:buFont typeface="Wingdings" panose="05000000000000000000" pitchFamily="2" charset="2"/>
              <a:buChar char="q"/>
            </a:pPr>
            <a:r>
              <a:rPr lang="sv-SE" sz="1200" dirty="0"/>
              <a:t>  passa oavsett hur långt man har kommit i digitaliseringen</a:t>
            </a:r>
          </a:p>
          <a:p>
            <a:pPr>
              <a:buFont typeface="Wingdings" panose="05000000000000000000" pitchFamily="2" charset="2"/>
              <a:buChar char="q"/>
            </a:pPr>
            <a:r>
              <a:rPr lang="sv-SE" sz="1200" dirty="0"/>
              <a:t>  kunna hänvisa till lämplig instans</a:t>
            </a:r>
          </a:p>
          <a:p>
            <a:pPr>
              <a:buFont typeface="Wingdings" panose="05000000000000000000" pitchFamily="2" charset="2"/>
              <a:buChar char="q"/>
            </a:pPr>
            <a:r>
              <a:rPr lang="sv-SE" sz="1200" dirty="0"/>
              <a:t>  visa på exempel</a:t>
            </a:r>
          </a:p>
          <a:p>
            <a:pPr>
              <a:buFont typeface="Wingdings" panose="05000000000000000000" pitchFamily="2" charset="2"/>
              <a:buChar char="q"/>
            </a:pPr>
            <a:r>
              <a:rPr lang="sv-SE" sz="1200" dirty="0"/>
              <a:t>  följas upp och utvärderas</a:t>
            </a:r>
          </a:p>
          <a:p>
            <a:pPr marL="0" indent="0">
              <a:buNone/>
            </a:pPr>
            <a:endParaRPr lang="sv-SE" sz="1200" dirty="0"/>
          </a:p>
          <a:p>
            <a:pPr marL="0" indent="0">
              <a:buNone/>
            </a:pPr>
            <a:r>
              <a:rPr lang="sv-SE" sz="1200" dirty="0"/>
              <a:t>…men inte ersätta andra aktörers arbete på området</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11AC6-6AF3-4383-A1A0-9731B5AA9D0B}" type="slidenum">
              <a:rPr kumimoji="0" lang="en-US" sz="1200" b="0" i="0" u="none" strike="noStrike" kern="1200" cap="none" spc="0" normalizeH="0" baseline="0" noProof="0" smtClean="0">
                <a:ln>
                  <a:noFill/>
                </a:ln>
                <a:solidFill>
                  <a:prstClr val="black"/>
                </a:solidFill>
                <a:effectLst/>
                <a:uLnTx/>
                <a:uFillTx/>
                <a:latin typeface="Perpet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Perpetua"/>
              <a:ea typeface="+mn-ea"/>
              <a:cs typeface="+mn-cs"/>
            </a:endParaRPr>
          </a:p>
        </p:txBody>
      </p:sp>
    </p:spTree>
    <p:extLst>
      <p:ext uri="{BB962C8B-B14F-4D97-AF65-F5344CB8AC3E}">
        <p14:creationId xmlns:p14="http://schemas.microsoft.com/office/powerpoint/2010/main" val="2750473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Tillsammans med våra samrådspartners har vi inventerat det stöd som finns för ehälsa. De har tagit fram vad som finns och kategoriserat efter målgrupp och område.</a:t>
            </a:r>
          </a:p>
          <a:p>
            <a:r>
              <a:rPr lang="sv-SE" dirty="0"/>
              <a:t>Allt från filmer på 30 s till ett par minuter till webportaler, digitala stöd som LIKA, Klassa och digitaliseringssnurran, utbildning om ehälsa o vfteknik från 2016</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Socialstyrelsen 9, MFD 3. SKL 11, Inera 1, PTS 1, UH 2, Digg 1, MSB 29</a:t>
            </a:r>
          </a:p>
          <a:p>
            <a:endParaRPr lang="sv-SE" dirty="0"/>
          </a:p>
          <a:p>
            <a:endParaRPr lang="sv-SE" dirty="0"/>
          </a:p>
          <a:p>
            <a:r>
              <a:rPr lang="sv-SE" sz="1200" kern="1200" dirty="0">
                <a:solidFill>
                  <a:schemeClr val="tx1"/>
                </a:solidFill>
                <a:effectLst/>
                <a:latin typeface="+mn-lt"/>
                <a:ea typeface="+mn-ea"/>
                <a:cs typeface="+mn-cs"/>
              </a:rPr>
              <a:t>Av de stöd vi har fått in så riktar sig  </a:t>
            </a:r>
          </a:p>
          <a:p>
            <a:pPr lvl="0"/>
            <a:r>
              <a:rPr lang="sv-SE" sz="1200" kern="1200" dirty="0">
                <a:solidFill>
                  <a:schemeClr val="tx1"/>
                </a:solidFill>
                <a:effectLst/>
                <a:latin typeface="+mn-lt"/>
                <a:ea typeface="+mn-ea"/>
                <a:cs typeface="+mn-cs"/>
              </a:rPr>
              <a:t>1 initiativ enbart till chefer (SKLs LIKA)</a:t>
            </a:r>
          </a:p>
          <a:p>
            <a:pPr lvl="0"/>
            <a:r>
              <a:rPr lang="sv-SE" sz="1200" kern="1200" dirty="0">
                <a:solidFill>
                  <a:schemeClr val="tx1"/>
                </a:solidFill>
                <a:effectLst/>
                <a:latin typeface="+mn-lt"/>
                <a:ea typeface="+mn-ea"/>
                <a:cs typeface="+mn-cs"/>
              </a:rPr>
              <a:t>17 initiativ, till chefer och ytterligare en målgrupp</a:t>
            </a:r>
          </a:p>
          <a:p>
            <a:pPr lvl="0"/>
            <a:r>
              <a:rPr lang="sv-SE" sz="1200" kern="1200" dirty="0">
                <a:solidFill>
                  <a:schemeClr val="tx1"/>
                </a:solidFill>
                <a:effectLst/>
                <a:latin typeface="+mn-lt"/>
                <a:ea typeface="+mn-ea"/>
                <a:cs typeface="+mn-cs"/>
              </a:rPr>
              <a:t>37 initiativ, till chefer och ytterligare minst två målgrupper</a:t>
            </a:r>
          </a:p>
          <a:p>
            <a:r>
              <a:rPr lang="sv-SE" sz="1200" kern="1200" dirty="0">
                <a:solidFill>
                  <a:schemeClr val="tx1"/>
                </a:solidFill>
                <a:effectLst/>
                <a:latin typeface="+mn-lt"/>
                <a:ea typeface="+mn-ea"/>
                <a:cs typeface="+mn-cs"/>
              </a:rPr>
              <a:t> </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11AC6-6AF3-4383-A1A0-9731B5AA9D0B}" type="slidenum">
              <a:rPr kumimoji="0" lang="en-US" sz="1200" b="0" i="0" u="none" strike="noStrike" kern="1200" cap="none" spc="0" normalizeH="0" baseline="0" noProof="0" smtClean="0">
                <a:ln>
                  <a:noFill/>
                </a:ln>
                <a:solidFill>
                  <a:prstClr val="black"/>
                </a:solidFill>
                <a:effectLst/>
                <a:uLnTx/>
                <a:uFillTx/>
                <a:latin typeface="Perpet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Perpetua"/>
              <a:ea typeface="+mn-ea"/>
              <a:cs typeface="+mn-cs"/>
            </a:endParaRPr>
          </a:p>
        </p:txBody>
      </p:sp>
    </p:spTree>
    <p:extLst>
      <p:ext uri="{BB962C8B-B14F-4D97-AF65-F5344CB8AC3E}">
        <p14:creationId xmlns:p14="http://schemas.microsoft.com/office/powerpoint/2010/main" val="4248293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11AC6-6AF3-4383-A1A0-9731B5AA9D0B}" type="slidenum">
              <a:rPr kumimoji="0" lang="en-US" sz="1200" b="0" i="0" u="none" strike="noStrike" kern="1200" cap="none" spc="0" normalizeH="0" baseline="0" noProof="0" smtClean="0">
                <a:ln>
                  <a:noFill/>
                </a:ln>
                <a:solidFill>
                  <a:prstClr val="black"/>
                </a:solidFill>
                <a:effectLst/>
                <a:uLnTx/>
                <a:uFillTx/>
                <a:latin typeface="Perpet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Perpetua"/>
              <a:ea typeface="+mn-ea"/>
              <a:cs typeface="+mn-cs"/>
            </a:endParaRPr>
          </a:p>
        </p:txBody>
      </p:sp>
    </p:spTree>
    <p:extLst>
      <p:ext uri="{BB962C8B-B14F-4D97-AF65-F5344CB8AC3E}">
        <p14:creationId xmlns:p14="http://schemas.microsoft.com/office/powerpoint/2010/main" val="1422332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sz="3200">
                <a:latin typeface="Noto Sans"/>
                <a:ea typeface="Noto Sans"/>
                <a:cs typeface="Noto Sans"/>
                <a:sym typeface="Noto Sans"/>
              </a:defRPr>
            </a:pPr>
            <a:r>
              <a:rPr lang="sv-SE" sz="1050" dirty="0"/>
              <a:t>SW Målgruppen spänner över ett stort antal olika chefsroller inom olika verksamhetsområden och med olika roll och engagemang kopplat till digitalisering: </a:t>
            </a:r>
          </a:p>
          <a:p>
            <a:pPr marL="423333" indent="-423333">
              <a:buSzPct val="125000"/>
              <a:buChar char="-"/>
              <a:defRPr sz="3200">
                <a:latin typeface="Noto Sans"/>
                <a:ea typeface="Noto Sans"/>
                <a:cs typeface="Noto Sans"/>
                <a:sym typeface="Noto Sans"/>
              </a:defRPr>
            </a:pPr>
            <a:endParaRPr lang="sv-SE" sz="1050" dirty="0"/>
          </a:p>
          <a:p>
            <a:pPr marL="423333" indent="-423333">
              <a:buSzPct val="125000"/>
              <a:buChar char="-"/>
              <a:defRPr sz="3200">
                <a:latin typeface="Noto Sans"/>
                <a:ea typeface="Noto Sans"/>
                <a:cs typeface="Noto Sans"/>
                <a:sym typeface="Noto Sans"/>
              </a:defRPr>
            </a:pPr>
            <a:r>
              <a:rPr lang="sv-SE" sz="1050" dirty="0"/>
              <a:t>Myndighetsutövning och utförarorganisation inom olika verksamhetsområden (äldreomsorg, funktionsnedsättning, individ- och familjeomsorg samt kommunal hälso- och sjukvård)</a:t>
            </a:r>
          </a:p>
          <a:p>
            <a:pPr marL="423333" indent="-423333">
              <a:buSzPct val="125000"/>
              <a:buChar char="-"/>
              <a:defRPr sz="3200">
                <a:latin typeface="Noto Sans"/>
                <a:ea typeface="Noto Sans"/>
                <a:cs typeface="Noto Sans"/>
                <a:sym typeface="Noto Sans"/>
              </a:defRPr>
            </a:pPr>
            <a:r>
              <a:rPr lang="sv-SE" sz="1050" dirty="0"/>
              <a:t>Olika roller med olika uppdrag, mandat och sysslor i vardagen (förvaltningschef, verksamhetschefer, utvecklingschefer, enhetschefer)</a:t>
            </a:r>
          </a:p>
          <a:p>
            <a:pPr marL="423333" indent="-423333">
              <a:buSzPct val="125000"/>
              <a:buChar char="-"/>
              <a:defRPr sz="3200">
                <a:latin typeface="Noto Sans"/>
                <a:ea typeface="Noto Sans"/>
                <a:cs typeface="Noto Sans"/>
                <a:sym typeface="Noto Sans"/>
              </a:defRPr>
            </a:pPr>
            <a:r>
              <a:rPr lang="sv-SE" sz="1050" dirty="0"/>
              <a:t>Olika roller att spela kopplat till digitalisering samt varierande engagemang och insikt om digitalisering. </a:t>
            </a:r>
          </a:p>
          <a:p>
            <a:pPr>
              <a:defRPr sz="3200">
                <a:latin typeface="Noto Sans"/>
                <a:ea typeface="Noto Sans"/>
                <a:cs typeface="Noto Sans"/>
                <a:sym typeface="Noto Sans"/>
              </a:defRPr>
            </a:pPr>
            <a:endParaRPr lang="sv-SE" sz="1050" dirty="0"/>
          </a:p>
          <a:p>
            <a:pPr>
              <a:defRPr sz="3200">
                <a:latin typeface="Noto Sans"/>
                <a:ea typeface="Noto Sans"/>
                <a:cs typeface="Noto Sans"/>
                <a:sym typeface="Noto Sans"/>
              </a:defRPr>
            </a:pPr>
            <a:r>
              <a:rPr lang="sv-SE" sz="1050" dirty="0"/>
              <a:t>Sammantaget innebär det att vi har många olika målgrupper som stödet ska rikta sig mot, med olika behov, beteende och utmaningar, vilket ställer olika krav på innehåll och utformning av stödet. </a:t>
            </a:r>
          </a:p>
          <a:p>
            <a:r>
              <a:rPr lang="sv-SE" dirty="0"/>
              <a:t>Vi har </a:t>
            </a:r>
            <a:r>
              <a:rPr lang="sv-SE" u="sng" dirty="0"/>
              <a:t>290 självstyrande</a:t>
            </a:r>
            <a:r>
              <a:rPr lang="sv-SE" dirty="0"/>
              <a:t> kommuner med olika situation och förutsättningar för att driva digitalisering inom Socialtjänsten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 att främja / stötta digitaliseringen inom Socialtjänsten så att den går snabbare behöver vi skapa ETT stöd som gör det möjligt för MÅNGA att agera utifrån sin specifika situation och sina specifika behov.</a:t>
            </a:r>
          </a:p>
          <a:p>
            <a:pPr>
              <a:defRPr/>
            </a:pPr>
            <a:r>
              <a:rPr lang="sv-SE" dirty="0"/>
              <a:t>Som ett resultat är det många olika problem som hindrar digitaliseringen och som Socialtjänsterna i olika kommuner behöver stöd i att lösa. Det innebär att stödet behöver ha innehåll som möter en stor volym av olika problem.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11AC6-6AF3-4383-A1A0-9731B5AA9D0B}" type="slidenum">
              <a:rPr kumimoji="0" lang="en-US" sz="1200" b="0" i="0" u="none" strike="noStrike" kern="1200" cap="none" spc="0" normalizeH="0" baseline="0" noProof="0" smtClean="0">
                <a:ln>
                  <a:noFill/>
                </a:ln>
                <a:solidFill>
                  <a:prstClr val="black"/>
                </a:solidFill>
                <a:effectLst/>
                <a:uLnTx/>
                <a:uFillTx/>
                <a:latin typeface="Perpet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Perpetua"/>
              <a:ea typeface="+mn-ea"/>
              <a:cs typeface="+mn-cs"/>
            </a:endParaRPr>
          </a:p>
        </p:txBody>
      </p:sp>
    </p:spTree>
    <p:extLst>
      <p:ext uri="{BB962C8B-B14F-4D97-AF65-F5344CB8AC3E}">
        <p14:creationId xmlns:p14="http://schemas.microsoft.com/office/powerpoint/2010/main" val="1091358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287713" y="808038"/>
            <a:ext cx="3513137" cy="1976437"/>
          </a:xfrm>
        </p:spPr>
      </p:sp>
      <p:sp>
        <p:nvSpPr>
          <p:cNvPr id="3" name="Platshållare för anteckningar 2"/>
          <p:cNvSpPr>
            <a:spLocks noGrp="1"/>
          </p:cNvSpPr>
          <p:nvPr>
            <p:ph type="body" idx="1"/>
          </p:nvPr>
        </p:nvSpPr>
        <p:spPr>
          <a:xfrm>
            <a:off x="673788" y="3042997"/>
            <a:ext cx="5390305" cy="6925048"/>
          </a:xfrm>
        </p:spPr>
        <p:txBody>
          <a:bodyPr>
            <a:normAutofit fontScale="77500" lnSpcReduction="20000"/>
          </a:bodyPr>
          <a:lstStyle/>
          <a:p>
            <a:pPr defTabSz="309562">
              <a:lnSpc>
                <a:spcPct val="120000"/>
              </a:lnSpc>
              <a:defRPr sz="1000">
                <a:latin typeface="Arial"/>
                <a:ea typeface="Arial"/>
                <a:cs typeface="Arial"/>
                <a:sym typeface="Arial"/>
              </a:defRPr>
            </a:pPr>
            <a:r>
              <a:rPr lang="sv-SE" dirty="0"/>
              <a:t>SW 1. Intresset och engagemanget för att ta del av erfarenheter från andra kommuner är stort. Ett av de första stegen som </a:t>
            </a:r>
            <a:r>
              <a:rPr lang="sv-SE" u="sng" dirty="0"/>
              <a:t>alla</a:t>
            </a:r>
            <a:r>
              <a:rPr lang="sv-SE" dirty="0"/>
              <a:t> tar när de identifierar ett problem eller ett behov i verksamheten är att försöka ta reda på vad och hur andra kommuner har löst det. </a:t>
            </a:r>
          </a:p>
          <a:p>
            <a:pPr defTabSz="309562">
              <a:lnSpc>
                <a:spcPct val="120000"/>
              </a:lnSpc>
              <a:defRPr sz="1000">
                <a:latin typeface="Arial"/>
                <a:ea typeface="Arial"/>
                <a:cs typeface="Arial"/>
                <a:sym typeface="Arial"/>
              </a:defRPr>
            </a:pPr>
            <a:endParaRPr lang="sv-SE" dirty="0"/>
          </a:p>
          <a:p>
            <a:pPr defTabSz="309562">
              <a:lnSpc>
                <a:spcPct val="120000"/>
              </a:lnSpc>
              <a:defRPr sz="1000">
                <a:latin typeface="Arial"/>
                <a:ea typeface="Arial"/>
                <a:cs typeface="Arial"/>
                <a:sym typeface="Arial"/>
              </a:defRPr>
            </a:pPr>
            <a:r>
              <a:rPr lang="sv-SE" dirty="0"/>
              <a:t>Syfte:</a:t>
            </a:r>
          </a:p>
          <a:p>
            <a:pPr marL="198437" indent="-198437" defTabSz="309562">
              <a:lnSpc>
                <a:spcPct val="120000"/>
              </a:lnSpc>
              <a:buSzPct val="125000"/>
              <a:buChar char="-"/>
              <a:defRPr sz="1000">
                <a:latin typeface="Arial"/>
                <a:ea typeface="Arial"/>
                <a:cs typeface="Arial"/>
                <a:sym typeface="Arial"/>
              </a:defRPr>
            </a:pPr>
            <a:r>
              <a:rPr lang="sv-SE" dirty="0"/>
              <a:t>Få idéer och inspiration om lösningar som skapar (bekräftad) nytta för brukare, medarbetare och organisationen</a:t>
            </a:r>
          </a:p>
          <a:p>
            <a:pPr marL="198437" indent="-198437" defTabSz="309562">
              <a:lnSpc>
                <a:spcPct val="120000"/>
              </a:lnSpc>
              <a:buSzPct val="125000"/>
              <a:buChar char="-"/>
              <a:defRPr sz="1000">
                <a:latin typeface="Arial"/>
                <a:ea typeface="Arial"/>
                <a:cs typeface="Arial"/>
                <a:sym typeface="Arial"/>
              </a:defRPr>
            </a:pPr>
            <a:r>
              <a:rPr lang="sv-SE" dirty="0"/>
              <a:t>Att lära av hur andra har gått tillväga, undvika misstag och jobba mer effektivt </a:t>
            </a:r>
          </a:p>
          <a:p>
            <a:pPr defTabSz="309562">
              <a:lnSpc>
                <a:spcPct val="120000"/>
              </a:lnSpc>
              <a:defRPr sz="1000">
                <a:latin typeface="Arial"/>
                <a:ea typeface="Arial"/>
                <a:cs typeface="Arial"/>
                <a:sym typeface="Arial"/>
              </a:defRPr>
            </a:pPr>
            <a:endParaRPr lang="sv-SE" dirty="0"/>
          </a:p>
          <a:p>
            <a:pPr defTabSz="309562">
              <a:lnSpc>
                <a:spcPct val="120000"/>
              </a:lnSpc>
              <a:defRPr sz="1000">
                <a:latin typeface="Arial"/>
                <a:ea typeface="Arial"/>
                <a:cs typeface="Arial"/>
                <a:sym typeface="Arial"/>
              </a:defRPr>
            </a:pPr>
            <a:r>
              <a:rPr lang="sv-SE" dirty="0"/>
              <a:t>Många upplever att det är svårt och tidsödande både att hitta exempel och kontaktpersoner. Exempel är dessutom ofta översiktligt beskrivna och svåra att själv agera på. Många googlar, några känner till och använder sig av Dela digitalt. Även SKR:s hemsida nämns som källa. Många har också nätverk med angränsande kommuner för erfarenhetsutbyte. När det är relevant tar de kontakt och gör studiebesök.</a:t>
            </a:r>
          </a:p>
          <a:p>
            <a:endParaRPr lang="sv-SE" dirty="0"/>
          </a:p>
          <a:p>
            <a:pPr defTabSz="309562">
              <a:lnSpc>
                <a:spcPct val="120000"/>
              </a:lnSpc>
              <a:defRPr sz="1000">
                <a:latin typeface="Arial"/>
                <a:ea typeface="Arial"/>
                <a:cs typeface="Arial"/>
                <a:sym typeface="Arial"/>
              </a:defRPr>
            </a:pPr>
            <a:r>
              <a:rPr lang="sv-SE" dirty="0"/>
              <a:t>2. Många upplever att det är svårt att ”översätta” erfarenheter från andra till sin egen kontext och egna förutsättningar. Ofta används invånarantal som en guide till vilka kommuner som är relevanta att jämföra med eftersom det ger en indikation på ekonomiska förutsättningar (skatteunderlag) såväl som hur stor socialförvaltningen är (antal medarbetare) och vilka stödfunktioner som finns för att driva digitaliseringsarbetet. </a:t>
            </a:r>
          </a:p>
          <a:p>
            <a:pPr defTabSz="309562">
              <a:lnSpc>
                <a:spcPct val="120000"/>
              </a:lnSpc>
              <a:defRPr sz="1000">
                <a:latin typeface="Arial"/>
                <a:ea typeface="Arial"/>
                <a:cs typeface="Arial"/>
                <a:sym typeface="Arial"/>
              </a:defRPr>
            </a:pPr>
            <a:endParaRPr lang="sv-SE" dirty="0"/>
          </a:p>
          <a:p>
            <a:pPr defTabSz="309562">
              <a:lnSpc>
                <a:spcPct val="120000"/>
              </a:lnSpc>
              <a:defRPr sz="1000">
                <a:latin typeface="Arial"/>
                <a:ea typeface="Arial"/>
                <a:cs typeface="Arial"/>
                <a:sym typeface="Arial"/>
              </a:defRPr>
            </a:pPr>
            <a:r>
              <a:rPr lang="sv-SE" dirty="0"/>
              <a:t>För att kunna agera på någon annans erfarenhet krävs ett eget engagemang och lärande. Lärandet och förståelse som byggs när man själv måste sätta sig in i något, anpassa det till sin egen situation, testa och dra slutsatser av det är viktig. Man måste göra det till sitt eget, både för att anpassa till egna förutsättningar, men även själv bearbeta och lära sig för att kunna ta ägarskap och driva frågan vidare. Ofta sker denna process också tillsammans med andra i organisationen som man ska driva frågan tillsammans med. </a:t>
            </a:r>
          </a:p>
          <a:p>
            <a:endParaRPr lang="sv-SE" dirty="0"/>
          </a:p>
          <a:p>
            <a:pPr defTabSz="309562">
              <a:lnSpc>
                <a:spcPct val="120000"/>
              </a:lnSpc>
              <a:defRPr sz="1000">
                <a:latin typeface="Arial"/>
                <a:ea typeface="Arial"/>
                <a:cs typeface="Arial"/>
                <a:sym typeface="Arial"/>
              </a:defRPr>
            </a:pPr>
            <a:r>
              <a:rPr lang="sv-SE" dirty="0"/>
              <a:t>3. Cheferna inom socialtjänsten har sitt huvudfokus på att säkerställa att den löpande verksamheten fungerar och att ingen far illa: </a:t>
            </a:r>
          </a:p>
          <a:p>
            <a:pPr marL="158750" indent="-158750" defTabSz="309562">
              <a:lnSpc>
                <a:spcPct val="120000"/>
              </a:lnSpc>
              <a:buSzPct val="125000"/>
              <a:buChar char="-"/>
              <a:defRPr sz="1000">
                <a:latin typeface="Arial"/>
                <a:ea typeface="Arial"/>
                <a:cs typeface="Arial"/>
                <a:sym typeface="Arial"/>
              </a:defRPr>
            </a:pPr>
            <a:r>
              <a:rPr lang="sv-SE" dirty="0"/>
              <a:t>Att brukare får den vård- och omsorg som de har rätt till</a:t>
            </a:r>
          </a:p>
          <a:p>
            <a:pPr marL="158750" indent="-158750" defTabSz="309562">
              <a:lnSpc>
                <a:spcPct val="120000"/>
              </a:lnSpc>
              <a:buSzPct val="125000"/>
              <a:buChar char="-"/>
              <a:defRPr sz="1000">
                <a:latin typeface="Arial"/>
                <a:ea typeface="Arial"/>
                <a:cs typeface="Arial"/>
                <a:sym typeface="Arial"/>
              </a:defRPr>
            </a:pPr>
            <a:r>
              <a:rPr lang="sv-SE" dirty="0"/>
              <a:t>Att medarbetare har en rimlig arbetsmiljö </a:t>
            </a:r>
          </a:p>
          <a:p>
            <a:pPr marL="158750" indent="-158750" defTabSz="309562">
              <a:lnSpc>
                <a:spcPct val="120000"/>
              </a:lnSpc>
              <a:buSzPct val="125000"/>
              <a:buChar char="-"/>
              <a:defRPr sz="1000">
                <a:latin typeface="Arial"/>
                <a:ea typeface="Arial"/>
                <a:cs typeface="Arial"/>
                <a:sym typeface="Arial"/>
              </a:defRPr>
            </a:pPr>
            <a:r>
              <a:rPr lang="sv-SE" dirty="0"/>
              <a:t>Att snäva budgetramar balanserar </a:t>
            </a:r>
          </a:p>
          <a:p>
            <a:pPr defTabSz="309562">
              <a:lnSpc>
                <a:spcPct val="120000"/>
              </a:lnSpc>
              <a:defRPr sz="1000">
                <a:latin typeface="Arial"/>
                <a:ea typeface="Arial"/>
                <a:cs typeface="Arial"/>
                <a:sym typeface="Arial"/>
              </a:defRPr>
            </a:pPr>
            <a:endParaRPr lang="sv-SE" dirty="0"/>
          </a:p>
          <a:p>
            <a:pPr defTabSz="309562">
              <a:lnSpc>
                <a:spcPct val="120000"/>
              </a:lnSpc>
              <a:defRPr sz="1000">
                <a:latin typeface="Arial"/>
                <a:ea typeface="Arial"/>
                <a:cs typeface="Arial"/>
                <a:sym typeface="Arial"/>
              </a:defRPr>
            </a:pPr>
            <a:r>
              <a:rPr lang="sv-SE" dirty="0"/>
              <a:t>Med press från politiker, medarbetare, brukare, anhöriga, ständiga förändringar, stora arbetslag och budgetpress är det ofta akuta frågor som behöver lösas i vardagen för att verksamheten ska fungera. Tid för reflektion saknas ofta. </a:t>
            </a:r>
          </a:p>
          <a:p>
            <a:pPr defTabSz="309562">
              <a:lnSpc>
                <a:spcPct val="120000"/>
              </a:lnSpc>
              <a:defRPr sz="1000">
                <a:latin typeface="Arial"/>
                <a:ea typeface="Arial"/>
                <a:cs typeface="Arial"/>
                <a:sym typeface="Arial"/>
              </a:defRPr>
            </a:pPr>
            <a:endParaRPr lang="sv-SE" dirty="0"/>
          </a:p>
          <a:p>
            <a:pPr defTabSz="309562">
              <a:lnSpc>
                <a:spcPct val="120000"/>
              </a:lnSpc>
              <a:defRPr sz="1000">
                <a:latin typeface="Arial"/>
                <a:ea typeface="Arial"/>
                <a:cs typeface="Arial"/>
                <a:sym typeface="Arial"/>
              </a:defRPr>
            </a:pPr>
            <a:r>
              <a:rPr lang="sv-SE" dirty="0"/>
              <a:t>Verksamheten är dessutom reglerad via lag och hårt styrd. Digitaliseringen är däremot frivillig och inte lika påträngande i nuet. </a:t>
            </a:r>
          </a:p>
          <a:p>
            <a:endParaRPr lang="sv-SE" dirty="0"/>
          </a:p>
          <a:p>
            <a:pPr defTabSz="309562">
              <a:lnSpc>
                <a:spcPct val="120000"/>
              </a:lnSpc>
              <a:defRPr sz="1000">
                <a:latin typeface="Arial"/>
                <a:ea typeface="Arial"/>
                <a:cs typeface="Arial"/>
                <a:sym typeface="Arial"/>
              </a:defRPr>
            </a:pPr>
            <a:r>
              <a:rPr lang="sv-SE" dirty="0"/>
              <a:t>4. Socialtjänsten bedriver en komplex verksamhet, ofta med stort antal medarbetare som har direktkontakten med kunder/brukare och anhöriga och som måste förändra sitt arbetsätt för att ett breddinförande ska lyckas. Socialtjänsten är också ofta beroende av stöd från enheter som ligger utanför den egna förvaltningen, tex IT, upphandling och juridik, beslut från politiker samt leverantörer. Dessutom förutsätter digitaliseringen ofta också ett förändrat beteende från brukarna som måste acceptera eller efterfråga den nya lösningen.  </a:t>
            </a:r>
          </a:p>
          <a:p>
            <a:pPr defTabSz="309562">
              <a:lnSpc>
                <a:spcPct val="120000"/>
              </a:lnSpc>
              <a:defRPr sz="1000">
                <a:latin typeface="Arial"/>
                <a:ea typeface="Arial"/>
                <a:cs typeface="Arial"/>
                <a:sym typeface="Arial"/>
              </a:defRPr>
            </a:pPr>
            <a:endParaRPr lang="sv-SE" dirty="0"/>
          </a:p>
          <a:p>
            <a:pPr defTabSz="309562">
              <a:lnSpc>
                <a:spcPct val="120000"/>
              </a:lnSpc>
              <a:defRPr sz="1000">
                <a:latin typeface="Arial"/>
                <a:ea typeface="Arial"/>
                <a:cs typeface="Arial"/>
                <a:sym typeface="Arial"/>
              </a:defRPr>
            </a:pPr>
            <a:r>
              <a:rPr lang="sv-SE" dirty="0"/>
              <a:t>För att driva förändring och lyckas med digitalisering krävs samsyn och samarbete. De är beroende av en gemensam bild av mål och gemensamma prioriteringar för genomförande. Olika aktörer har dock olika uppdrag, olika förståelse och intresse för digitalisering mm, vilket skapar utmaningar att förstå varandras perspektiv och behov såväl som att driva en gemensam agenda. </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11AC6-6AF3-4383-A1A0-9731B5AA9D0B}" type="slidenum">
              <a:rPr kumimoji="0" lang="en-US" sz="1200" b="0" i="0" u="none" strike="noStrike" kern="1200" cap="none" spc="0" normalizeH="0" baseline="0" noProof="0" smtClean="0">
                <a:ln>
                  <a:noFill/>
                </a:ln>
                <a:solidFill>
                  <a:prstClr val="black"/>
                </a:solidFill>
                <a:effectLst/>
                <a:uLnTx/>
                <a:uFillTx/>
                <a:latin typeface="Perpet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Perpetua"/>
              <a:ea typeface="+mn-ea"/>
              <a:cs typeface="+mn-cs"/>
            </a:endParaRPr>
          </a:p>
        </p:txBody>
      </p:sp>
    </p:spTree>
    <p:extLst>
      <p:ext uri="{BB962C8B-B14F-4D97-AF65-F5344CB8AC3E}">
        <p14:creationId xmlns:p14="http://schemas.microsoft.com/office/powerpoint/2010/main" val="780428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hlinkClick r:id="rId3"/>
              </a:rPr>
              <a:t>https://portalen-ehm.webflow.io/</a:t>
            </a:r>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11AC6-6AF3-4383-A1A0-9731B5AA9D0B}" type="slidenum">
              <a:rPr kumimoji="0" lang="en-US" sz="1200" b="0" i="0" u="none" strike="noStrike" kern="1200" cap="none" spc="0" normalizeH="0" baseline="0" noProof="0" smtClean="0">
                <a:ln>
                  <a:noFill/>
                </a:ln>
                <a:solidFill>
                  <a:prstClr val="black"/>
                </a:solidFill>
                <a:effectLst/>
                <a:uLnTx/>
                <a:uFillTx/>
                <a:latin typeface="Perpet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Perpetua"/>
              <a:ea typeface="+mn-ea"/>
              <a:cs typeface="+mn-cs"/>
            </a:endParaRPr>
          </a:p>
        </p:txBody>
      </p:sp>
    </p:spTree>
    <p:extLst>
      <p:ext uri="{BB962C8B-B14F-4D97-AF65-F5344CB8AC3E}">
        <p14:creationId xmlns:p14="http://schemas.microsoft.com/office/powerpoint/2010/main" val="374277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11AC6-6AF3-4383-A1A0-9731B5AA9D0B}" type="slidenum">
              <a:rPr kumimoji="0" lang="en-US" sz="1200" b="0" i="0" u="none" strike="noStrike" kern="1200" cap="none" spc="0" normalizeH="0" baseline="0" noProof="0" smtClean="0">
                <a:ln>
                  <a:noFill/>
                </a:ln>
                <a:solidFill>
                  <a:prstClr val="black"/>
                </a:solidFill>
                <a:effectLst/>
                <a:uLnTx/>
                <a:uFillTx/>
                <a:latin typeface="Perpet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Perpetua"/>
              <a:ea typeface="+mn-ea"/>
              <a:cs typeface="+mn-cs"/>
            </a:endParaRPr>
          </a:p>
        </p:txBody>
      </p:sp>
    </p:spTree>
    <p:extLst>
      <p:ext uri="{BB962C8B-B14F-4D97-AF65-F5344CB8AC3E}">
        <p14:creationId xmlns:p14="http://schemas.microsoft.com/office/powerpoint/2010/main" val="2801513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2.png"/><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3.png"/><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4.png"/><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2.png"/><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3.png"/><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4.png"/><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7.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7.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Master" Target="../slideMasters/slideMaster17.xml"/><Relationship Id="rId1" Type="http://schemas.openxmlformats.org/officeDocument/2006/relationships/tags" Target="../tags/tag1.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Master" Target="../slideMasters/slideMaster17.xml"/><Relationship Id="rId1" Type="http://schemas.openxmlformats.org/officeDocument/2006/relationships/tags" Target="../tags/tag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7.xml"/></Relationships>
</file>

<file path=ppt/slideLayouts/_rels/slideLayout149.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1.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ags" Target="../tags/tag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6.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ags" Target="../tags/tag5.xml"/></Relationships>
</file>

<file path=ppt/slideLayouts/_rels/slideLayout157.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ags" Target="../tags/tag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slideMaster" Target="../slideMasters/slideMaster19.xml"/><Relationship Id="rId1" Type="http://schemas.openxmlformats.org/officeDocument/2006/relationships/tags" Target="../tags/tag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5.xml.rels><?xml version="1.0" encoding="UTF-8" standalone="yes"?>
<Relationships xmlns="http://schemas.openxmlformats.org/package/2006/relationships"><Relationship Id="rId2" Type="http://schemas.openxmlformats.org/officeDocument/2006/relationships/slideMaster" Target="../slideMasters/slideMaster19.xml"/><Relationship Id="rId1" Type="http://schemas.openxmlformats.org/officeDocument/2006/relationships/tags" Target="../tags/tag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image" Target="../media/image3.emf"/><Relationship Id="rId1" Type="http://schemas.openxmlformats.org/officeDocument/2006/relationships/slideMaster" Target="../slideMasters/slideMaster11.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2.png"/><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3.png"/><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4.png"/><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smtClean="0"/>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2021-04-08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7255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4B42D259-ACB8-4FD1-AC0F-9CAC8F5E07E0}" type="datetimeFigureOut">
              <a:rPr lang="sv-SE" smtClean="0"/>
              <a:t>2021-04-08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575484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nnehåll">
    <p:spTree>
      <p:nvGrpSpPr>
        <p:cNvPr id="1" name=""/>
        <p:cNvGrpSpPr/>
        <p:nvPr/>
      </p:nvGrpSpPr>
      <p:grpSpPr>
        <a:xfrm>
          <a:off x="0" y="0"/>
          <a:ext cx="0" cy="0"/>
          <a:chOff x="0" y="0"/>
          <a:chExt cx="0" cy="0"/>
        </a:xfrm>
      </p:grpSpPr>
      <p:sp>
        <p:nvSpPr>
          <p:cNvPr id="2" name="Rubrik 1"/>
          <p:cNvSpPr>
            <a:spLocks noGrp="1"/>
          </p:cNvSpPr>
          <p:nvPr>
            <p:ph type="title"/>
          </p:nvPr>
        </p:nvSpPr>
        <p:spPr>
          <a:xfrm>
            <a:off x="861486" y="989892"/>
            <a:ext cx="9423399" cy="638909"/>
          </a:xfrm>
        </p:spPr>
        <p:txBody>
          <a:bodyPr/>
          <a:lstStyle/>
          <a:p>
            <a:r>
              <a:rPr lang="sv-SE"/>
              <a:t>Klicka här för att ändra mall för rubrikformat</a:t>
            </a:r>
            <a:endParaRPr lang="sv-SE" dirty="0"/>
          </a:p>
        </p:txBody>
      </p:sp>
      <p:sp>
        <p:nvSpPr>
          <p:cNvPr id="13" name="Platshållare för innehåll 12"/>
          <p:cNvSpPr>
            <a:spLocks noGrp="1"/>
          </p:cNvSpPr>
          <p:nvPr>
            <p:ph sz="quarter" idx="16"/>
          </p:nvPr>
        </p:nvSpPr>
        <p:spPr>
          <a:xfrm>
            <a:off x="861485" y="1954808"/>
            <a:ext cx="8705849" cy="4392488"/>
          </a:xfrm>
        </p:spPr>
        <p:txBody>
          <a:bodyPr>
            <a:noAutofit/>
          </a:bodyPr>
          <a:lstStyle>
            <a:lvl1pPr>
              <a:defRPr sz="2933"/>
            </a:lvl1pPr>
            <a:lvl2pPr>
              <a:defRPr sz="2933"/>
            </a:lvl2pPr>
            <a:lvl3pPr>
              <a:defRPr sz="2933"/>
            </a:lvl3pPr>
            <a:lvl4pPr>
              <a:defRPr sz="2933"/>
            </a:lvl4pPr>
            <a:lvl5pPr>
              <a:defRPr sz="2933"/>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66092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x">
  <p:cSld name="Endast rubrik">
    <p:bg>
      <p:bgPr>
        <a:solidFill>
          <a:srgbClr val="FFFFFF"/>
        </a:solidFill>
        <a:effectLst/>
      </p:bgPr>
    </p:bg>
    <p:spTree>
      <p:nvGrpSpPr>
        <p:cNvPr id="1" name=""/>
        <p:cNvGrpSpPr/>
        <p:nvPr/>
      </p:nvGrpSpPr>
      <p:grpSpPr>
        <a:xfrm>
          <a:off x="0" y="0"/>
          <a:ext cx="0" cy="0"/>
          <a:chOff x="0" y="0"/>
          <a:chExt cx="0" cy="0"/>
        </a:xfrm>
      </p:grpSpPr>
      <p:pic>
        <p:nvPicPr>
          <p:cNvPr id="55" name="Bildobjekt 4" descr="Bildobjekt 4"/>
          <p:cNvPicPr>
            <a:picLocks noChangeAspect="1"/>
          </p:cNvPicPr>
          <p:nvPr/>
        </p:nvPicPr>
        <p:blipFill>
          <a:blip r:embed="rId2"/>
          <a:stretch>
            <a:fillRect/>
          </a:stretch>
        </p:blipFill>
        <p:spPr>
          <a:xfrm>
            <a:off x="9042400" y="260650"/>
            <a:ext cx="2828037" cy="376428"/>
          </a:xfrm>
          <a:prstGeom prst="rect">
            <a:avLst/>
          </a:prstGeom>
          <a:ln w="12700">
            <a:miter lim="400000"/>
          </a:ln>
        </p:spPr>
      </p:pic>
      <p:sp>
        <p:nvSpPr>
          <p:cNvPr id="56" name="Rektangel 6"/>
          <p:cNvSpPr/>
          <p:nvPr/>
        </p:nvSpPr>
        <p:spPr>
          <a:xfrm>
            <a:off x="1" y="6678001"/>
            <a:ext cx="12192001" cy="180001"/>
          </a:xfrm>
          <a:prstGeom prst="rect">
            <a:avLst/>
          </a:prstGeom>
          <a:solidFill>
            <a:schemeClr val="accent1"/>
          </a:solidFill>
          <a:ln w="12700">
            <a:miter lim="400000"/>
          </a:ln>
        </p:spPr>
        <p:txBody>
          <a:bodyPr lIns="60959" rIns="60959" anchor="ctr"/>
          <a:lstStyle/>
          <a:p>
            <a:pPr marL="0" marR="0" lvl="0" indent="0" algn="ctr" defTabSz="1219170" rtl="0" eaLnBrk="1" fontAlgn="auto" latinLnBrk="0" hangingPunct="1">
              <a:lnSpc>
                <a:spcPct val="100000"/>
              </a:lnSpc>
              <a:spcBef>
                <a:spcPts val="0"/>
              </a:spcBef>
              <a:spcAft>
                <a:spcPts val="0"/>
              </a:spcAft>
              <a:buClrTx/>
              <a:buSzTx/>
              <a:buFontTx/>
              <a:buNone/>
              <a:tabLst/>
              <a:defRPr>
                <a:solidFill>
                  <a:srgbClr val="FFFFFF"/>
                </a:solidFill>
              </a:defRPr>
            </a:pPr>
            <a:endParaRPr kumimoji="0" sz="2400" b="0" i="0" u="none" strike="noStrike" kern="1200" cap="none" spc="0" normalizeH="0" baseline="0" noProof="0" dirty="0">
              <a:ln>
                <a:noFill/>
              </a:ln>
              <a:solidFill>
                <a:srgbClr val="FFFFFF"/>
              </a:solidFill>
              <a:effectLst/>
              <a:uLnTx/>
              <a:uFillTx/>
              <a:latin typeface="Perpetua"/>
              <a:ea typeface="+mn-ea"/>
              <a:cs typeface="+mn-cs"/>
            </a:endParaRPr>
          </a:p>
        </p:txBody>
      </p:sp>
      <p:sp>
        <p:nvSpPr>
          <p:cNvPr id="57" name="Titeltext"/>
          <p:cNvSpPr txBox="1">
            <a:spLocks noGrp="1"/>
          </p:cNvSpPr>
          <p:nvPr>
            <p:ph type="title"/>
          </p:nvPr>
        </p:nvSpPr>
        <p:spPr>
          <a:xfrm>
            <a:off x="861485" y="989891"/>
            <a:ext cx="9423400" cy="917783"/>
          </a:xfrm>
          <a:prstGeom prst="rect">
            <a:avLst/>
          </a:prstGeom>
        </p:spPr>
        <p:txBody>
          <a:bodyPr/>
          <a:lstStyle>
            <a:lvl1pPr indent="0">
              <a:lnSpc>
                <a:spcPts val="5467"/>
              </a:lnSpc>
              <a:defRPr sz="4800"/>
            </a:lvl1pPr>
          </a:lstStyle>
          <a:p>
            <a:r>
              <a:t>Titeltext</a:t>
            </a:r>
          </a:p>
        </p:txBody>
      </p:sp>
      <p:sp>
        <p:nvSpPr>
          <p:cNvPr id="58" name="Diabildsnummer"/>
          <p:cNvSpPr txBox="1">
            <a:spLocks noGrp="1"/>
          </p:cNvSpPr>
          <p:nvPr>
            <p:ph type="sldNum" sz="quarter" idx="2"/>
          </p:nvPr>
        </p:nvSpPr>
        <p:spPr>
          <a:prstGeom prst="rect">
            <a:avLst/>
          </a:prstGeom>
        </p:spPr>
        <p:txBody>
          <a:bodyPr/>
          <a:lstStyle/>
          <a:p>
            <a:pPr defTabSz="1219170"/>
            <a:fld id="{86CB4B4D-7CA3-9044-876B-883B54F8677D}" type="slidenum">
              <a:rPr lang="sv-SE" sz="2400" smtClean="0">
                <a:solidFill>
                  <a:srgbClr val="000000"/>
                </a:solidFill>
              </a:rPr>
              <a:pPr defTabSz="1219170"/>
              <a:t>‹#›</a:t>
            </a:fld>
            <a:endParaRPr lang="sv-SE" sz="2400" dirty="0">
              <a:solidFill>
                <a:srgbClr val="000000"/>
              </a:solidFill>
            </a:endParaRPr>
          </a:p>
        </p:txBody>
      </p:sp>
    </p:spTree>
    <p:extLst>
      <p:ext uri="{BB962C8B-B14F-4D97-AF65-F5344CB8AC3E}">
        <p14:creationId xmlns:p14="http://schemas.microsoft.com/office/powerpoint/2010/main" val="3264070674"/>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861486" y="989892"/>
            <a:ext cx="9423399" cy="638909"/>
          </a:xfrm>
        </p:spPr>
        <p:txBody>
          <a:bodyPr/>
          <a:lstStyle/>
          <a:p>
            <a:r>
              <a:rPr lang="sv-SE"/>
              <a:t>Klicka här för att ändra mall för rubrikformat</a:t>
            </a:r>
            <a:endParaRPr lang="sv-SE" dirty="0"/>
          </a:p>
        </p:txBody>
      </p:sp>
      <p:sp>
        <p:nvSpPr>
          <p:cNvPr id="13" name="Platshållare för innehåll 12"/>
          <p:cNvSpPr>
            <a:spLocks noGrp="1"/>
          </p:cNvSpPr>
          <p:nvPr>
            <p:ph sz="quarter" idx="16"/>
          </p:nvPr>
        </p:nvSpPr>
        <p:spPr>
          <a:xfrm>
            <a:off x="861485" y="1700808"/>
            <a:ext cx="8705849" cy="4392488"/>
          </a:xfrm>
        </p:spPr>
        <p:txBody>
          <a:bodyPr>
            <a:noAutofit/>
          </a:bodyPr>
          <a:lstStyle>
            <a:lvl1pPr>
              <a:defRPr sz="2200"/>
            </a:lvl1pPr>
            <a:lvl2pPr>
              <a:defRPr sz="2200"/>
            </a:lvl2pPr>
            <a:lvl3pPr>
              <a:defRPr sz="2200"/>
            </a:lvl3pPr>
            <a:lvl4pPr>
              <a:defRPr sz="2200"/>
            </a:lvl4pPr>
            <a:lvl5pPr>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23703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005A11-B5F1-F64B-834A-E2AFB95692D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2D6594D-8A1F-7F42-AB7F-879B08CC7CA7}"/>
              </a:ext>
            </a:extLst>
          </p:cNvPr>
          <p:cNvSpPr>
            <a:spLocks noGrp="1"/>
          </p:cNvSpPr>
          <p:nvPr>
            <p:ph sz="half" idx="1"/>
          </p:nvPr>
        </p:nvSpPr>
        <p:spPr>
          <a:xfrm>
            <a:off x="838200" y="1825625"/>
            <a:ext cx="5181600" cy="435133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F25E5477-C9CF-B348-908E-F72ADFC99E5C}"/>
              </a:ext>
            </a:extLst>
          </p:cNvPr>
          <p:cNvSpPr>
            <a:spLocks noGrp="1"/>
          </p:cNvSpPr>
          <p:nvPr>
            <p:ph sz="half" idx="2"/>
          </p:nvPr>
        </p:nvSpPr>
        <p:spPr>
          <a:xfrm>
            <a:off x="6172200" y="1825625"/>
            <a:ext cx="5181600" cy="435133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93C6B9E9-0206-2E4C-92F6-41B75651BEEE}"/>
              </a:ext>
            </a:extLst>
          </p:cNvPr>
          <p:cNvSpPr>
            <a:spLocks noGrp="1"/>
          </p:cNvSpPr>
          <p:nvPr>
            <p:ph type="dt" sz="half" idx="10"/>
          </p:nvPr>
        </p:nvSpPr>
        <p:spPr/>
        <p:txBody>
          <a:bodyPr/>
          <a:lstStyle/>
          <a:p>
            <a:pPr defTabSz="1219170"/>
            <a:fld id="{14373B2C-9AFD-BB43-942C-94EC1F75CBBE}" type="datetimeFigureOut">
              <a:rPr lang="sv-SE" sz="2400" smtClean="0">
                <a:solidFill>
                  <a:srgbClr val="000000"/>
                </a:solidFill>
              </a:rPr>
              <a:pPr defTabSz="1219170"/>
              <a:t>2021-04-08</a:t>
            </a:fld>
            <a:endParaRPr lang="sv-SE" sz="2400" dirty="0">
              <a:solidFill>
                <a:srgbClr val="000000"/>
              </a:solidFill>
            </a:endParaRPr>
          </a:p>
        </p:txBody>
      </p:sp>
      <p:sp>
        <p:nvSpPr>
          <p:cNvPr id="6" name="Platshållare för sidfot 5">
            <a:extLst>
              <a:ext uri="{FF2B5EF4-FFF2-40B4-BE49-F238E27FC236}">
                <a16:creationId xmlns:a16="http://schemas.microsoft.com/office/drawing/2014/main" id="{1B02AE05-2666-1541-8A2E-4C61836E183B}"/>
              </a:ext>
            </a:extLst>
          </p:cNvPr>
          <p:cNvSpPr>
            <a:spLocks noGrp="1"/>
          </p:cNvSpPr>
          <p:nvPr>
            <p:ph type="ftr" sz="quarter" idx="11"/>
          </p:nvPr>
        </p:nvSpPr>
        <p:spPr/>
        <p:txBody>
          <a:bodyPr/>
          <a:lstStyle/>
          <a:p>
            <a:pPr defTabSz="1219170"/>
            <a:endParaRPr lang="sv-SE" sz="2400" dirty="0">
              <a:solidFill>
                <a:srgbClr val="000000"/>
              </a:solidFill>
            </a:endParaRPr>
          </a:p>
        </p:txBody>
      </p:sp>
      <p:sp>
        <p:nvSpPr>
          <p:cNvPr id="7" name="Platshållare för bildnummer 6">
            <a:extLst>
              <a:ext uri="{FF2B5EF4-FFF2-40B4-BE49-F238E27FC236}">
                <a16:creationId xmlns:a16="http://schemas.microsoft.com/office/drawing/2014/main" id="{02A28619-67E5-6F4A-9118-8D814EA880F6}"/>
              </a:ext>
            </a:extLst>
          </p:cNvPr>
          <p:cNvSpPr>
            <a:spLocks noGrp="1"/>
          </p:cNvSpPr>
          <p:nvPr>
            <p:ph type="sldNum" sz="quarter" idx="12"/>
          </p:nvPr>
        </p:nvSpPr>
        <p:spPr/>
        <p:txBody>
          <a:bodyPr/>
          <a:lstStyle/>
          <a:p>
            <a:pPr defTabSz="1219170"/>
            <a:fld id="{E2A21668-6B87-2A47-975C-DA9E8E1FFFAE}" type="slidenum">
              <a:rPr lang="sv-SE" sz="2400" smtClean="0">
                <a:solidFill>
                  <a:srgbClr val="000000"/>
                </a:solidFill>
              </a:rPr>
              <a:pPr defTabSz="1219170"/>
              <a:t>‹#›</a:t>
            </a:fld>
            <a:endParaRPr lang="sv-SE" sz="2400" dirty="0">
              <a:solidFill>
                <a:srgbClr val="000000"/>
              </a:solidFill>
            </a:endParaRPr>
          </a:p>
        </p:txBody>
      </p:sp>
    </p:spTree>
    <p:extLst>
      <p:ext uri="{BB962C8B-B14F-4D97-AF65-F5344CB8AC3E}">
        <p14:creationId xmlns:p14="http://schemas.microsoft.com/office/powerpoint/2010/main" val="37400025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x">
  <p:cSld name="1_Innehåll">
    <p:bg>
      <p:bgPr>
        <a:solidFill>
          <a:srgbClr val="FFFFFF"/>
        </a:solidFill>
        <a:effectLst/>
      </p:bgPr>
    </p:bg>
    <p:spTree>
      <p:nvGrpSpPr>
        <p:cNvPr id="1" name=""/>
        <p:cNvGrpSpPr/>
        <p:nvPr/>
      </p:nvGrpSpPr>
      <p:grpSpPr>
        <a:xfrm>
          <a:off x="0" y="0"/>
          <a:ext cx="0" cy="0"/>
          <a:chOff x="0" y="0"/>
          <a:chExt cx="0" cy="0"/>
        </a:xfrm>
      </p:grpSpPr>
      <p:pic>
        <p:nvPicPr>
          <p:cNvPr id="44" name="Bildobjekt 4" descr="Bildobjekt 4"/>
          <p:cNvPicPr>
            <a:picLocks noChangeAspect="1"/>
          </p:cNvPicPr>
          <p:nvPr/>
        </p:nvPicPr>
        <p:blipFill>
          <a:blip r:embed="rId2"/>
          <a:stretch>
            <a:fillRect/>
          </a:stretch>
        </p:blipFill>
        <p:spPr>
          <a:xfrm>
            <a:off x="9042400" y="260650"/>
            <a:ext cx="2828037" cy="376428"/>
          </a:xfrm>
          <a:prstGeom prst="rect">
            <a:avLst/>
          </a:prstGeom>
          <a:ln w="12700">
            <a:miter lim="400000"/>
          </a:ln>
        </p:spPr>
      </p:pic>
      <p:sp>
        <p:nvSpPr>
          <p:cNvPr id="45" name="Rektangel 6"/>
          <p:cNvSpPr/>
          <p:nvPr/>
        </p:nvSpPr>
        <p:spPr>
          <a:xfrm>
            <a:off x="1" y="6678001"/>
            <a:ext cx="12192001" cy="180001"/>
          </a:xfrm>
          <a:prstGeom prst="rect">
            <a:avLst/>
          </a:prstGeom>
          <a:solidFill>
            <a:schemeClr val="accent1"/>
          </a:solidFill>
          <a:ln w="12700">
            <a:miter lim="400000"/>
          </a:ln>
        </p:spPr>
        <p:txBody>
          <a:bodyPr lIns="60959" rIns="60959" anchor="ctr"/>
          <a:lstStyle/>
          <a:p>
            <a:pPr marL="0" marR="0" lvl="0" indent="0" algn="ctr" defTabSz="1219170" rtl="0" eaLnBrk="1" fontAlgn="auto" latinLnBrk="0" hangingPunct="1">
              <a:lnSpc>
                <a:spcPct val="100000"/>
              </a:lnSpc>
              <a:spcBef>
                <a:spcPts val="0"/>
              </a:spcBef>
              <a:spcAft>
                <a:spcPts val="0"/>
              </a:spcAft>
              <a:buClrTx/>
              <a:buSzTx/>
              <a:buFontTx/>
              <a:buNone/>
              <a:tabLst/>
              <a:defRPr>
                <a:solidFill>
                  <a:srgbClr val="FFFFFF"/>
                </a:solidFill>
              </a:defRPr>
            </a:pPr>
            <a:endParaRPr kumimoji="0" sz="2400" b="0" i="0" u="none" strike="noStrike" kern="1200" cap="none" spc="0" normalizeH="0" baseline="0" noProof="0">
              <a:ln>
                <a:noFill/>
              </a:ln>
              <a:solidFill>
                <a:srgbClr val="FFFFFF"/>
              </a:solidFill>
              <a:effectLst/>
              <a:uLnTx/>
              <a:uFillTx/>
              <a:latin typeface="Perpetua"/>
              <a:ea typeface="+mn-ea"/>
              <a:cs typeface="+mn-cs"/>
            </a:endParaRPr>
          </a:p>
        </p:txBody>
      </p:sp>
      <p:sp>
        <p:nvSpPr>
          <p:cNvPr id="46" name="Titeltext"/>
          <p:cNvSpPr txBox="1">
            <a:spLocks noGrp="1"/>
          </p:cNvSpPr>
          <p:nvPr>
            <p:ph type="title"/>
          </p:nvPr>
        </p:nvSpPr>
        <p:spPr>
          <a:xfrm>
            <a:off x="861485" y="989891"/>
            <a:ext cx="9423400" cy="638911"/>
          </a:xfrm>
          <a:prstGeom prst="rect">
            <a:avLst/>
          </a:prstGeom>
        </p:spPr>
        <p:txBody>
          <a:bodyPr/>
          <a:lstStyle>
            <a:lvl1pPr indent="0">
              <a:lnSpc>
                <a:spcPts val="5467"/>
              </a:lnSpc>
              <a:defRPr sz="4800"/>
            </a:lvl1pPr>
          </a:lstStyle>
          <a:p>
            <a:r>
              <a:t>Titeltext</a:t>
            </a:r>
          </a:p>
        </p:txBody>
      </p:sp>
      <p:sp>
        <p:nvSpPr>
          <p:cNvPr id="47" name="Brödtext nivå ett…"/>
          <p:cNvSpPr txBox="1">
            <a:spLocks noGrp="1"/>
          </p:cNvSpPr>
          <p:nvPr>
            <p:ph type="body" idx="1"/>
          </p:nvPr>
        </p:nvSpPr>
        <p:spPr>
          <a:xfrm>
            <a:off x="861483" y="1954808"/>
            <a:ext cx="8705851" cy="4392489"/>
          </a:xfrm>
          <a:prstGeom prst="rect">
            <a:avLst/>
          </a:prstGeom>
        </p:spPr>
        <p:txBody>
          <a:bodyPr>
            <a:normAutofit/>
          </a:bodyPr>
          <a:lstStyle>
            <a:lvl1pPr marL="232828" indent="-239993">
              <a:defRPr sz="2933"/>
            </a:lvl1pPr>
            <a:lvl2pPr marL="479987" indent="-239993">
              <a:defRPr sz="2933"/>
            </a:lvl2pPr>
            <a:lvl3pPr>
              <a:defRPr sz="2933"/>
            </a:lvl3pPr>
            <a:lvl4pPr>
              <a:defRPr sz="2933"/>
            </a:lvl4pPr>
            <a:lvl5pPr>
              <a:defRPr sz="2933"/>
            </a:lvl5pPr>
          </a:lstStyle>
          <a:p>
            <a:r>
              <a:t>Brödtext nivå ett</a:t>
            </a:r>
          </a:p>
          <a:p>
            <a:pPr lvl="1"/>
            <a:r>
              <a:t>Brödtext nivå två</a:t>
            </a:r>
          </a:p>
          <a:p>
            <a:pPr lvl="2"/>
            <a:r>
              <a:t>Brödtext nivå tre</a:t>
            </a:r>
          </a:p>
          <a:p>
            <a:pPr lvl="3"/>
            <a:r>
              <a:t>Brödtext nivå fyra</a:t>
            </a:r>
          </a:p>
          <a:p>
            <a:pPr lvl="4"/>
            <a:r>
              <a:t>Brödtext nivå fem</a:t>
            </a:r>
          </a:p>
        </p:txBody>
      </p:sp>
      <p:sp>
        <p:nvSpPr>
          <p:cNvPr id="48" name="Diabildsnummer"/>
          <p:cNvSpPr txBox="1">
            <a:spLocks noGrp="1"/>
          </p:cNvSpPr>
          <p:nvPr>
            <p:ph type="sldNum" sz="quarter" idx="2"/>
          </p:nvPr>
        </p:nvSpPr>
        <p:spPr>
          <a:prstGeom prst="rect">
            <a:avLst/>
          </a:prstGeom>
        </p:spPr>
        <p:txBody>
          <a:bodyPr/>
          <a:lstStyle/>
          <a:p>
            <a:pPr defTabSz="1219170"/>
            <a:fld id="{86CB4B4D-7CA3-9044-876B-883B54F8677D}" type="slidenum">
              <a:rPr lang="sv-SE" sz="2400" smtClean="0">
                <a:solidFill>
                  <a:srgbClr val="000000"/>
                </a:solidFill>
              </a:rPr>
              <a:pPr defTabSz="1219170"/>
              <a:t>‹#›</a:t>
            </a:fld>
            <a:endParaRPr lang="sv-SE" sz="2400">
              <a:solidFill>
                <a:srgbClr val="000000"/>
              </a:solidFill>
            </a:endParaRPr>
          </a:p>
        </p:txBody>
      </p:sp>
    </p:spTree>
    <p:extLst>
      <p:ext uri="{BB962C8B-B14F-4D97-AF65-F5344CB8AC3E}">
        <p14:creationId xmlns:p14="http://schemas.microsoft.com/office/powerpoint/2010/main" val="4209013224"/>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F56F89-233B-44E5-86BC-0A688EA1C66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BC928C2-AAE5-457D-B7DE-91DB6A22A28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8F990CF-3426-4153-8CC8-9523DA76635F}"/>
              </a:ext>
            </a:extLst>
          </p:cNvPr>
          <p:cNvSpPr>
            <a:spLocks noGrp="1"/>
          </p:cNvSpPr>
          <p:nvPr>
            <p:ph type="dt" sz="half" idx="10"/>
          </p:nvPr>
        </p:nvSpPr>
        <p:spPr/>
        <p:txBody>
          <a:bodyPr/>
          <a:lstStyle/>
          <a:p>
            <a:pPr defTabSz="1219170"/>
            <a:fld id="{1627A031-66D2-44A4-8D87-27CB2100420C}" type="datetimeFigureOut">
              <a:rPr lang="sv-SE" sz="2400" smtClean="0">
                <a:solidFill>
                  <a:srgbClr val="000000"/>
                </a:solidFill>
              </a:rPr>
              <a:pPr defTabSz="1219170"/>
              <a:t>2021-04-08</a:t>
            </a:fld>
            <a:endParaRPr lang="sv-SE" sz="2400">
              <a:solidFill>
                <a:srgbClr val="000000"/>
              </a:solidFill>
            </a:endParaRPr>
          </a:p>
        </p:txBody>
      </p:sp>
      <p:sp>
        <p:nvSpPr>
          <p:cNvPr id="5" name="Platshållare för sidfot 4">
            <a:extLst>
              <a:ext uri="{FF2B5EF4-FFF2-40B4-BE49-F238E27FC236}">
                <a16:creationId xmlns:a16="http://schemas.microsoft.com/office/drawing/2014/main" id="{453E4A62-36C1-4646-81F7-194BD396213E}"/>
              </a:ext>
            </a:extLst>
          </p:cNvPr>
          <p:cNvSpPr>
            <a:spLocks noGrp="1"/>
          </p:cNvSpPr>
          <p:nvPr>
            <p:ph type="ftr" sz="quarter" idx="11"/>
          </p:nvPr>
        </p:nvSpPr>
        <p:spPr/>
        <p:txBody>
          <a:bodyPr/>
          <a:lstStyle/>
          <a:p>
            <a:pPr defTabSz="1219170"/>
            <a:endParaRPr lang="sv-SE" sz="2400">
              <a:solidFill>
                <a:srgbClr val="000000"/>
              </a:solidFill>
            </a:endParaRPr>
          </a:p>
        </p:txBody>
      </p:sp>
      <p:sp>
        <p:nvSpPr>
          <p:cNvPr id="6" name="Platshållare för bildnummer 5">
            <a:extLst>
              <a:ext uri="{FF2B5EF4-FFF2-40B4-BE49-F238E27FC236}">
                <a16:creationId xmlns:a16="http://schemas.microsoft.com/office/drawing/2014/main" id="{C2B066A9-0C1A-43F7-8B70-D8BD523DC335}"/>
              </a:ext>
            </a:extLst>
          </p:cNvPr>
          <p:cNvSpPr>
            <a:spLocks noGrp="1"/>
          </p:cNvSpPr>
          <p:nvPr>
            <p:ph type="sldNum" sz="quarter" idx="12"/>
          </p:nvPr>
        </p:nvSpPr>
        <p:spPr/>
        <p:txBody>
          <a:bodyPr/>
          <a:lstStyle/>
          <a:p>
            <a:pPr defTabSz="1219170"/>
            <a:fld id="{9126E5B6-43E7-4766-A8D9-4F4125E68CC1}" type="slidenum">
              <a:rPr lang="sv-SE" sz="2400" smtClean="0">
                <a:solidFill>
                  <a:srgbClr val="000000"/>
                </a:solidFill>
              </a:rPr>
              <a:pPr defTabSz="1219170"/>
              <a:t>‹#›</a:t>
            </a:fld>
            <a:endParaRPr lang="sv-SE" sz="2400">
              <a:solidFill>
                <a:srgbClr val="000000"/>
              </a:solidFill>
            </a:endParaRPr>
          </a:p>
        </p:txBody>
      </p:sp>
    </p:spTree>
    <p:extLst>
      <p:ext uri="{BB962C8B-B14F-4D97-AF65-F5344CB8AC3E}">
        <p14:creationId xmlns:p14="http://schemas.microsoft.com/office/powerpoint/2010/main" val="9510436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2_Förstasida">
    <p:bg>
      <p:bgPr>
        <a:solidFill>
          <a:srgbClr val="FFFFFE"/>
        </a:solidFill>
        <a:effectLst/>
      </p:bgPr>
    </p:bg>
    <p:spTree>
      <p:nvGrpSpPr>
        <p:cNvPr id="1" name=""/>
        <p:cNvGrpSpPr/>
        <p:nvPr/>
      </p:nvGrpSpPr>
      <p:grpSpPr>
        <a:xfrm>
          <a:off x="0" y="0"/>
          <a:ext cx="0" cy="0"/>
          <a:chOff x="0" y="0"/>
          <a:chExt cx="0" cy="0"/>
        </a:xfrm>
      </p:grpSpPr>
      <p:pic>
        <p:nvPicPr>
          <p:cNvPr id="10" name="Bildobjekt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9630"/>
          <a:stretch/>
        </p:blipFill>
        <p:spPr>
          <a:xfrm>
            <a:off x="-4379" y="3140968"/>
            <a:ext cx="5685331" cy="3755925"/>
          </a:xfrm>
          <a:prstGeom prst="rect">
            <a:avLst/>
          </a:prstGeom>
        </p:spPr>
      </p:pic>
      <p:sp>
        <p:nvSpPr>
          <p:cNvPr id="6" name="Underrubrik 2"/>
          <p:cNvSpPr>
            <a:spLocks noGrp="1"/>
          </p:cNvSpPr>
          <p:nvPr>
            <p:ph type="subTitle" idx="1" hasCustomPrompt="1"/>
          </p:nvPr>
        </p:nvSpPr>
        <p:spPr>
          <a:xfrm>
            <a:off x="910498" y="2733662"/>
            <a:ext cx="10658111" cy="322473"/>
          </a:xfrm>
        </p:spPr>
        <p:txBody>
          <a:bodyPr lIns="0" tIns="0" rIns="0" bIns="0">
            <a:noAutofit/>
          </a:bodyPr>
          <a:lstStyle>
            <a:lvl1pPr marL="0" indent="0" algn="l">
              <a:buNone/>
              <a:defRPr sz="1867" b="0">
                <a:solidFill>
                  <a:srgbClr val="000000"/>
                </a:solidFill>
                <a:latin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dirty="0"/>
              <a:t>Förnamn Efternamn</a:t>
            </a:r>
          </a:p>
        </p:txBody>
      </p:sp>
      <p:sp>
        <p:nvSpPr>
          <p:cNvPr id="7" name="Platshållare för text 9"/>
          <p:cNvSpPr>
            <a:spLocks noGrp="1"/>
          </p:cNvSpPr>
          <p:nvPr>
            <p:ph type="body" sz="quarter" idx="13" hasCustomPrompt="1"/>
          </p:nvPr>
        </p:nvSpPr>
        <p:spPr>
          <a:xfrm>
            <a:off x="6296143" y="5733256"/>
            <a:ext cx="5575149" cy="288032"/>
          </a:xfrm>
        </p:spPr>
        <p:txBody>
          <a:bodyPr lIns="0" tIns="0" rIns="0" bIns="0" anchor="b" anchorCtr="0">
            <a:noAutofit/>
          </a:bodyPr>
          <a:lstStyle>
            <a:lvl1pPr marL="0" indent="0" algn="r">
              <a:buFontTx/>
              <a:buNone/>
              <a:defRPr sz="1867" b="0">
                <a:solidFill>
                  <a:srgbClr val="000000"/>
                </a:solidFill>
                <a:latin typeface="Arial"/>
              </a:defRPr>
            </a:lvl1pPr>
          </a:lstStyle>
          <a:p>
            <a:pPr lvl="0"/>
            <a:r>
              <a:rPr lang="sv-SE" dirty="0" err="1"/>
              <a:t>åååå-mm-dd</a:t>
            </a:r>
            <a:endParaRPr lang="sv-SE" dirty="0"/>
          </a:p>
        </p:txBody>
      </p:sp>
      <p:sp>
        <p:nvSpPr>
          <p:cNvPr id="8" name="Platshållare för text 11"/>
          <p:cNvSpPr>
            <a:spLocks noGrp="1"/>
          </p:cNvSpPr>
          <p:nvPr>
            <p:ph type="body" sz="quarter" idx="14" hasCustomPrompt="1"/>
          </p:nvPr>
        </p:nvSpPr>
        <p:spPr>
          <a:xfrm>
            <a:off x="6288021" y="6156264"/>
            <a:ext cx="5567979" cy="275331"/>
          </a:xfrm>
        </p:spPr>
        <p:txBody>
          <a:bodyPr lIns="0" tIns="0" rIns="0" bIns="0">
            <a:noAutofit/>
          </a:bodyPr>
          <a:lstStyle>
            <a:lvl1pPr marL="0" indent="0" algn="r">
              <a:buFontTx/>
              <a:buNone/>
              <a:defRPr sz="1600">
                <a:solidFill>
                  <a:srgbClr val="000000"/>
                </a:solidFill>
                <a:latin typeface="Arial"/>
              </a:defRPr>
            </a:lvl1pPr>
          </a:lstStyle>
          <a:p>
            <a:pPr lvl="0"/>
            <a:r>
              <a:rPr lang="sv-SE" dirty="0"/>
              <a:t>Version</a:t>
            </a:r>
          </a:p>
        </p:txBody>
      </p:sp>
      <p:sp>
        <p:nvSpPr>
          <p:cNvPr id="9" name="Rubrik 22"/>
          <p:cNvSpPr>
            <a:spLocks noGrp="1"/>
          </p:cNvSpPr>
          <p:nvPr>
            <p:ph type="title"/>
          </p:nvPr>
        </p:nvSpPr>
        <p:spPr>
          <a:xfrm>
            <a:off x="846364" y="1107848"/>
            <a:ext cx="10737848" cy="1368152"/>
          </a:xfrm>
        </p:spPr>
        <p:txBody>
          <a:bodyPr anchor="b" anchorCtr="0"/>
          <a:lstStyle>
            <a:lvl1pPr marL="65616" indent="0" algn="l">
              <a:lnSpc>
                <a:spcPts val="6133"/>
              </a:lnSpc>
              <a:defRPr sz="6133">
                <a:solidFill>
                  <a:schemeClr val="tx1"/>
                </a:solidFill>
              </a:defRPr>
            </a:lvl1pPr>
          </a:lstStyle>
          <a:p>
            <a:r>
              <a:rPr lang="sv-SE"/>
              <a:t>Klicka här för att ändra mall för rubrikformat</a:t>
            </a:r>
            <a:endParaRPr lang="sv-SE" dirty="0"/>
          </a:p>
        </p:txBody>
      </p:sp>
      <p:pic>
        <p:nvPicPr>
          <p:cNvPr id="12" name="Bildobjekt 11"/>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042402" y="260650"/>
            <a:ext cx="2828036" cy="376428"/>
          </a:xfrm>
          <a:prstGeom prst="rect">
            <a:avLst/>
          </a:prstGeom>
        </p:spPr>
      </p:pic>
    </p:spTree>
    <p:extLst>
      <p:ext uri="{BB962C8B-B14F-4D97-AF65-F5344CB8AC3E}">
        <p14:creationId xmlns:p14="http://schemas.microsoft.com/office/powerpoint/2010/main" val="407596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Kapitelsida">
    <p:bg>
      <p:bgPr>
        <a:solidFill>
          <a:srgbClr val="FFFFFE"/>
        </a:solidFill>
        <a:effectLst/>
      </p:bgPr>
    </p:bg>
    <p:spTree>
      <p:nvGrpSpPr>
        <p:cNvPr id="1" name=""/>
        <p:cNvGrpSpPr/>
        <p:nvPr/>
      </p:nvGrpSpPr>
      <p:grpSpPr>
        <a:xfrm>
          <a:off x="0" y="0"/>
          <a:ext cx="0" cy="0"/>
          <a:chOff x="0" y="0"/>
          <a:chExt cx="0" cy="0"/>
        </a:xfrm>
      </p:grpSpPr>
      <p:pic>
        <p:nvPicPr>
          <p:cNvPr id="10" name="Bildobjekt 9"/>
          <p:cNvPicPr>
            <a:picLocks noChangeAspect="1"/>
          </p:cNvPicPr>
          <p:nvPr userDrawn="1"/>
        </p:nvPicPr>
        <p:blipFill rotWithShape="1">
          <a:blip r:embed="rId2" cstate="print">
            <a:extLst>
              <a:ext uri="{28A0092B-C50C-407E-A947-70E740481C1C}">
                <a14:useLocalDpi xmlns:a14="http://schemas.microsoft.com/office/drawing/2010/main" val="0"/>
              </a:ext>
            </a:extLst>
          </a:blip>
          <a:srcRect r="60185"/>
          <a:stretch/>
        </p:blipFill>
        <p:spPr>
          <a:xfrm>
            <a:off x="8441003" y="3103823"/>
            <a:ext cx="3767931" cy="3774319"/>
          </a:xfrm>
          <a:prstGeom prst="rect">
            <a:avLst/>
          </a:prstGeom>
        </p:spPr>
      </p:pic>
      <p:sp>
        <p:nvSpPr>
          <p:cNvPr id="9" name="Rubrik 22"/>
          <p:cNvSpPr>
            <a:spLocks noGrp="1"/>
          </p:cNvSpPr>
          <p:nvPr>
            <p:ph type="title"/>
          </p:nvPr>
        </p:nvSpPr>
        <p:spPr>
          <a:xfrm>
            <a:off x="846364" y="2090564"/>
            <a:ext cx="10737848" cy="1368152"/>
          </a:xfrm>
        </p:spPr>
        <p:txBody>
          <a:bodyPr anchor="t" anchorCtr="0"/>
          <a:lstStyle>
            <a:lvl1pPr marL="65616" indent="0" algn="l">
              <a:lnSpc>
                <a:spcPts val="6133"/>
              </a:lnSpc>
              <a:defRPr sz="6133">
                <a:solidFill>
                  <a:schemeClr val="tx1"/>
                </a:solidFill>
              </a:defRPr>
            </a:lvl1pPr>
          </a:lstStyle>
          <a:p>
            <a:r>
              <a:rPr lang="sv-SE"/>
              <a:t>Klicka här för att ändra mall för rubrikformat</a:t>
            </a:r>
            <a:endParaRPr lang="sv-SE" dirty="0"/>
          </a:p>
        </p:txBody>
      </p:sp>
      <p:pic>
        <p:nvPicPr>
          <p:cNvPr id="5" name="Bildobjekt 4"/>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042402" y="260650"/>
            <a:ext cx="2828036" cy="376428"/>
          </a:xfrm>
          <a:prstGeom prst="rect">
            <a:avLst/>
          </a:prstGeom>
        </p:spPr>
      </p:pic>
    </p:spTree>
    <p:extLst>
      <p:ext uri="{BB962C8B-B14F-4D97-AF65-F5344CB8AC3E}">
        <p14:creationId xmlns:p14="http://schemas.microsoft.com/office/powerpoint/2010/main" val="397360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Sistasida">
    <p:bg>
      <p:bgPr>
        <a:solidFill>
          <a:srgbClr val="FFFFFE"/>
        </a:solidFill>
        <a:effectLst/>
      </p:bgPr>
    </p:bg>
    <p:spTree>
      <p:nvGrpSpPr>
        <p:cNvPr id="1" name=""/>
        <p:cNvGrpSpPr/>
        <p:nvPr/>
      </p:nvGrpSpPr>
      <p:grpSpPr>
        <a:xfrm>
          <a:off x="0" y="0"/>
          <a:ext cx="0" cy="0"/>
          <a:chOff x="0" y="0"/>
          <a:chExt cx="0" cy="0"/>
        </a:xfrm>
      </p:grpSpPr>
      <p:sp>
        <p:nvSpPr>
          <p:cNvPr id="9" name="Rubrik 22"/>
          <p:cNvSpPr>
            <a:spLocks noGrp="1"/>
          </p:cNvSpPr>
          <p:nvPr>
            <p:ph type="title"/>
          </p:nvPr>
        </p:nvSpPr>
        <p:spPr>
          <a:xfrm>
            <a:off x="846364" y="4667959"/>
            <a:ext cx="10737848" cy="1368152"/>
          </a:xfrm>
        </p:spPr>
        <p:txBody>
          <a:bodyPr anchor="t" anchorCtr="0"/>
          <a:lstStyle>
            <a:lvl1pPr marL="65616" indent="0" algn="l">
              <a:lnSpc>
                <a:spcPts val="6133"/>
              </a:lnSpc>
              <a:defRPr sz="6133">
                <a:solidFill>
                  <a:schemeClr val="tx1"/>
                </a:solidFill>
              </a:defRPr>
            </a:lvl1pPr>
          </a:lstStyle>
          <a:p>
            <a:r>
              <a:rPr lang="sv-SE"/>
              <a:t>Klicka här för att ändra mall för rubrikformat</a:t>
            </a:r>
            <a:endParaRPr lang="sv-SE" dirty="0"/>
          </a:p>
        </p:txBody>
      </p:sp>
      <p:pic>
        <p:nvPicPr>
          <p:cNvPr id="3" name="Bildobjekt 2" descr="EHM_Symbol_CMYK_hel.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41027" t="50185"/>
          <a:stretch/>
        </p:blipFill>
        <p:spPr>
          <a:xfrm>
            <a:off x="0" y="-1"/>
            <a:ext cx="4952725" cy="3466060"/>
          </a:xfrm>
          <a:prstGeom prst="rect">
            <a:avLst/>
          </a:prstGeom>
        </p:spPr>
      </p:pic>
      <p:pic>
        <p:nvPicPr>
          <p:cNvPr id="5" name="Bildobjekt 4"/>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042402" y="260650"/>
            <a:ext cx="2828036" cy="376428"/>
          </a:xfrm>
          <a:prstGeom prst="rect">
            <a:avLst/>
          </a:prstGeom>
        </p:spPr>
      </p:pic>
    </p:spTree>
    <p:extLst>
      <p:ext uri="{BB962C8B-B14F-4D97-AF65-F5344CB8AC3E}">
        <p14:creationId xmlns:p14="http://schemas.microsoft.com/office/powerpoint/2010/main" val="231059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nnehåll">
    <p:spTree>
      <p:nvGrpSpPr>
        <p:cNvPr id="1" name=""/>
        <p:cNvGrpSpPr/>
        <p:nvPr/>
      </p:nvGrpSpPr>
      <p:grpSpPr>
        <a:xfrm>
          <a:off x="0" y="0"/>
          <a:ext cx="0" cy="0"/>
          <a:chOff x="0" y="0"/>
          <a:chExt cx="0" cy="0"/>
        </a:xfrm>
      </p:grpSpPr>
      <p:sp>
        <p:nvSpPr>
          <p:cNvPr id="2" name="Rubrik 1"/>
          <p:cNvSpPr>
            <a:spLocks noGrp="1"/>
          </p:cNvSpPr>
          <p:nvPr>
            <p:ph type="title"/>
          </p:nvPr>
        </p:nvSpPr>
        <p:spPr>
          <a:xfrm>
            <a:off x="861486" y="989892"/>
            <a:ext cx="9423399" cy="638909"/>
          </a:xfrm>
        </p:spPr>
        <p:txBody>
          <a:bodyPr/>
          <a:lstStyle/>
          <a:p>
            <a:r>
              <a:rPr lang="sv-SE"/>
              <a:t>Klicka här för att ändra mall för rubrikformat</a:t>
            </a:r>
            <a:endParaRPr lang="sv-SE" dirty="0"/>
          </a:p>
        </p:txBody>
      </p:sp>
      <p:sp>
        <p:nvSpPr>
          <p:cNvPr id="13" name="Platshållare för innehåll 12"/>
          <p:cNvSpPr>
            <a:spLocks noGrp="1"/>
          </p:cNvSpPr>
          <p:nvPr>
            <p:ph sz="quarter" idx="16"/>
          </p:nvPr>
        </p:nvSpPr>
        <p:spPr>
          <a:xfrm>
            <a:off x="861485" y="1954808"/>
            <a:ext cx="8705849" cy="4392488"/>
          </a:xfrm>
        </p:spPr>
        <p:txBody>
          <a:bodyPr>
            <a:noAutofit/>
          </a:bodyPr>
          <a:lstStyle>
            <a:lvl1pPr>
              <a:defRPr sz="2933"/>
            </a:lvl1pPr>
            <a:lvl2pPr>
              <a:defRPr sz="2933"/>
            </a:lvl2pPr>
            <a:lvl3pPr>
              <a:defRPr sz="2933"/>
            </a:lvl3pPr>
            <a:lvl4pPr>
              <a:defRPr sz="2933"/>
            </a:lvl4pPr>
            <a:lvl5pPr>
              <a:defRPr sz="2933"/>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54698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B42D259-ACB8-4FD1-AC0F-9CAC8F5E07E0}" type="datetimeFigureOut">
              <a:rPr lang="sv-SE" smtClean="0"/>
              <a:t>2021-04-08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5189611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x">
  <p:cSld name="Endast rubrik">
    <p:bg>
      <p:bgPr>
        <a:solidFill>
          <a:srgbClr val="FFFFFF"/>
        </a:solidFill>
        <a:effectLst/>
      </p:bgPr>
    </p:bg>
    <p:spTree>
      <p:nvGrpSpPr>
        <p:cNvPr id="1" name=""/>
        <p:cNvGrpSpPr/>
        <p:nvPr/>
      </p:nvGrpSpPr>
      <p:grpSpPr>
        <a:xfrm>
          <a:off x="0" y="0"/>
          <a:ext cx="0" cy="0"/>
          <a:chOff x="0" y="0"/>
          <a:chExt cx="0" cy="0"/>
        </a:xfrm>
      </p:grpSpPr>
      <p:pic>
        <p:nvPicPr>
          <p:cNvPr id="55" name="Bildobjekt 4" descr="Bildobjekt 4"/>
          <p:cNvPicPr>
            <a:picLocks noChangeAspect="1"/>
          </p:cNvPicPr>
          <p:nvPr/>
        </p:nvPicPr>
        <p:blipFill>
          <a:blip r:embed="rId2"/>
          <a:stretch>
            <a:fillRect/>
          </a:stretch>
        </p:blipFill>
        <p:spPr>
          <a:xfrm>
            <a:off x="9042400" y="260650"/>
            <a:ext cx="2828037" cy="376428"/>
          </a:xfrm>
          <a:prstGeom prst="rect">
            <a:avLst/>
          </a:prstGeom>
          <a:ln w="12700">
            <a:miter lim="400000"/>
          </a:ln>
        </p:spPr>
      </p:pic>
      <p:sp>
        <p:nvSpPr>
          <p:cNvPr id="56" name="Rektangel 6"/>
          <p:cNvSpPr/>
          <p:nvPr/>
        </p:nvSpPr>
        <p:spPr>
          <a:xfrm>
            <a:off x="1" y="6678001"/>
            <a:ext cx="12192001" cy="180001"/>
          </a:xfrm>
          <a:prstGeom prst="rect">
            <a:avLst/>
          </a:prstGeom>
          <a:solidFill>
            <a:schemeClr val="accent1"/>
          </a:solidFill>
          <a:ln w="12700">
            <a:miter lim="400000"/>
          </a:ln>
        </p:spPr>
        <p:txBody>
          <a:bodyPr lIns="60959" rIns="60959" anchor="ctr"/>
          <a:lstStyle/>
          <a:p>
            <a:pPr marL="0" marR="0" lvl="0" indent="0" algn="ctr" defTabSz="1219170" rtl="0" eaLnBrk="1" fontAlgn="auto" latinLnBrk="0" hangingPunct="1">
              <a:lnSpc>
                <a:spcPct val="100000"/>
              </a:lnSpc>
              <a:spcBef>
                <a:spcPts val="0"/>
              </a:spcBef>
              <a:spcAft>
                <a:spcPts val="0"/>
              </a:spcAft>
              <a:buClrTx/>
              <a:buSzTx/>
              <a:buFontTx/>
              <a:buNone/>
              <a:tabLst/>
              <a:defRPr>
                <a:solidFill>
                  <a:srgbClr val="FFFFFF"/>
                </a:solidFill>
              </a:defRPr>
            </a:pPr>
            <a:endParaRPr kumimoji="0" sz="2400" b="0" i="0" u="none" strike="noStrike" kern="1200" cap="none" spc="0" normalizeH="0" baseline="0" noProof="0" dirty="0">
              <a:ln>
                <a:noFill/>
              </a:ln>
              <a:solidFill>
                <a:srgbClr val="FFFFFF"/>
              </a:solidFill>
              <a:effectLst/>
              <a:uLnTx/>
              <a:uFillTx/>
              <a:latin typeface="Perpetua"/>
              <a:ea typeface="+mn-ea"/>
              <a:cs typeface="+mn-cs"/>
            </a:endParaRPr>
          </a:p>
        </p:txBody>
      </p:sp>
      <p:sp>
        <p:nvSpPr>
          <p:cNvPr id="57" name="Titeltext"/>
          <p:cNvSpPr txBox="1">
            <a:spLocks noGrp="1"/>
          </p:cNvSpPr>
          <p:nvPr>
            <p:ph type="title"/>
          </p:nvPr>
        </p:nvSpPr>
        <p:spPr>
          <a:xfrm>
            <a:off x="861485" y="989891"/>
            <a:ext cx="9423400" cy="917783"/>
          </a:xfrm>
          <a:prstGeom prst="rect">
            <a:avLst/>
          </a:prstGeom>
        </p:spPr>
        <p:txBody>
          <a:bodyPr/>
          <a:lstStyle>
            <a:lvl1pPr indent="0">
              <a:lnSpc>
                <a:spcPts val="5467"/>
              </a:lnSpc>
              <a:defRPr sz="4800"/>
            </a:lvl1pPr>
          </a:lstStyle>
          <a:p>
            <a:r>
              <a:t>Titeltext</a:t>
            </a:r>
          </a:p>
        </p:txBody>
      </p:sp>
      <p:sp>
        <p:nvSpPr>
          <p:cNvPr id="58" name="Diabildsnummer"/>
          <p:cNvSpPr txBox="1">
            <a:spLocks noGrp="1"/>
          </p:cNvSpPr>
          <p:nvPr>
            <p:ph type="sldNum" sz="quarter" idx="2"/>
          </p:nvPr>
        </p:nvSpPr>
        <p:spPr>
          <a:prstGeom prst="rect">
            <a:avLst/>
          </a:prstGeom>
        </p:spPr>
        <p:txBody>
          <a:bodyPr/>
          <a:lstStyle/>
          <a:p>
            <a:pPr defTabSz="1219170"/>
            <a:fld id="{86CB4B4D-7CA3-9044-876B-883B54F8677D}" type="slidenum">
              <a:rPr lang="sv-SE" sz="2400" smtClean="0">
                <a:solidFill>
                  <a:srgbClr val="000000"/>
                </a:solidFill>
              </a:rPr>
              <a:pPr defTabSz="1219170"/>
              <a:t>‹#›</a:t>
            </a:fld>
            <a:endParaRPr lang="sv-SE" sz="2400" dirty="0">
              <a:solidFill>
                <a:srgbClr val="000000"/>
              </a:solidFill>
            </a:endParaRPr>
          </a:p>
        </p:txBody>
      </p:sp>
    </p:spTree>
    <p:extLst>
      <p:ext uri="{BB962C8B-B14F-4D97-AF65-F5344CB8AC3E}">
        <p14:creationId xmlns:p14="http://schemas.microsoft.com/office/powerpoint/2010/main" val="3367131058"/>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861486" y="989892"/>
            <a:ext cx="9423399" cy="638909"/>
          </a:xfrm>
        </p:spPr>
        <p:txBody>
          <a:bodyPr/>
          <a:lstStyle/>
          <a:p>
            <a:r>
              <a:rPr lang="sv-SE"/>
              <a:t>Klicka här för att ändra mall för rubrikformat</a:t>
            </a:r>
            <a:endParaRPr lang="sv-SE" dirty="0"/>
          </a:p>
        </p:txBody>
      </p:sp>
      <p:sp>
        <p:nvSpPr>
          <p:cNvPr id="13" name="Platshållare för innehåll 12"/>
          <p:cNvSpPr>
            <a:spLocks noGrp="1"/>
          </p:cNvSpPr>
          <p:nvPr>
            <p:ph sz="quarter" idx="16"/>
          </p:nvPr>
        </p:nvSpPr>
        <p:spPr>
          <a:xfrm>
            <a:off x="861485" y="1700808"/>
            <a:ext cx="8705849" cy="4392488"/>
          </a:xfrm>
        </p:spPr>
        <p:txBody>
          <a:bodyPr>
            <a:noAutofit/>
          </a:bodyPr>
          <a:lstStyle>
            <a:lvl1pPr>
              <a:defRPr sz="2200"/>
            </a:lvl1pPr>
            <a:lvl2pPr>
              <a:defRPr sz="2200"/>
            </a:lvl2pPr>
            <a:lvl3pPr>
              <a:defRPr sz="2200"/>
            </a:lvl3pPr>
            <a:lvl4pPr>
              <a:defRPr sz="2200"/>
            </a:lvl4pPr>
            <a:lvl5pPr>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46780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005A11-B5F1-F64B-834A-E2AFB95692D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2D6594D-8A1F-7F42-AB7F-879B08CC7CA7}"/>
              </a:ext>
            </a:extLst>
          </p:cNvPr>
          <p:cNvSpPr>
            <a:spLocks noGrp="1"/>
          </p:cNvSpPr>
          <p:nvPr>
            <p:ph sz="half" idx="1"/>
          </p:nvPr>
        </p:nvSpPr>
        <p:spPr>
          <a:xfrm>
            <a:off x="838200" y="1825625"/>
            <a:ext cx="5181600" cy="435133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F25E5477-C9CF-B348-908E-F72ADFC99E5C}"/>
              </a:ext>
            </a:extLst>
          </p:cNvPr>
          <p:cNvSpPr>
            <a:spLocks noGrp="1"/>
          </p:cNvSpPr>
          <p:nvPr>
            <p:ph sz="half" idx="2"/>
          </p:nvPr>
        </p:nvSpPr>
        <p:spPr>
          <a:xfrm>
            <a:off x="6172200" y="1825625"/>
            <a:ext cx="5181600" cy="435133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93C6B9E9-0206-2E4C-92F6-41B75651BEEE}"/>
              </a:ext>
            </a:extLst>
          </p:cNvPr>
          <p:cNvSpPr>
            <a:spLocks noGrp="1"/>
          </p:cNvSpPr>
          <p:nvPr>
            <p:ph type="dt" sz="half" idx="10"/>
          </p:nvPr>
        </p:nvSpPr>
        <p:spPr/>
        <p:txBody>
          <a:bodyPr/>
          <a:lstStyle/>
          <a:p>
            <a:pPr defTabSz="1219170"/>
            <a:fld id="{14373B2C-9AFD-BB43-942C-94EC1F75CBBE}" type="datetimeFigureOut">
              <a:rPr lang="sv-SE" sz="2400" smtClean="0">
                <a:solidFill>
                  <a:srgbClr val="000000"/>
                </a:solidFill>
              </a:rPr>
              <a:pPr defTabSz="1219170"/>
              <a:t>2021-04-08</a:t>
            </a:fld>
            <a:endParaRPr lang="sv-SE" sz="2400" dirty="0">
              <a:solidFill>
                <a:srgbClr val="000000"/>
              </a:solidFill>
            </a:endParaRPr>
          </a:p>
        </p:txBody>
      </p:sp>
      <p:sp>
        <p:nvSpPr>
          <p:cNvPr id="6" name="Platshållare för sidfot 5">
            <a:extLst>
              <a:ext uri="{FF2B5EF4-FFF2-40B4-BE49-F238E27FC236}">
                <a16:creationId xmlns:a16="http://schemas.microsoft.com/office/drawing/2014/main" id="{1B02AE05-2666-1541-8A2E-4C61836E183B}"/>
              </a:ext>
            </a:extLst>
          </p:cNvPr>
          <p:cNvSpPr>
            <a:spLocks noGrp="1"/>
          </p:cNvSpPr>
          <p:nvPr>
            <p:ph type="ftr" sz="quarter" idx="11"/>
          </p:nvPr>
        </p:nvSpPr>
        <p:spPr/>
        <p:txBody>
          <a:bodyPr/>
          <a:lstStyle/>
          <a:p>
            <a:pPr defTabSz="1219170"/>
            <a:endParaRPr lang="sv-SE" sz="2400" dirty="0">
              <a:solidFill>
                <a:srgbClr val="000000"/>
              </a:solidFill>
            </a:endParaRPr>
          </a:p>
        </p:txBody>
      </p:sp>
      <p:sp>
        <p:nvSpPr>
          <p:cNvPr id="7" name="Platshållare för bildnummer 6">
            <a:extLst>
              <a:ext uri="{FF2B5EF4-FFF2-40B4-BE49-F238E27FC236}">
                <a16:creationId xmlns:a16="http://schemas.microsoft.com/office/drawing/2014/main" id="{02A28619-67E5-6F4A-9118-8D814EA880F6}"/>
              </a:ext>
            </a:extLst>
          </p:cNvPr>
          <p:cNvSpPr>
            <a:spLocks noGrp="1"/>
          </p:cNvSpPr>
          <p:nvPr>
            <p:ph type="sldNum" sz="quarter" idx="12"/>
          </p:nvPr>
        </p:nvSpPr>
        <p:spPr/>
        <p:txBody>
          <a:bodyPr/>
          <a:lstStyle/>
          <a:p>
            <a:pPr defTabSz="1219170"/>
            <a:fld id="{E2A21668-6B87-2A47-975C-DA9E8E1FFFAE}" type="slidenum">
              <a:rPr lang="sv-SE" sz="2400" smtClean="0">
                <a:solidFill>
                  <a:srgbClr val="000000"/>
                </a:solidFill>
              </a:rPr>
              <a:pPr defTabSz="1219170"/>
              <a:t>‹#›</a:t>
            </a:fld>
            <a:endParaRPr lang="sv-SE" sz="2400" dirty="0">
              <a:solidFill>
                <a:srgbClr val="000000"/>
              </a:solidFill>
            </a:endParaRPr>
          </a:p>
        </p:txBody>
      </p:sp>
    </p:spTree>
    <p:extLst>
      <p:ext uri="{BB962C8B-B14F-4D97-AF65-F5344CB8AC3E}">
        <p14:creationId xmlns:p14="http://schemas.microsoft.com/office/powerpoint/2010/main" val="280159194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x">
  <p:cSld name="1_Innehåll">
    <p:bg>
      <p:bgPr>
        <a:solidFill>
          <a:srgbClr val="FFFFFF"/>
        </a:solidFill>
        <a:effectLst/>
      </p:bgPr>
    </p:bg>
    <p:spTree>
      <p:nvGrpSpPr>
        <p:cNvPr id="1" name=""/>
        <p:cNvGrpSpPr/>
        <p:nvPr/>
      </p:nvGrpSpPr>
      <p:grpSpPr>
        <a:xfrm>
          <a:off x="0" y="0"/>
          <a:ext cx="0" cy="0"/>
          <a:chOff x="0" y="0"/>
          <a:chExt cx="0" cy="0"/>
        </a:xfrm>
      </p:grpSpPr>
      <p:pic>
        <p:nvPicPr>
          <p:cNvPr id="44" name="Bildobjekt 4" descr="Bildobjekt 4"/>
          <p:cNvPicPr>
            <a:picLocks noChangeAspect="1"/>
          </p:cNvPicPr>
          <p:nvPr/>
        </p:nvPicPr>
        <p:blipFill>
          <a:blip r:embed="rId2"/>
          <a:stretch>
            <a:fillRect/>
          </a:stretch>
        </p:blipFill>
        <p:spPr>
          <a:xfrm>
            <a:off x="9042400" y="260650"/>
            <a:ext cx="2828037" cy="376428"/>
          </a:xfrm>
          <a:prstGeom prst="rect">
            <a:avLst/>
          </a:prstGeom>
          <a:ln w="12700">
            <a:miter lim="400000"/>
          </a:ln>
        </p:spPr>
      </p:pic>
      <p:sp>
        <p:nvSpPr>
          <p:cNvPr id="45" name="Rektangel 6"/>
          <p:cNvSpPr/>
          <p:nvPr/>
        </p:nvSpPr>
        <p:spPr>
          <a:xfrm>
            <a:off x="1" y="6678001"/>
            <a:ext cx="12192001" cy="180001"/>
          </a:xfrm>
          <a:prstGeom prst="rect">
            <a:avLst/>
          </a:prstGeom>
          <a:solidFill>
            <a:schemeClr val="accent1"/>
          </a:solidFill>
          <a:ln w="12700">
            <a:miter lim="400000"/>
          </a:ln>
        </p:spPr>
        <p:txBody>
          <a:bodyPr lIns="60959" rIns="60959" anchor="ctr"/>
          <a:lstStyle/>
          <a:p>
            <a:pPr marL="0" marR="0" lvl="0" indent="0" algn="ctr" defTabSz="1219170" rtl="0" eaLnBrk="1" fontAlgn="auto" latinLnBrk="0" hangingPunct="1">
              <a:lnSpc>
                <a:spcPct val="100000"/>
              </a:lnSpc>
              <a:spcBef>
                <a:spcPts val="0"/>
              </a:spcBef>
              <a:spcAft>
                <a:spcPts val="0"/>
              </a:spcAft>
              <a:buClrTx/>
              <a:buSzTx/>
              <a:buFontTx/>
              <a:buNone/>
              <a:tabLst/>
              <a:defRPr>
                <a:solidFill>
                  <a:srgbClr val="FFFFFF"/>
                </a:solidFill>
              </a:defRPr>
            </a:pPr>
            <a:endParaRPr kumimoji="0" sz="2400" b="0" i="0" u="none" strike="noStrike" kern="1200" cap="none" spc="0" normalizeH="0" baseline="0" noProof="0">
              <a:ln>
                <a:noFill/>
              </a:ln>
              <a:solidFill>
                <a:srgbClr val="FFFFFF"/>
              </a:solidFill>
              <a:effectLst/>
              <a:uLnTx/>
              <a:uFillTx/>
              <a:latin typeface="Perpetua"/>
              <a:ea typeface="+mn-ea"/>
              <a:cs typeface="+mn-cs"/>
            </a:endParaRPr>
          </a:p>
        </p:txBody>
      </p:sp>
      <p:sp>
        <p:nvSpPr>
          <p:cNvPr id="46" name="Titeltext"/>
          <p:cNvSpPr txBox="1">
            <a:spLocks noGrp="1"/>
          </p:cNvSpPr>
          <p:nvPr>
            <p:ph type="title"/>
          </p:nvPr>
        </p:nvSpPr>
        <p:spPr>
          <a:xfrm>
            <a:off x="861485" y="989891"/>
            <a:ext cx="9423400" cy="638911"/>
          </a:xfrm>
          <a:prstGeom prst="rect">
            <a:avLst/>
          </a:prstGeom>
        </p:spPr>
        <p:txBody>
          <a:bodyPr/>
          <a:lstStyle>
            <a:lvl1pPr indent="0">
              <a:lnSpc>
                <a:spcPts val="5467"/>
              </a:lnSpc>
              <a:defRPr sz="4800"/>
            </a:lvl1pPr>
          </a:lstStyle>
          <a:p>
            <a:r>
              <a:t>Titeltext</a:t>
            </a:r>
          </a:p>
        </p:txBody>
      </p:sp>
      <p:sp>
        <p:nvSpPr>
          <p:cNvPr id="47" name="Brödtext nivå ett…"/>
          <p:cNvSpPr txBox="1">
            <a:spLocks noGrp="1"/>
          </p:cNvSpPr>
          <p:nvPr>
            <p:ph type="body" idx="1"/>
          </p:nvPr>
        </p:nvSpPr>
        <p:spPr>
          <a:xfrm>
            <a:off x="861483" y="1954808"/>
            <a:ext cx="8705851" cy="4392489"/>
          </a:xfrm>
          <a:prstGeom prst="rect">
            <a:avLst/>
          </a:prstGeom>
        </p:spPr>
        <p:txBody>
          <a:bodyPr>
            <a:normAutofit/>
          </a:bodyPr>
          <a:lstStyle>
            <a:lvl1pPr marL="232828" indent="-239993">
              <a:defRPr sz="2933"/>
            </a:lvl1pPr>
            <a:lvl2pPr marL="479987" indent="-239993">
              <a:defRPr sz="2933"/>
            </a:lvl2pPr>
            <a:lvl3pPr>
              <a:defRPr sz="2933"/>
            </a:lvl3pPr>
            <a:lvl4pPr>
              <a:defRPr sz="2933"/>
            </a:lvl4pPr>
            <a:lvl5pPr>
              <a:defRPr sz="2933"/>
            </a:lvl5pPr>
          </a:lstStyle>
          <a:p>
            <a:r>
              <a:t>Brödtext nivå ett</a:t>
            </a:r>
          </a:p>
          <a:p>
            <a:pPr lvl="1"/>
            <a:r>
              <a:t>Brödtext nivå två</a:t>
            </a:r>
          </a:p>
          <a:p>
            <a:pPr lvl="2"/>
            <a:r>
              <a:t>Brödtext nivå tre</a:t>
            </a:r>
          </a:p>
          <a:p>
            <a:pPr lvl="3"/>
            <a:r>
              <a:t>Brödtext nivå fyra</a:t>
            </a:r>
          </a:p>
          <a:p>
            <a:pPr lvl="4"/>
            <a:r>
              <a:t>Brödtext nivå fem</a:t>
            </a:r>
          </a:p>
        </p:txBody>
      </p:sp>
      <p:sp>
        <p:nvSpPr>
          <p:cNvPr id="48" name="Diabildsnummer"/>
          <p:cNvSpPr txBox="1">
            <a:spLocks noGrp="1"/>
          </p:cNvSpPr>
          <p:nvPr>
            <p:ph type="sldNum" sz="quarter" idx="2"/>
          </p:nvPr>
        </p:nvSpPr>
        <p:spPr>
          <a:prstGeom prst="rect">
            <a:avLst/>
          </a:prstGeom>
        </p:spPr>
        <p:txBody>
          <a:bodyPr/>
          <a:lstStyle/>
          <a:p>
            <a:pPr defTabSz="1219170"/>
            <a:fld id="{86CB4B4D-7CA3-9044-876B-883B54F8677D}" type="slidenum">
              <a:rPr lang="sv-SE" sz="2400" smtClean="0">
                <a:solidFill>
                  <a:srgbClr val="000000"/>
                </a:solidFill>
              </a:rPr>
              <a:pPr defTabSz="1219170"/>
              <a:t>‹#›</a:t>
            </a:fld>
            <a:endParaRPr lang="sv-SE" sz="2400">
              <a:solidFill>
                <a:srgbClr val="000000"/>
              </a:solidFill>
            </a:endParaRPr>
          </a:p>
        </p:txBody>
      </p:sp>
    </p:spTree>
    <p:extLst>
      <p:ext uri="{BB962C8B-B14F-4D97-AF65-F5344CB8AC3E}">
        <p14:creationId xmlns:p14="http://schemas.microsoft.com/office/powerpoint/2010/main" val="2892139013"/>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F56F89-233B-44E5-86BC-0A688EA1C66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BC928C2-AAE5-457D-B7DE-91DB6A22A28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8F990CF-3426-4153-8CC8-9523DA76635F}"/>
              </a:ext>
            </a:extLst>
          </p:cNvPr>
          <p:cNvSpPr>
            <a:spLocks noGrp="1"/>
          </p:cNvSpPr>
          <p:nvPr>
            <p:ph type="dt" sz="half" idx="10"/>
          </p:nvPr>
        </p:nvSpPr>
        <p:spPr/>
        <p:txBody>
          <a:bodyPr/>
          <a:lstStyle/>
          <a:p>
            <a:pPr defTabSz="1219170"/>
            <a:fld id="{1627A031-66D2-44A4-8D87-27CB2100420C}" type="datetimeFigureOut">
              <a:rPr lang="sv-SE" sz="2400" smtClean="0">
                <a:solidFill>
                  <a:srgbClr val="000000"/>
                </a:solidFill>
              </a:rPr>
              <a:pPr defTabSz="1219170"/>
              <a:t>2021-04-08</a:t>
            </a:fld>
            <a:endParaRPr lang="sv-SE" sz="2400">
              <a:solidFill>
                <a:srgbClr val="000000"/>
              </a:solidFill>
            </a:endParaRPr>
          </a:p>
        </p:txBody>
      </p:sp>
      <p:sp>
        <p:nvSpPr>
          <p:cNvPr id="5" name="Platshållare för sidfot 4">
            <a:extLst>
              <a:ext uri="{FF2B5EF4-FFF2-40B4-BE49-F238E27FC236}">
                <a16:creationId xmlns:a16="http://schemas.microsoft.com/office/drawing/2014/main" id="{453E4A62-36C1-4646-81F7-194BD396213E}"/>
              </a:ext>
            </a:extLst>
          </p:cNvPr>
          <p:cNvSpPr>
            <a:spLocks noGrp="1"/>
          </p:cNvSpPr>
          <p:nvPr>
            <p:ph type="ftr" sz="quarter" idx="11"/>
          </p:nvPr>
        </p:nvSpPr>
        <p:spPr/>
        <p:txBody>
          <a:bodyPr/>
          <a:lstStyle/>
          <a:p>
            <a:pPr defTabSz="1219170"/>
            <a:endParaRPr lang="sv-SE" sz="2400">
              <a:solidFill>
                <a:srgbClr val="000000"/>
              </a:solidFill>
            </a:endParaRPr>
          </a:p>
        </p:txBody>
      </p:sp>
      <p:sp>
        <p:nvSpPr>
          <p:cNvPr id="6" name="Platshållare för bildnummer 5">
            <a:extLst>
              <a:ext uri="{FF2B5EF4-FFF2-40B4-BE49-F238E27FC236}">
                <a16:creationId xmlns:a16="http://schemas.microsoft.com/office/drawing/2014/main" id="{C2B066A9-0C1A-43F7-8B70-D8BD523DC335}"/>
              </a:ext>
            </a:extLst>
          </p:cNvPr>
          <p:cNvSpPr>
            <a:spLocks noGrp="1"/>
          </p:cNvSpPr>
          <p:nvPr>
            <p:ph type="sldNum" sz="quarter" idx="12"/>
          </p:nvPr>
        </p:nvSpPr>
        <p:spPr/>
        <p:txBody>
          <a:bodyPr/>
          <a:lstStyle/>
          <a:p>
            <a:pPr defTabSz="1219170"/>
            <a:fld id="{9126E5B6-43E7-4766-A8D9-4F4125E68CC1}" type="slidenum">
              <a:rPr lang="sv-SE" sz="2400" smtClean="0">
                <a:solidFill>
                  <a:srgbClr val="000000"/>
                </a:solidFill>
              </a:rPr>
              <a:pPr defTabSz="1219170"/>
              <a:t>‹#›</a:t>
            </a:fld>
            <a:endParaRPr lang="sv-SE" sz="2400">
              <a:solidFill>
                <a:srgbClr val="000000"/>
              </a:solidFill>
            </a:endParaRPr>
          </a:p>
        </p:txBody>
      </p:sp>
    </p:spTree>
    <p:extLst>
      <p:ext uri="{BB962C8B-B14F-4D97-AF65-F5344CB8AC3E}">
        <p14:creationId xmlns:p14="http://schemas.microsoft.com/office/powerpoint/2010/main" val="230164810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2_Förstasida">
    <p:bg>
      <p:bgPr>
        <a:solidFill>
          <a:srgbClr val="FFFFFE"/>
        </a:solidFill>
        <a:effectLst/>
      </p:bgPr>
    </p:bg>
    <p:spTree>
      <p:nvGrpSpPr>
        <p:cNvPr id="1" name=""/>
        <p:cNvGrpSpPr/>
        <p:nvPr/>
      </p:nvGrpSpPr>
      <p:grpSpPr>
        <a:xfrm>
          <a:off x="0" y="0"/>
          <a:ext cx="0" cy="0"/>
          <a:chOff x="0" y="0"/>
          <a:chExt cx="0" cy="0"/>
        </a:xfrm>
      </p:grpSpPr>
      <p:pic>
        <p:nvPicPr>
          <p:cNvPr id="10" name="Bildobjekt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9630"/>
          <a:stretch/>
        </p:blipFill>
        <p:spPr>
          <a:xfrm>
            <a:off x="-4379" y="3140968"/>
            <a:ext cx="5685331" cy="3755925"/>
          </a:xfrm>
          <a:prstGeom prst="rect">
            <a:avLst/>
          </a:prstGeom>
        </p:spPr>
      </p:pic>
      <p:sp>
        <p:nvSpPr>
          <p:cNvPr id="6" name="Underrubrik 2"/>
          <p:cNvSpPr>
            <a:spLocks noGrp="1"/>
          </p:cNvSpPr>
          <p:nvPr>
            <p:ph type="subTitle" idx="1" hasCustomPrompt="1"/>
          </p:nvPr>
        </p:nvSpPr>
        <p:spPr>
          <a:xfrm>
            <a:off x="910498" y="2733662"/>
            <a:ext cx="10658111" cy="322473"/>
          </a:xfrm>
        </p:spPr>
        <p:txBody>
          <a:bodyPr lIns="0" tIns="0" rIns="0" bIns="0">
            <a:noAutofit/>
          </a:bodyPr>
          <a:lstStyle>
            <a:lvl1pPr marL="0" indent="0" algn="l">
              <a:buNone/>
              <a:defRPr sz="1867" b="0">
                <a:solidFill>
                  <a:srgbClr val="000000"/>
                </a:solidFill>
                <a:latin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dirty="0"/>
              <a:t>Förnamn Efternamn</a:t>
            </a:r>
          </a:p>
        </p:txBody>
      </p:sp>
      <p:sp>
        <p:nvSpPr>
          <p:cNvPr id="7" name="Platshållare för text 9"/>
          <p:cNvSpPr>
            <a:spLocks noGrp="1"/>
          </p:cNvSpPr>
          <p:nvPr>
            <p:ph type="body" sz="quarter" idx="13" hasCustomPrompt="1"/>
          </p:nvPr>
        </p:nvSpPr>
        <p:spPr>
          <a:xfrm>
            <a:off x="6296143" y="5733256"/>
            <a:ext cx="5575149" cy="288032"/>
          </a:xfrm>
        </p:spPr>
        <p:txBody>
          <a:bodyPr lIns="0" tIns="0" rIns="0" bIns="0" anchor="b" anchorCtr="0">
            <a:noAutofit/>
          </a:bodyPr>
          <a:lstStyle>
            <a:lvl1pPr marL="0" indent="0" algn="r">
              <a:buFontTx/>
              <a:buNone/>
              <a:defRPr sz="1867" b="0">
                <a:solidFill>
                  <a:srgbClr val="000000"/>
                </a:solidFill>
                <a:latin typeface="Arial"/>
              </a:defRPr>
            </a:lvl1pPr>
          </a:lstStyle>
          <a:p>
            <a:pPr lvl="0"/>
            <a:r>
              <a:rPr lang="sv-SE" dirty="0" err="1"/>
              <a:t>åååå-mm-dd</a:t>
            </a:r>
            <a:endParaRPr lang="sv-SE" dirty="0"/>
          </a:p>
        </p:txBody>
      </p:sp>
      <p:sp>
        <p:nvSpPr>
          <p:cNvPr id="8" name="Platshållare för text 11"/>
          <p:cNvSpPr>
            <a:spLocks noGrp="1"/>
          </p:cNvSpPr>
          <p:nvPr>
            <p:ph type="body" sz="quarter" idx="14" hasCustomPrompt="1"/>
          </p:nvPr>
        </p:nvSpPr>
        <p:spPr>
          <a:xfrm>
            <a:off x="6288021" y="6156264"/>
            <a:ext cx="5567979" cy="275331"/>
          </a:xfrm>
        </p:spPr>
        <p:txBody>
          <a:bodyPr lIns="0" tIns="0" rIns="0" bIns="0">
            <a:noAutofit/>
          </a:bodyPr>
          <a:lstStyle>
            <a:lvl1pPr marL="0" indent="0" algn="r">
              <a:buFontTx/>
              <a:buNone/>
              <a:defRPr sz="1600">
                <a:solidFill>
                  <a:srgbClr val="000000"/>
                </a:solidFill>
                <a:latin typeface="Arial"/>
              </a:defRPr>
            </a:lvl1pPr>
          </a:lstStyle>
          <a:p>
            <a:pPr lvl="0"/>
            <a:r>
              <a:rPr lang="sv-SE" dirty="0"/>
              <a:t>Version</a:t>
            </a:r>
          </a:p>
        </p:txBody>
      </p:sp>
      <p:sp>
        <p:nvSpPr>
          <p:cNvPr id="9" name="Rubrik 22"/>
          <p:cNvSpPr>
            <a:spLocks noGrp="1"/>
          </p:cNvSpPr>
          <p:nvPr>
            <p:ph type="title"/>
          </p:nvPr>
        </p:nvSpPr>
        <p:spPr>
          <a:xfrm>
            <a:off x="846364" y="1107848"/>
            <a:ext cx="10737848" cy="1368152"/>
          </a:xfrm>
        </p:spPr>
        <p:txBody>
          <a:bodyPr anchor="b" anchorCtr="0"/>
          <a:lstStyle>
            <a:lvl1pPr marL="65616" indent="0" algn="l">
              <a:lnSpc>
                <a:spcPts val="6133"/>
              </a:lnSpc>
              <a:defRPr sz="6133">
                <a:solidFill>
                  <a:schemeClr val="tx1"/>
                </a:solidFill>
              </a:defRPr>
            </a:lvl1pPr>
          </a:lstStyle>
          <a:p>
            <a:r>
              <a:rPr lang="sv-SE"/>
              <a:t>Klicka här för att ändra mall för rubrikformat</a:t>
            </a:r>
            <a:endParaRPr lang="sv-SE" dirty="0"/>
          </a:p>
        </p:txBody>
      </p:sp>
      <p:pic>
        <p:nvPicPr>
          <p:cNvPr id="12" name="Bildobjekt 11"/>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042402" y="260650"/>
            <a:ext cx="2828036" cy="376428"/>
          </a:xfrm>
          <a:prstGeom prst="rect">
            <a:avLst/>
          </a:prstGeom>
        </p:spPr>
      </p:pic>
    </p:spTree>
    <p:extLst>
      <p:ext uri="{BB962C8B-B14F-4D97-AF65-F5344CB8AC3E}">
        <p14:creationId xmlns:p14="http://schemas.microsoft.com/office/powerpoint/2010/main" val="1202641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Kapitelsida">
    <p:bg>
      <p:bgPr>
        <a:solidFill>
          <a:srgbClr val="FFFFFE"/>
        </a:solidFill>
        <a:effectLst/>
      </p:bgPr>
    </p:bg>
    <p:spTree>
      <p:nvGrpSpPr>
        <p:cNvPr id="1" name=""/>
        <p:cNvGrpSpPr/>
        <p:nvPr/>
      </p:nvGrpSpPr>
      <p:grpSpPr>
        <a:xfrm>
          <a:off x="0" y="0"/>
          <a:ext cx="0" cy="0"/>
          <a:chOff x="0" y="0"/>
          <a:chExt cx="0" cy="0"/>
        </a:xfrm>
      </p:grpSpPr>
      <p:pic>
        <p:nvPicPr>
          <p:cNvPr id="10" name="Bildobjekt 9"/>
          <p:cNvPicPr>
            <a:picLocks noChangeAspect="1"/>
          </p:cNvPicPr>
          <p:nvPr userDrawn="1"/>
        </p:nvPicPr>
        <p:blipFill rotWithShape="1">
          <a:blip r:embed="rId2" cstate="print">
            <a:extLst>
              <a:ext uri="{28A0092B-C50C-407E-A947-70E740481C1C}">
                <a14:useLocalDpi xmlns:a14="http://schemas.microsoft.com/office/drawing/2010/main" val="0"/>
              </a:ext>
            </a:extLst>
          </a:blip>
          <a:srcRect r="60185"/>
          <a:stretch/>
        </p:blipFill>
        <p:spPr>
          <a:xfrm>
            <a:off x="8441003" y="3103823"/>
            <a:ext cx="3767931" cy="3774319"/>
          </a:xfrm>
          <a:prstGeom prst="rect">
            <a:avLst/>
          </a:prstGeom>
        </p:spPr>
      </p:pic>
      <p:sp>
        <p:nvSpPr>
          <p:cNvPr id="9" name="Rubrik 22"/>
          <p:cNvSpPr>
            <a:spLocks noGrp="1"/>
          </p:cNvSpPr>
          <p:nvPr>
            <p:ph type="title"/>
          </p:nvPr>
        </p:nvSpPr>
        <p:spPr>
          <a:xfrm>
            <a:off x="846364" y="2090564"/>
            <a:ext cx="10737848" cy="1368152"/>
          </a:xfrm>
        </p:spPr>
        <p:txBody>
          <a:bodyPr anchor="t" anchorCtr="0"/>
          <a:lstStyle>
            <a:lvl1pPr marL="65616" indent="0" algn="l">
              <a:lnSpc>
                <a:spcPts val="6133"/>
              </a:lnSpc>
              <a:defRPr sz="6133">
                <a:solidFill>
                  <a:schemeClr val="tx1"/>
                </a:solidFill>
              </a:defRPr>
            </a:lvl1pPr>
          </a:lstStyle>
          <a:p>
            <a:r>
              <a:rPr lang="sv-SE"/>
              <a:t>Klicka här för att ändra mall för rubrikformat</a:t>
            </a:r>
            <a:endParaRPr lang="sv-SE" dirty="0"/>
          </a:p>
        </p:txBody>
      </p:sp>
      <p:pic>
        <p:nvPicPr>
          <p:cNvPr id="5" name="Bildobjekt 4"/>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042402" y="260650"/>
            <a:ext cx="2828036" cy="376428"/>
          </a:xfrm>
          <a:prstGeom prst="rect">
            <a:avLst/>
          </a:prstGeom>
        </p:spPr>
      </p:pic>
    </p:spTree>
    <p:extLst>
      <p:ext uri="{BB962C8B-B14F-4D97-AF65-F5344CB8AC3E}">
        <p14:creationId xmlns:p14="http://schemas.microsoft.com/office/powerpoint/2010/main" val="68564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Sistasida">
    <p:bg>
      <p:bgPr>
        <a:solidFill>
          <a:srgbClr val="FFFFFE"/>
        </a:solidFill>
        <a:effectLst/>
      </p:bgPr>
    </p:bg>
    <p:spTree>
      <p:nvGrpSpPr>
        <p:cNvPr id="1" name=""/>
        <p:cNvGrpSpPr/>
        <p:nvPr/>
      </p:nvGrpSpPr>
      <p:grpSpPr>
        <a:xfrm>
          <a:off x="0" y="0"/>
          <a:ext cx="0" cy="0"/>
          <a:chOff x="0" y="0"/>
          <a:chExt cx="0" cy="0"/>
        </a:xfrm>
      </p:grpSpPr>
      <p:sp>
        <p:nvSpPr>
          <p:cNvPr id="9" name="Rubrik 22"/>
          <p:cNvSpPr>
            <a:spLocks noGrp="1"/>
          </p:cNvSpPr>
          <p:nvPr>
            <p:ph type="title"/>
          </p:nvPr>
        </p:nvSpPr>
        <p:spPr>
          <a:xfrm>
            <a:off x="846364" y="4667959"/>
            <a:ext cx="10737848" cy="1368152"/>
          </a:xfrm>
        </p:spPr>
        <p:txBody>
          <a:bodyPr anchor="t" anchorCtr="0"/>
          <a:lstStyle>
            <a:lvl1pPr marL="65616" indent="0" algn="l">
              <a:lnSpc>
                <a:spcPts val="6133"/>
              </a:lnSpc>
              <a:defRPr sz="6133">
                <a:solidFill>
                  <a:schemeClr val="tx1"/>
                </a:solidFill>
              </a:defRPr>
            </a:lvl1pPr>
          </a:lstStyle>
          <a:p>
            <a:r>
              <a:rPr lang="sv-SE"/>
              <a:t>Klicka här för att ändra mall för rubrikformat</a:t>
            </a:r>
            <a:endParaRPr lang="sv-SE" dirty="0"/>
          </a:p>
        </p:txBody>
      </p:sp>
      <p:pic>
        <p:nvPicPr>
          <p:cNvPr id="3" name="Bildobjekt 2" descr="EHM_Symbol_CMYK_hel.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41027" t="50185"/>
          <a:stretch/>
        </p:blipFill>
        <p:spPr>
          <a:xfrm>
            <a:off x="0" y="-1"/>
            <a:ext cx="4952725" cy="3466060"/>
          </a:xfrm>
          <a:prstGeom prst="rect">
            <a:avLst/>
          </a:prstGeom>
        </p:spPr>
      </p:pic>
      <p:pic>
        <p:nvPicPr>
          <p:cNvPr id="5" name="Bildobjekt 4"/>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042402" y="260650"/>
            <a:ext cx="2828036" cy="376428"/>
          </a:xfrm>
          <a:prstGeom prst="rect">
            <a:avLst/>
          </a:prstGeom>
        </p:spPr>
      </p:pic>
    </p:spTree>
    <p:extLst>
      <p:ext uri="{BB962C8B-B14F-4D97-AF65-F5344CB8AC3E}">
        <p14:creationId xmlns:p14="http://schemas.microsoft.com/office/powerpoint/2010/main" val="219935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Innehåll">
    <p:spTree>
      <p:nvGrpSpPr>
        <p:cNvPr id="1" name=""/>
        <p:cNvGrpSpPr/>
        <p:nvPr/>
      </p:nvGrpSpPr>
      <p:grpSpPr>
        <a:xfrm>
          <a:off x="0" y="0"/>
          <a:ext cx="0" cy="0"/>
          <a:chOff x="0" y="0"/>
          <a:chExt cx="0" cy="0"/>
        </a:xfrm>
      </p:grpSpPr>
      <p:sp>
        <p:nvSpPr>
          <p:cNvPr id="2" name="Rubrik 1"/>
          <p:cNvSpPr>
            <a:spLocks noGrp="1"/>
          </p:cNvSpPr>
          <p:nvPr>
            <p:ph type="title"/>
          </p:nvPr>
        </p:nvSpPr>
        <p:spPr>
          <a:xfrm>
            <a:off x="861486" y="989892"/>
            <a:ext cx="9423399" cy="638909"/>
          </a:xfrm>
        </p:spPr>
        <p:txBody>
          <a:bodyPr/>
          <a:lstStyle/>
          <a:p>
            <a:r>
              <a:rPr lang="sv-SE"/>
              <a:t>Klicka här för att ändra mall för rubrikformat</a:t>
            </a:r>
            <a:endParaRPr lang="sv-SE" dirty="0"/>
          </a:p>
        </p:txBody>
      </p:sp>
      <p:sp>
        <p:nvSpPr>
          <p:cNvPr id="13" name="Platshållare för innehåll 12"/>
          <p:cNvSpPr>
            <a:spLocks noGrp="1"/>
          </p:cNvSpPr>
          <p:nvPr>
            <p:ph sz="quarter" idx="16"/>
          </p:nvPr>
        </p:nvSpPr>
        <p:spPr>
          <a:xfrm>
            <a:off x="861485" y="1954808"/>
            <a:ext cx="8705849" cy="4392488"/>
          </a:xfrm>
        </p:spPr>
        <p:txBody>
          <a:bodyPr>
            <a:noAutofit/>
          </a:bodyPr>
          <a:lstStyle>
            <a:lvl1pPr>
              <a:defRPr sz="2933"/>
            </a:lvl1pPr>
            <a:lvl2pPr>
              <a:defRPr sz="2933"/>
            </a:lvl2pPr>
            <a:lvl3pPr>
              <a:defRPr sz="2933"/>
            </a:lvl3pPr>
            <a:lvl4pPr>
              <a:defRPr sz="2933"/>
            </a:lvl4pPr>
            <a:lvl5pPr>
              <a:defRPr sz="2933"/>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2975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x">
  <p:cSld name="Endast rubrik">
    <p:bg>
      <p:bgPr>
        <a:solidFill>
          <a:srgbClr val="FFFFFF"/>
        </a:solidFill>
        <a:effectLst/>
      </p:bgPr>
    </p:bg>
    <p:spTree>
      <p:nvGrpSpPr>
        <p:cNvPr id="1" name=""/>
        <p:cNvGrpSpPr/>
        <p:nvPr/>
      </p:nvGrpSpPr>
      <p:grpSpPr>
        <a:xfrm>
          <a:off x="0" y="0"/>
          <a:ext cx="0" cy="0"/>
          <a:chOff x="0" y="0"/>
          <a:chExt cx="0" cy="0"/>
        </a:xfrm>
      </p:grpSpPr>
      <p:pic>
        <p:nvPicPr>
          <p:cNvPr id="55" name="Bildobjekt 4" descr="Bildobjekt 4"/>
          <p:cNvPicPr>
            <a:picLocks noChangeAspect="1"/>
          </p:cNvPicPr>
          <p:nvPr/>
        </p:nvPicPr>
        <p:blipFill>
          <a:blip r:embed="rId2"/>
          <a:stretch>
            <a:fillRect/>
          </a:stretch>
        </p:blipFill>
        <p:spPr>
          <a:xfrm>
            <a:off x="9042400" y="260650"/>
            <a:ext cx="2828037" cy="376428"/>
          </a:xfrm>
          <a:prstGeom prst="rect">
            <a:avLst/>
          </a:prstGeom>
          <a:ln w="12700">
            <a:miter lim="400000"/>
          </a:ln>
        </p:spPr>
      </p:pic>
      <p:sp>
        <p:nvSpPr>
          <p:cNvPr id="56" name="Rektangel 6"/>
          <p:cNvSpPr/>
          <p:nvPr/>
        </p:nvSpPr>
        <p:spPr>
          <a:xfrm>
            <a:off x="1" y="6678001"/>
            <a:ext cx="12192001" cy="180001"/>
          </a:xfrm>
          <a:prstGeom prst="rect">
            <a:avLst/>
          </a:prstGeom>
          <a:solidFill>
            <a:schemeClr val="accent1"/>
          </a:solidFill>
          <a:ln w="12700">
            <a:miter lim="400000"/>
          </a:ln>
        </p:spPr>
        <p:txBody>
          <a:bodyPr lIns="60959" rIns="60959" anchor="ctr"/>
          <a:lstStyle/>
          <a:p>
            <a:pPr marL="0" marR="0" lvl="0" indent="0" algn="ctr" defTabSz="1219170" rtl="0" eaLnBrk="1" fontAlgn="auto" latinLnBrk="0" hangingPunct="1">
              <a:lnSpc>
                <a:spcPct val="100000"/>
              </a:lnSpc>
              <a:spcBef>
                <a:spcPts val="0"/>
              </a:spcBef>
              <a:spcAft>
                <a:spcPts val="0"/>
              </a:spcAft>
              <a:buClrTx/>
              <a:buSzTx/>
              <a:buFontTx/>
              <a:buNone/>
              <a:tabLst/>
              <a:defRPr>
                <a:solidFill>
                  <a:srgbClr val="FFFFFF"/>
                </a:solidFill>
              </a:defRPr>
            </a:pPr>
            <a:endParaRPr kumimoji="0" sz="2400" b="0" i="0" u="none" strike="noStrike" kern="1200" cap="none" spc="0" normalizeH="0" baseline="0" noProof="0" dirty="0">
              <a:ln>
                <a:noFill/>
              </a:ln>
              <a:solidFill>
                <a:srgbClr val="FFFFFF"/>
              </a:solidFill>
              <a:effectLst/>
              <a:uLnTx/>
              <a:uFillTx/>
              <a:latin typeface="Perpetua"/>
              <a:ea typeface="+mn-ea"/>
              <a:cs typeface="+mn-cs"/>
            </a:endParaRPr>
          </a:p>
        </p:txBody>
      </p:sp>
      <p:sp>
        <p:nvSpPr>
          <p:cNvPr id="57" name="Titeltext"/>
          <p:cNvSpPr txBox="1">
            <a:spLocks noGrp="1"/>
          </p:cNvSpPr>
          <p:nvPr>
            <p:ph type="title"/>
          </p:nvPr>
        </p:nvSpPr>
        <p:spPr>
          <a:xfrm>
            <a:off x="861485" y="989891"/>
            <a:ext cx="9423400" cy="917783"/>
          </a:xfrm>
          <a:prstGeom prst="rect">
            <a:avLst/>
          </a:prstGeom>
        </p:spPr>
        <p:txBody>
          <a:bodyPr/>
          <a:lstStyle>
            <a:lvl1pPr indent="0">
              <a:lnSpc>
                <a:spcPts val="5467"/>
              </a:lnSpc>
              <a:defRPr sz="4800"/>
            </a:lvl1pPr>
          </a:lstStyle>
          <a:p>
            <a:r>
              <a:t>Titeltext</a:t>
            </a:r>
          </a:p>
        </p:txBody>
      </p:sp>
      <p:sp>
        <p:nvSpPr>
          <p:cNvPr id="58" name="Diabildsnummer"/>
          <p:cNvSpPr txBox="1">
            <a:spLocks noGrp="1"/>
          </p:cNvSpPr>
          <p:nvPr>
            <p:ph type="sldNum" sz="quarter" idx="2"/>
          </p:nvPr>
        </p:nvSpPr>
        <p:spPr>
          <a:prstGeom prst="rect">
            <a:avLst/>
          </a:prstGeom>
        </p:spPr>
        <p:txBody>
          <a:bodyPr/>
          <a:lstStyle/>
          <a:p>
            <a:pPr defTabSz="1219170"/>
            <a:fld id="{86CB4B4D-7CA3-9044-876B-883B54F8677D}" type="slidenum">
              <a:rPr lang="sv-SE" sz="2400" smtClean="0">
                <a:solidFill>
                  <a:srgbClr val="000000"/>
                </a:solidFill>
              </a:rPr>
              <a:pPr defTabSz="1219170"/>
              <a:t>‹#›</a:t>
            </a:fld>
            <a:endParaRPr lang="sv-SE" sz="2400" dirty="0">
              <a:solidFill>
                <a:srgbClr val="000000"/>
              </a:solidFill>
            </a:endParaRPr>
          </a:p>
        </p:txBody>
      </p:sp>
    </p:spTree>
    <p:extLst>
      <p:ext uri="{BB962C8B-B14F-4D97-AF65-F5344CB8AC3E}">
        <p14:creationId xmlns:p14="http://schemas.microsoft.com/office/powerpoint/2010/main" val="251766412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4B42D259-ACB8-4FD1-AC0F-9CAC8F5E07E0}" type="datetimeFigureOut">
              <a:rPr lang="sv-SE" smtClean="0"/>
              <a:pPr/>
              <a:t>2021-04-08</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0881808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861486" y="989892"/>
            <a:ext cx="9423399" cy="638909"/>
          </a:xfrm>
        </p:spPr>
        <p:txBody>
          <a:bodyPr/>
          <a:lstStyle/>
          <a:p>
            <a:r>
              <a:rPr lang="sv-SE"/>
              <a:t>Klicka här för att ändra mall för rubrikformat</a:t>
            </a:r>
            <a:endParaRPr lang="sv-SE" dirty="0"/>
          </a:p>
        </p:txBody>
      </p:sp>
      <p:sp>
        <p:nvSpPr>
          <p:cNvPr id="13" name="Platshållare för innehåll 12"/>
          <p:cNvSpPr>
            <a:spLocks noGrp="1"/>
          </p:cNvSpPr>
          <p:nvPr>
            <p:ph sz="quarter" idx="16"/>
          </p:nvPr>
        </p:nvSpPr>
        <p:spPr>
          <a:xfrm>
            <a:off x="861485" y="1700808"/>
            <a:ext cx="8705849" cy="4392488"/>
          </a:xfrm>
        </p:spPr>
        <p:txBody>
          <a:bodyPr>
            <a:noAutofit/>
          </a:bodyPr>
          <a:lstStyle>
            <a:lvl1pPr>
              <a:defRPr sz="2200"/>
            </a:lvl1pPr>
            <a:lvl2pPr>
              <a:defRPr sz="2200"/>
            </a:lvl2pPr>
            <a:lvl3pPr>
              <a:defRPr sz="2200"/>
            </a:lvl3pPr>
            <a:lvl4pPr>
              <a:defRPr sz="2200"/>
            </a:lvl4pPr>
            <a:lvl5pPr>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71671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005A11-B5F1-F64B-834A-E2AFB95692D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2D6594D-8A1F-7F42-AB7F-879B08CC7CA7}"/>
              </a:ext>
            </a:extLst>
          </p:cNvPr>
          <p:cNvSpPr>
            <a:spLocks noGrp="1"/>
          </p:cNvSpPr>
          <p:nvPr>
            <p:ph sz="half" idx="1"/>
          </p:nvPr>
        </p:nvSpPr>
        <p:spPr>
          <a:xfrm>
            <a:off x="838200" y="1825625"/>
            <a:ext cx="5181600" cy="435133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F25E5477-C9CF-B348-908E-F72ADFC99E5C}"/>
              </a:ext>
            </a:extLst>
          </p:cNvPr>
          <p:cNvSpPr>
            <a:spLocks noGrp="1"/>
          </p:cNvSpPr>
          <p:nvPr>
            <p:ph sz="half" idx="2"/>
          </p:nvPr>
        </p:nvSpPr>
        <p:spPr>
          <a:xfrm>
            <a:off x="6172200" y="1825625"/>
            <a:ext cx="5181600" cy="435133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93C6B9E9-0206-2E4C-92F6-41B75651BEEE}"/>
              </a:ext>
            </a:extLst>
          </p:cNvPr>
          <p:cNvSpPr>
            <a:spLocks noGrp="1"/>
          </p:cNvSpPr>
          <p:nvPr>
            <p:ph type="dt" sz="half" idx="10"/>
          </p:nvPr>
        </p:nvSpPr>
        <p:spPr/>
        <p:txBody>
          <a:bodyPr/>
          <a:lstStyle/>
          <a:p>
            <a:pPr defTabSz="1219170"/>
            <a:fld id="{14373B2C-9AFD-BB43-942C-94EC1F75CBBE}" type="datetimeFigureOut">
              <a:rPr lang="sv-SE" sz="2400" smtClean="0">
                <a:solidFill>
                  <a:srgbClr val="000000"/>
                </a:solidFill>
              </a:rPr>
              <a:pPr defTabSz="1219170"/>
              <a:t>2021-04-08</a:t>
            </a:fld>
            <a:endParaRPr lang="sv-SE" sz="2400" dirty="0">
              <a:solidFill>
                <a:srgbClr val="000000"/>
              </a:solidFill>
            </a:endParaRPr>
          </a:p>
        </p:txBody>
      </p:sp>
      <p:sp>
        <p:nvSpPr>
          <p:cNvPr id="6" name="Platshållare för sidfot 5">
            <a:extLst>
              <a:ext uri="{FF2B5EF4-FFF2-40B4-BE49-F238E27FC236}">
                <a16:creationId xmlns:a16="http://schemas.microsoft.com/office/drawing/2014/main" id="{1B02AE05-2666-1541-8A2E-4C61836E183B}"/>
              </a:ext>
            </a:extLst>
          </p:cNvPr>
          <p:cNvSpPr>
            <a:spLocks noGrp="1"/>
          </p:cNvSpPr>
          <p:nvPr>
            <p:ph type="ftr" sz="quarter" idx="11"/>
          </p:nvPr>
        </p:nvSpPr>
        <p:spPr/>
        <p:txBody>
          <a:bodyPr/>
          <a:lstStyle/>
          <a:p>
            <a:pPr defTabSz="1219170"/>
            <a:endParaRPr lang="sv-SE" sz="2400" dirty="0">
              <a:solidFill>
                <a:srgbClr val="000000"/>
              </a:solidFill>
            </a:endParaRPr>
          </a:p>
        </p:txBody>
      </p:sp>
      <p:sp>
        <p:nvSpPr>
          <p:cNvPr id="7" name="Platshållare för bildnummer 6">
            <a:extLst>
              <a:ext uri="{FF2B5EF4-FFF2-40B4-BE49-F238E27FC236}">
                <a16:creationId xmlns:a16="http://schemas.microsoft.com/office/drawing/2014/main" id="{02A28619-67E5-6F4A-9118-8D814EA880F6}"/>
              </a:ext>
            </a:extLst>
          </p:cNvPr>
          <p:cNvSpPr>
            <a:spLocks noGrp="1"/>
          </p:cNvSpPr>
          <p:nvPr>
            <p:ph type="sldNum" sz="quarter" idx="12"/>
          </p:nvPr>
        </p:nvSpPr>
        <p:spPr/>
        <p:txBody>
          <a:bodyPr/>
          <a:lstStyle/>
          <a:p>
            <a:pPr defTabSz="1219170"/>
            <a:fld id="{E2A21668-6B87-2A47-975C-DA9E8E1FFFAE}" type="slidenum">
              <a:rPr lang="sv-SE" sz="2400" smtClean="0">
                <a:solidFill>
                  <a:srgbClr val="000000"/>
                </a:solidFill>
              </a:rPr>
              <a:pPr defTabSz="1219170"/>
              <a:t>‹#›</a:t>
            </a:fld>
            <a:endParaRPr lang="sv-SE" sz="2400" dirty="0">
              <a:solidFill>
                <a:srgbClr val="000000"/>
              </a:solidFill>
            </a:endParaRPr>
          </a:p>
        </p:txBody>
      </p:sp>
    </p:spTree>
    <p:extLst>
      <p:ext uri="{BB962C8B-B14F-4D97-AF65-F5344CB8AC3E}">
        <p14:creationId xmlns:p14="http://schemas.microsoft.com/office/powerpoint/2010/main" val="8858606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x">
  <p:cSld name="1_Innehåll">
    <p:bg>
      <p:bgPr>
        <a:solidFill>
          <a:srgbClr val="FFFFFF"/>
        </a:solidFill>
        <a:effectLst/>
      </p:bgPr>
    </p:bg>
    <p:spTree>
      <p:nvGrpSpPr>
        <p:cNvPr id="1" name=""/>
        <p:cNvGrpSpPr/>
        <p:nvPr/>
      </p:nvGrpSpPr>
      <p:grpSpPr>
        <a:xfrm>
          <a:off x="0" y="0"/>
          <a:ext cx="0" cy="0"/>
          <a:chOff x="0" y="0"/>
          <a:chExt cx="0" cy="0"/>
        </a:xfrm>
      </p:grpSpPr>
      <p:pic>
        <p:nvPicPr>
          <p:cNvPr id="44" name="Bildobjekt 4" descr="Bildobjekt 4"/>
          <p:cNvPicPr>
            <a:picLocks noChangeAspect="1"/>
          </p:cNvPicPr>
          <p:nvPr/>
        </p:nvPicPr>
        <p:blipFill>
          <a:blip r:embed="rId2"/>
          <a:stretch>
            <a:fillRect/>
          </a:stretch>
        </p:blipFill>
        <p:spPr>
          <a:xfrm>
            <a:off x="9042400" y="260650"/>
            <a:ext cx="2828037" cy="376428"/>
          </a:xfrm>
          <a:prstGeom prst="rect">
            <a:avLst/>
          </a:prstGeom>
          <a:ln w="12700">
            <a:miter lim="400000"/>
          </a:ln>
        </p:spPr>
      </p:pic>
      <p:sp>
        <p:nvSpPr>
          <p:cNvPr id="45" name="Rektangel 6"/>
          <p:cNvSpPr/>
          <p:nvPr/>
        </p:nvSpPr>
        <p:spPr>
          <a:xfrm>
            <a:off x="1" y="6678001"/>
            <a:ext cx="12192001" cy="180001"/>
          </a:xfrm>
          <a:prstGeom prst="rect">
            <a:avLst/>
          </a:prstGeom>
          <a:solidFill>
            <a:schemeClr val="accent1"/>
          </a:solidFill>
          <a:ln w="12700">
            <a:miter lim="400000"/>
          </a:ln>
        </p:spPr>
        <p:txBody>
          <a:bodyPr lIns="60959" rIns="60959" anchor="ctr"/>
          <a:lstStyle/>
          <a:p>
            <a:pPr marL="0" marR="0" lvl="0" indent="0" algn="ctr" defTabSz="1219170" rtl="0" eaLnBrk="1" fontAlgn="auto" latinLnBrk="0" hangingPunct="1">
              <a:lnSpc>
                <a:spcPct val="100000"/>
              </a:lnSpc>
              <a:spcBef>
                <a:spcPts val="0"/>
              </a:spcBef>
              <a:spcAft>
                <a:spcPts val="0"/>
              </a:spcAft>
              <a:buClrTx/>
              <a:buSzTx/>
              <a:buFontTx/>
              <a:buNone/>
              <a:tabLst/>
              <a:defRPr>
                <a:solidFill>
                  <a:srgbClr val="FFFFFF"/>
                </a:solidFill>
              </a:defRPr>
            </a:pPr>
            <a:endParaRPr kumimoji="0" sz="2400" b="0" i="0" u="none" strike="noStrike" kern="1200" cap="none" spc="0" normalizeH="0" baseline="0" noProof="0">
              <a:ln>
                <a:noFill/>
              </a:ln>
              <a:solidFill>
                <a:srgbClr val="FFFFFF"/>
              </a:solidFill>
              <a:effectLst/>
              <a:uLnTx/>
              <a:uFillTx/>
              <a:latin typeface="Perpetua"/>
              <a:ea typeface="+mn-ea"/>
              <a:cs typeface="+mn-cs"/>
            </a:endParaRPr>
          </a:p>
        </p:txBody>
      </p:sp>
      <p:sp>
        <p:nvSpPr>
          <p:cNvPr id="46" name="Titeltext"/>
          <p:cNvSpPr txBox="1">
            <a:spLocks noGrp="1"/>
          </p:cNvSpPr>
          <p:nvPr>
            <p:ph type="title"/>
          </p:nvPr>
        </p:nvSpPr>
        <p:spPr>
          <a:xfrm>
            <a:off x="861485" y="989891"/>
            <a:ext cx="9423400" cy="638911"/>
          </a:xfrm>
          <a:prstGeom prst="rect">
            <a:avLst/>
          </a:prstGeom>
        </p:spPr>
        <p:txBody>
          <a:bodyPr/>
          <a:lstStyle>
            <a:lvl1pPr indent="0">
              <a:lnSpc>
                <a:spcPts val="5467"/>
              </a:lnSpc>
              <a:defRPr sz="4800"/>
            </a:lvl1pPr>
          </a:lstStyle>
          <a:p>
            <a:r>
              <a:t>Titeltext</a:t>
            </a:r>
          </a:p>
        </p:txBody>
      </p:sp>
      <p:sp>
        <p:nvSpPr>
          <p:cNvPr id="47" name="Brödtext nivå ett…"/>
          <p:cNvSpPr txBox="1">
            <a:spLocks noGrp="1"/>
          </p:cNvSpPr>
          <p:nvPr>
            <p:ph type="body" idx="1"/>
          </p:nvPr>
        </p:nvSpPr>
        <p:spPr>
          <a:xfrm>
            <a:off x="861483" y="1954808"/>
            <a:ext cx="8705851" cy="4392489"/>
          </a:xfrm>
          <a:prstGeom prst="rect">
            <a:avLst/>
          </a:prstGeom>
        </p:spPr>
        <p:txBody>
          <a:bodyPr>
            <a:normAutofit/>
          </a:bodyPr>
          <a:lstStyle>
            <a:lvl1pPr marL="232828" indent="-239993">
              <a:defRPr sz="2933"/>
            </a:lvl1pPr>
            <a:lvl2pPr marL="479987" indent="-239993">
              <a:defRPr sz="2933"/>
            </a:lvl2pPr>
            <a:lvl3pPr>
              <a:defRPr sz="2933"/>
            </a:lvl3pPr>
            <a:lvl4pPr>
              <a:defRPr sz="2933"/>
            </a:lvl4pPr>
            <a:lvl5pPr>
              <a:defRPr sz="2933"/>
            </a:lvl5pPr>
          </a:lstStyle>
          <a:p>
            <a:r>
              <a:t>Brödtext nivå ett</a:t>
            </a:r>
          </a:p>
          <a:p>
            <a:pPr lvl="1"/>
            <a:r>
              <a:t>Brödtext nivå två</a:t>
            </a:r>
          </a:p>
          <a:p>
            <a:pPr lvl="2"/>
            <a:r>
              <a:t>Brödtext nivå tre</a:t>
            </a:r>
          </a:p>
          <a:p>
            <a:pPr lvl="3"/>
            <a:r>
              <a:t>Brödtext nivå fyra</a:t>
            </a:r>
          </a:p>
          <a:p>
            <a:pPr lvl="4"/>
            <a:r>
              <a:t>Brödtext nivå fem</a:t>
            </a:r>
          </a:p>
        </p:txBody>
      </p:sp>
      <p:sp>
        <p:nvSpPr>
          <p:cNvPr id="48" name="Diabildsnummer"/>
          <p:cNvSpPr txBox="1">
            <a:spLocks noGrp="1"/>
          </p:cNvSpPr>
          <p:nvPr>
            <p:ph type="sldNum" sz="quarter" idx="2"/>
          </p:nvPr>
        </p:nvSpPr>
        <p:spPr>
          <a:prstGeom prst="rect">
            <a:avLst/>
          </a:prstGeom>
        </p:spPr>
        <p:txBody>
          <a:bodyPr/>
          <a:lstStyle/>
          <a:p>
            <a:pPr defTabSz="1219170"/>
            <a:fld id="{86CB4B4D-7CA3-9044-876B-883B54F8677D}" type="slidenum">
              <a:rPr lang="sv-SE" sz="2400" smtClean="0">
                <a:solidFill>
                  <a:srgbClr val="000000"/>
                </a:solidFill>
              </a:rPr>
              <a:pPr defTabSz="1219170"/>
              <a:t>‹#›</a:t>
            </a:fld>
            <a:endParaRPr lang="sv-SE" sz="2400">
              <a:solidFill>
                <a:srgbClr val="000000"/>
              </a:solidFill>
            </a:endParaRPr>
          </a:p>
        </p:txBody>
      </p:sp>
    </p:spTree>
    <p:extLst>
      <p:ext uri="{BB962C8B-B14F-4D97-AF65-F5344CB8AC3E}">
        <p14:creationId xmlns:p14="http://schemas.microsoft.com/office/powerpoint/2010/main" val="2946144143"/>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F56F89-233B-44E5-86BC-0A688EA1C66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BC928C2-AAE5-457D-B7DE-91DB6A22A28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8F990CF-3426-4153-8CC8-9523DA76635F}"/>
              </a:ext>
            </a:extLst>
          </p:cNvPr>
          <p:cNvSpPr>
            <a:spLocks noGrp="1"/>
          </p:cNvSpPr>
          <p:nvPr>
            <p:ph type="dt" sz="half" idx="10"/>
          </p:nvPr>
        </p:nvSpPr>
        <p:spPr/>
        <p:txBody>
          <a:bodyPr/>
          <a:lstStyle/>
          <a:p>
            <a:pPr defTabSz="1219170"/>
            <a:fld id="{1627A031-66D2-44A4-8D87-27CB2100420C}" type="datetimeFigureOut">
              <a:rPr lang="sv-SE" sz="2400" smtClean="0">
                <a:solidFill>
                  <a:srgbClr val="000000"/>
                </a:solidFill>
              </a:rPr>
              <a:pPr defTabSz="1219170"/>
              <a:t>2021-04-08</a:t>
            </a:fld>
            <a:endParaRPr lang="sv-SE" sz="2400">
              <a:solidFill>
                <a:srgbClr val="000000"/>
              </a:solidFill>
            </a:endParaRPr>
          </a:p>
        </p:txBody>
      </p:sp>
      <p:sp>
        <p:nvSpPr>
          <p:cNvPr id="5" name="Platshållare för sidfot 4">
            <a:extLst>
              <a:ext uri="{FF2B5EF4-FFF2-40B4-BE49-F238E27FC236}">
                <a16:creationId xmlns:a16="http://schemas.microsoft.com/office/drawing/2014/main" id="{453E4A62-36C1-4646-81F7-194BD396213E}"/>
              </a:ext>
            </a:extLst>
          </p:cNvPr>
          <p:cNvSpPr>
            <a:spLocks noGrp="1"/>
          </p:cNvSpPr>
          <p:nvPr>
            <p:ph type="ftr" sz="quarter" idx="11"/>
          </p:nvPr>
        </p:nvSpPr>
        <p:spPr/>
        <p:txBody>
          <a:bodyPr/>
          <a:lstStyle/>
          <a:p>
            <a:pPr defTabSz="1219170"/>
            <a:endParaRPr lang="sv-SE" sz="2400">
              <a:solidFill>
                <a:srgbClr val="000000"/>
              </a:solidFill>
            </a:endParaRPr>
          </a:p>
        </p:txBody>
      </p:sp>
      <p:sp>
        <p:nvSpPr>
          <p:cNvPr id="6" name="Platshållare för bildnummer 5">
            <a:extLst>
              <a:ext uri="{FF2B5EF4-FFF2-40B4-BE49-F238E27FC236}">
                <a16:creationId xmlns:a16="http://schemas.microsoft.com/office/drawing/2014/main" id="{C2B066A9-0C1A-43F7-8B70-D8BD523DC335}"/>
              </a:ext>
            </a:extLst>
          </p:cNvPr>
          <p:cNvSpPr>
            <a:spLocks noGrp="1"/>
          </p:cNvSpPr>
          <p:nvPr>
            <p:ph type="sldNum" sz="quarter" idx="12"/>
          </p:nvPr>
        </p:nvSpPr>
        <p:spPr/>
        <p:txBody>
          <a:bodyPr/>
          <a:lstStyle/>
          <a:p>
            <a:pPr defTabSz="1219170"/>
            <a:fld id="{9126E5B6-43E7-4766-A8D9-4F4125E68CC1}" type="slidenum">
              <a:rPr lang="sv-SE" sz="2400" smtClean="0">
                <a:solidFill>
                  <a:srgbClr val="000000"/>
                </a:solidFill>
              </a:rPr>
              <a:pPr defTabSz="1219170"/>
              <a:t>‹#›</a:t>
            </a:fld>
            <a:endParaRPr lang="sv-SE" sz="2400">
              <a:solidFill>
                <a:srgbClr val="000000"/>
              </a:solidFill>
            </a:endParaRPr>
          </a:p>
        </p:txBody>
      </p:sp>
    </p:spTree>
    <p:extLst>
      <p:ext uri="{BB962C8B-B14F-4D97-AF65-F5344CB8AC3E}">
        <p14:creationId xmlns:p14="http://schemas.microsoft.com/office/powerpoint/2010/main" val="247759238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53701595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8407709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9273805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4464809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7599585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Platshållare för sidfot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Platshållare för bildnumm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48805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4B42D259-ACB8-4FD1-AC0F-9CAC8F5E07E0}" type="datetimeFigureOut">
              <a:rPr lang="sv-SE" smtClean="0"/>
              <a:t>2021-04-08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03241638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484045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78715047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blank" preserve="1">
  <p:cSld name="Vit">
    <p:bg>
      <p:bgPr>
        <a:solidFill>
          <a:schemeClr val="bg1"/>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460903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5ECA65-F9C3-4E98-BB53-C3DB169B841C}" type="datetimeFigureOut">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0BB4-EBC6-48B5-B9BA-D6D4AA56040A}"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3767531"/>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5ECA65-F9C3-4E98-BB53-C3DB169B841C}" type="datetimeFigureOut">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0BB4-EBC6-48B5-B9BA-D6D4AA56040A}"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4658218"/>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5ECA65-F9C3-4E98-BB53-C3DB169B841C}" type="datetimeFigureOut">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0BB4-EBC6-48B5-B9BA-D6D4AA56040A}"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9167113"/>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5ECA65-F9C3-4E98-BB53-C3DB169B841C}" type="datetimeFigureOut">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0BB4-EBC6-48B5-B9BA-D6D4AA56040A}"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0862604"/>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5ECA65-F9C3-4E98-BB53-C3DB169B841C}" type="datetimeFigureOut">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Platshållare för sidfot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Platshållare för bildnumm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0BB4-EBC6-48B5-B9BA-D6D4AA56040A}"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924712"/>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5ECA65-F9C3-4E98-BB53-C3DB169B841C}" type="datetimeFigureOut">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0BB4-EBC6-48B5-B9BA-D6D4AA56040A}"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1566122"/>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5ECA65-F9C3-4E98-BB53-C3DB169B841C}" type="datetimeFigureOut">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0BB4-EBC6-48B5-B9BA-D6D4AA56040A}"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57426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4B42D259-ACB8-4FD1-AC0F-9CAC8F5E07E0}" type="datetimeFigureOut">
              <a:rPr lang="sv-SE" smtClean="0"/>
              <a:t>2021-04-08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65285851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5ECA65-F9C3-4E98-BB53-C3DB169B841C}" type="datetimeFigureOut">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0BB4-EBC6-48B5-B9BA-D6D4AA56040A}"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747553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5ECA65-F9C3-4E98-BB53-C3DB169B841C}" type="datetimeFigureOut">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0BB4-EBC6-48B5-B9BA-D6D4AA56040A}"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475576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5ECA65-F9C3-4E98-BB53-C3DB169B841C}" type="datetimeFigureOut">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0BB4-EBC6-48B5-B9BA-D6D4AA56040A}"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90423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5ECA65-F9C3-4E98-BB53-C3DB169B841C}" type="datetimeFigureOut">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0BB4-EBC6-48B5-B9BA-D6D4AA56040A}"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367644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0A3863F-F963-4DB2-868C-B4576985EBC6}" type="datetime1">
              <a:rPr kumimoji="0" lang="sv-SE" sz="1200" b="0" i="0" u="none" strike="noStrike" kern="1200" cap="none" spc="0" normalizeH="0" baseline="0" noProof="0" smtClean="0">
                <a:ln>
                  <a:noFill/>
                </a:ln>
                <a:solidFill>
                  <a:srgbClr val="222221"/>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a:ln>
                <a:noFill/>
              </a:ln>
              <a:solidFill>
                <a:srgbClr val="222221"/>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rgbClr val="22222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222221"/>
                </a:solidFill>
                <a:effectLst/>
                <a:uLnTx/>
                <a:uFillTx/>
                <a:latin typeface="Arial"/>
                <a:ea typeface="+mn-ea"/>
                <a:cs typeface="+mn-cs"/>
              </a:rPr>
              <a:t>PRELIMINÄRT UTKAST - EJ FÖR SPRIDNING</a:t>
            </a:r>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srgbClr val="22222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srgbClr val="222221"/>
              </a:solidFill>
              <a:effectLst/>
              <a:uLnTx/>
              <a:uFillTx/>
              <a:latin typeface="Arial"/>
              <a:ea typeface="+mn-ea"/>
              <a:cs typeface="+mn-cs"/>
            </a:endParaRPr>
          </a:p>
        </p:txBody>
      </p:sp>
      <p:pic>
        <p:nvPicPr>
          <p:cNvPr id="7" name="Bildobjekt 6" descr="En bild som visar ritning&#10;&#10;Automatiskt genererad beskrivning">
            <a:extLst>
              <a:ext uri="{FF2B5EF4-FFF2-40B4-BE49-F238E27FC236}">
                <a16:creationId xmlns:a16="http://schemas.microsoft.com/office/drawing/2014/main" id="{DC4C474C-256C-4F69-82DB-E30D2C1C098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223095827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descr="En bild som visar ritning&#10;&#10;Automatiskt genererad beskrivning">
            <a:extLst>
              <a:ext uri="{FF2B5EF4-FFF2-40B4-BE49-F238E27FC236}">
                <a16:creationId xmlns:a16="http://schemas.microsoft.com/office/drawing/2014/main" id="{1ADA1F9B-CCF0-4D82-A120-69E88C4989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p>
        </p:txBody>
      </p:sp>
      <p:sp>
        <p:nvSpPr>
          <p:cNvPr id="4" name="Platshållare för datum 3"/>
          <p:cNvSpPr>
            <a:spLocks noGrp="1"/>
          </p:cNvSpPr>
          <p:nvPr>
            <p:ph type="dt" sz="half" idx="10"/>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1F53166-D0A7-40D1-9F9E-50E48D7B345A}" type="datetime1">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FFFFFF"/>
                </a:solidFill>
                <a:effectLst/>
                <a:uLnTx/>
                <a:uFillTx/>
                <a:latin typeface="Arial"/>
                <a:ea typeface="+mn-ea"/>
                <a:cs typeface="+mn-cs"/>
              </a:rPr>
              <a:t>PRELIMINÄRT UTKAST - EJ FÖR SPRIDNING</a:t>
            </a:r>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3353990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sp>
        <p:nvSpPr>
          <p:cNvPr id="7" name="Do not remove" hidden="1">
            <a:extLst>
              <a:ext uri="{FF2B5EF4-FFF2-40B4-BE49-F238E27FC236}">
                <a16:creationId xmlns:a16="http://schemas.microsoft.com/office/drawing/2014/main" id="{C544B88C-35FC-4432-B882-17B0F441E2E5}"/>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Bildobjekt 9" descr="En bild som visar enhet&#10;&#10;Automatiskt genererad beskrivning">
            <a:extLst>
              <a:ext uri="{FF2B5EF4-FFF2-40B4-BE49-F238E27FC236}">
                <a16:creationId xmlns:a16="http://schemas.microsoft.com/office/drawing/2014/main" id="{F462BC7F-2338-4B3A-95AD-A880358D70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p>
        </p:txBody>
      </p:sp>
      <p:sp>
        <p:nvSpPr>
          <p:cNvPr id="4" name="Platshållare för datum 3"/>
          <p:cNvSpPr>
            <a:spLocks noGrp="1"/>
          </p:cNvSpPr>
          <p:nvPr>
            <p:ph type="dt" sz="half" idx="10"/>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E1F784A-1325-4437-B18E-662A7BB3DC29}" type="datetime1">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FFFFFF"/>
                </a:solidFill>
                <a:effectLst/>
                <a:uLnTx/>
                <a:uFillTx/>
                <a:latin typeface="Arial"/>
                <a:ea typeface="+mn-ea"/>
                <a:cs typeface="+mn-cs"/>
              </a:rPr>
              <a:t>PRELIMINÄRT UTKAST - EJ FÖR SPRIDNING</a:t>
            </a:r>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98059576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sp>
        <p:nvSpPr>
          <p:cNvPr id="8" name="Do not remove" hidden="1">
            <a:extLst>
              <a:ext uri="{FF2B5EF4-FFF2-40B4-BE49-F238E27FC236}">
                <a16:creationId xmlns:a16="http://schemas.microsoft.com/office/drawing/2014/main" id="{B6DCC9FD-049F-4DFC-AC6C-57924A92FC15}"/>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pic>
        <p:nvPicPr>
          <p:cNvPr id="7" name="Bildobjekt 6" descr="En bild som visar ritning&#10;&#10;Automatiskt genererad beskrivning">
            <a:extLst>
              <a:ext uri="{FF2B5EF4-FFF2-40B4-BE49-F238E27FC236}">
                <a16:creationId xmlns:a16="http://schemas.microsoft.com/office/drawing/2014/main" id="{F97776BC-9198-4B58-90BB-4964DF0EC1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E69C610-D22F-4251-8921-A5C502A80CDB}" type="datetime1">
              <a:rPr kumimoji="0" lang="sv-SE" sz="1200" b="0" i="0" u="none" strike="noStrike" kern="1200" cap="none" spc="0" normalizeH="0" baseline="0" noProof="0" smtClean="0">
                <a:ln>
                  <a:noFill/>
                </a:ln>
                <a:solidFill>
                  <a:srgbClr val="222221"/>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a:ln>
                <a:noFill/>
              </a:ln>
              <a:solidFill>
                <a:srgbClr val="222221"/>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rgbClr val="22222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222221"/>
                </a:solidFill>
                <a:effectLst/>
                <a:uLnTx/>
                <a:uFillTx/>
                <a:latin typeface="Arial"/>
                <a:ea typeface="+mn-ea"/>
                <a:cs typeface="+mn-cs"/>
              </a:rPr>
              <a:t>PRELIMINÄRT UTKAST - EJ FÖR SPRIDNING</a:t>
            </a:r>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srgbClr val="22222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srgbClr val="222221"/>
              </a:solidFill>
              <a:effectLst/>
              <a:uLnTx/>
              <a:uFillTx/>
              <a:latin typeface="Arial"/>
              <a:ea typeface="+mn-ea"/>
              <a:cs typeface="+mn-cs"/>
            </a:endParaRPr>
          </a:p>
        </p:txBody>
      </p:sp>
    </p:spTree>
    <p:extLst>
      <p:ext uri="{BB962C8B-B14F-4D97-AF65-F5344CB8AC3E}">
        <p14:creationId xmlns:p14="http://schemas.microsoft.com/office/powerpoint/2010/main" val="239518172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descr="En bild som visar ritning&#10;&#10;Automatiskt genererad beskrivning">
            <a:extLst>
              <a:ext uri="{FF2B5EF4-FFF2-40B4-BE49-F238E27FC236}">
                <a16:creationId xmlns:a16="http://schemas.microsoft.com/office/drawing/2014/main" id="{1E92A6A6-8B0A-4DE1-8142-4259EB45C9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560674E-5BF1-4F19-A13A-A310BFB5C4F3}" type="datetime1">
              <a:rPr kumimoji="0" lang="sv-SE" sz="12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Arial"/>
                <a:ea typeface="+mn-ea"/>
                <a:cs typeface="+mn-cs"/>
              </a:rPr>
              <a:t>PRELIMINÄRT UTKAST - EJ FÖR SPRIDNING</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68633432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10" name="Do not remove" hidden="1">
            <a:extLst>
              <a:ext uri="{FF2B5EF4-FFF2-40B4-BE49-F238E27FC236}">
                <a16:creationId xmlns:a16="http://schemas.microsoft.com/office/drawing/2014/main" id="{44963510-7B9B-466A-A8DC-07C3FDE91C01}"/>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7AFABA-2E68-4602-A4CE-678C41BE47F5}" type="datetime1">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FFFFFF"/>
                </a:solidFill>
                <a:effectLst/>
                <a:uLnTx/>
                <a:uFillTx/>
                <a:latin typeface="Arial"/>
                <a:ea typeface="+mn-ea"/>
                <a:cs typeface="+mn-cs"/>
              </a:rPr>
              <a:t>PRELIMINÄRT UTKAST - EJ FÖR SPRIDNING</a:t>
            </a: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264143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4B42D259-ACB8-4FD1-AC0F-9CAC8F5E07E0}" type="datetimeFigureOut">
              <a:rPr lang="sv-SE" smtClean="0"/>
              <a:t>2021-04-08</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53192832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F26E4F-0F91-4B8C-BB51-465557607505}"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PRELIMINÄRT UTKAST - EJ FÖR SPRIDNING</a:t>
            </a: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5764212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13" name="Do not remove" hidden="1">
            <a:extLst>
              <a:ext uri="{FF2B5EF4-FFF2-40B4-BE49-F238E27FC236}">
                <a16:creationId xmlns:a16="http://schemas.microsoft.com/office/drawing/2014/main" id="{00F4F090-5086-4C9D-B16A-AB4D2CD85779}"/>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87EB16-4B6B-404A-A082-463E4A2880FB}"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PRELIMINÄRT UTKAST - EJ FÖR SPRIDNING</a:t>
            </a: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1790198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3564EDB-3853-4D7B-9221-F9156729F30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PRELIMINÄRT UTKAST - EJ FÖR SPRIDNING</a:t>
            </a: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0441221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C124EA-ACAE-45D1-A28D-BB51A03CCF68}"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PRELIMINÄRT UTKAST - EJ FÖR SPRIDNING</a:t>
            </a: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0471617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BAC56E-1DF7-406D-AF86-4130BB1BCB16}"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PRELIMINÄRT UTKAST - EJ FÖR SPRIDNING</a:t>
            </a: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5790840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F5C7DA-2216-4626-B797-DD7F03CD22D7}"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8" name="Platshållare för sidfot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PRELIMINÄRT UTKAST - EJ FÖR SPRIDNING</a:t>
            </a:r>
          </a:p>
        </p:txBody>
      </p:sp>
      <p:sp>
        <p:nvSpPr>
          <p:cNvPr id="9" name="Platshållare för bildnumm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8503356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7" name="Do not remove" hidden="1">
            <a:extLst>
              <a:ext uri="{FF2B5EF4-FFF2-40B4-BE49-F238E27FC236}">
                <a16:creationId xmlns:a16="http://schemas.microsoft.com/office/drawing/2014/main" id="{CCA17115-F0C0-4F77-BC0F-87582421754B}"/>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A84FBF-BEE3-4D6C-AD59-D70B1AA909D9}"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PRELIMINÄRT UTKAST - EJ FÖR SPRIDNING</a:t>
            </a: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3241745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4F981732-D8F8-4511-BF23-42E066FC2ADE}"/>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AE6BE2-C751-4B43-9F82-17DBD006D7BC}"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PRELIMINÄRT UTKAST - EJ FÖR SPRIDNING</a:t>
            </a: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8069616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DF86A9-71CD-4CF1-8C63-917452F0AF95}"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PRELIMINÄRT UTKAST - EJ FÖR SPRIDNING</a:t>
            </a: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8564278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4EBB1-592B-4DC2-901C-B1B7AB4A2F71}"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PRELIMINÄRT UTKAST - EJ FÖR SPRIDNING</a:t>
            </a: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97193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4B42D259-ACB8-4FD1-AC0F-9CAC8F5E07E0}" type="datetimeFigureOut">
              <a:rPr lang="sv-SE" smtClean="0"/>
              <a:t>2021-04-08</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32738717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12" name="Do not remove" hidden="1">
            <a:extLst>
              <a:ext uri="{FF2B5EF4-FFF2-40B4-BE49-F238E27FC236}">
                <a16:creationId xmlns:a16="http://schemas.microsoft.com/office/drawing/2014/main" id="{973C05B8-8E55-4A1B-A2DA-EDD6578EB756}"/>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BA0CBE-6C82-4222-A7FD-395E91B9C28D}"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PRELIMINÄRT UTKAST - EJ FÖR SPRIDNING</a:t>
            </a: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5850013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3A6C1A9-5442-45EB-9978-556D83BCDAEC}"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PRELIMINÄRT UTKAST - EJ FÖR SPRIDNING</a:t>
            </a: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6005614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BFA352-F526-4181-9C76-9EDF72460B68}"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PRELIMINÄRT UTKAST - EJ FÖR SPRIDNING</a:t>
            </a: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6042490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A2E652-46D3-4EA7-9119-E392105FB47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PRELIMINÄRT UTKAST - EJ FÖR SPRIDNING</a:t>
            </a: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5252396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FA40B6-4B8D-44EC-8FAA-894586BBBFF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8" name="Platshållare för sidfot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PRELIMINÄRT UTKAST - EJ FÖR SPRIDNING</a:t>
            </a:r>
          </a:p>
        </p:txBody>
      </p:sp>
      <p:sp>
        <p:nvSpPr>
          <p:cNvPr id="9" name="Platshållare för bildnumm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6836392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7" name="Do not remove" hidden="1">
            <a:extLst>
              <a:ext uri="{FF2B5EF4-FFF2-40B4-BE49-F238E27FC236}">
                <a16:creationId xmlns:a16="http://schemas.microsoft.com/office/drawing/2014/main" id="{966DFD8A-38CC-470E-8552-94536C304630}"/>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42837F-9191-4337-B435-17FAFF8A6F33}"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PRELIMINÄRT UTKAST - EJ FÖR SPRIDNING</a:t>
            </a: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3690713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FEFC61-443F-4DFB-BA19-0ABEDA92605C}"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PRELIMINÄRT UTKAST - EJ FÖR SPRIDNING</a:t>
            </a: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93364930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00950F-1C15-48F6-992B-1F5A1451BE86}"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PRELIMINÄRT UTKAST - EJ FÖR SPRIDNING</a:t>
            </a: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06417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B42D259-ACB8-4FD1-AC0F-9CAC8F5E07E0}" type="datetimeFigureOut">
              <a:rPr lang="sv-SE" smtClean="0"/>
              <a:t>2021-04-08</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601000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t">
    <p:bg>
      <p:bgPr>
        <a:solidFill>
          <a:schemeClr val="bg1"/>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B42D259-ACB8-4FD1-AC0F-9CAC8F5E07E0}" type="datetimeFigureOut">
              <a:rPr lang="sv-SE" smtClean="0"/>
              <a:t>2021-04-08</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4210887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Rubrik med bild">
    <p:bg>
      <p:bgRef idx="1001">
        <a:schemeClr val="bg1"/>
      </p:bgRef>
    </p:bg>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 y="-1499"/>
            <a:ext cx="12192599" cy="6859498"/>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0 h 6858000"/>
              <a:gd name="connsiteX0" fmla="*/ 0 w 12201525"/>
              <a:gd name="connsiteY0" fmla="*/ 0 h 6858000"/>
              <a:gd name="connsiteX1" fmla="*/ 12191999 w 12201525"/>
              <a:gd name="connsiteY1" fmla="*/ 0 h 6858000"/>
              <a:gd name="connsiteX2" fmla="*/ 12201525 w 12201525"/>
              <a:gd name="connsiteY2" fmla="*/ 3552825 h 6858000"/>
              <a:gd name="connsiteX3" fmla="*/ 12191999 w 12201525"/>
              <a:gd name="connsiteY3" fmla="*/ 6858000 h 6858000"/>
              <a:gd name="connsiteX4" fmla="*/ 0 w 12201525"/>
              <a:gd name="connsiteY4" fmla="*/ 6858000 h 6858000"/>
              <a:gd name="connsiteX5" fmla="*/ 0 w 12201525"/>
              <a:gd name="connsiteY5" fmla="*/ 0 h 6858000"/>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27742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1498 h 6859498"/>
              <a:gd name="connsiteX1" fmla="*/ 9133121 w 12201525"/>
              <a:gd name="connsiteY1" fmla="*/ 0 h 6859498"/>
              <a:gd name="connsiteX2" fmla="*/ 12201525 w 12201525"/>
              <a:gd name="connsiteY2" fmla="*/ 3554323 h 6859498"/>
              <a:gd name="connsiteX3" fmla="*/ 12191999 w 12201525"/>
              <a:gd name="connsiteY3" fmla="*/ 6859498 h 6859498"/>
              <a:gd name="connsiteX4" fmla="*/ 0 w 12201525"/>
              <a:gd name="connsiteY4" fmla="*/ 6859498 h 6859498"/>
              <a:gd name="connsiteX5" fmla="*/ 0 w 12201525"/>
              <a:gd name="connsiteY5" fmla="*/ 1498 h 6859498"/>
              <a:gd name="connsiteX0" fmla="*/ 0 w 12196930"/>
              <a:gd name="connsiteY0" fmla="*/ 1498 h 6859498"/>
              <a:gd name="connsiteX1" fmla="*/ 9133121 w 12196930"/>
              <a:gd name="connsiteY1" fmla="*/ 0 h 6859498"/>
              <a:gd name="connsiteX2" fmla="*/ 12196930 w 12196930"/>
              <a:gd name="connsiteY2" fmla="*/ 3549728 h 6859498"/>
              <a:gd name="connsiteX3" fmla="*/ 12191999 w 12196930"/>
              <a:gd name="connsiteY3" fmla="*/ 6859498 h 6859498"/>
              <a:gd name="connsiteX4" fmla="*/ 0 w 12196930"/>
              <a:gd name="connsiteY4" fmla="*/ 6859498 h 6859498"/>
              <a:gd name="connsiteX5" fmla="*/ 0 w 12196930"/>
              <a:gd name="connsiteY5" fmla="*/ 1498 h 6859498"/>
              <a:gd name="connsiteX0" fmla="*/ 0 w 12192599"/>
              <a:gd name="connsiteY0" fmla="*/ 1498 h 6859498"/>
              <a:gd name="connsiteX1" fmla="*/ 9133121 w 12192599"/>
              <a:gd name="connsiteY1" fmla="*/ 0 h 6859498"/>
              <a:gd name="connsiteX2" fmla="*/ 12187740 w 12192599"/>
              <a:gd name="connsiteY2" fmla="*/ 3549728 h 6859498"/>
              <a:gd name="connsiteX3" fmla="*/ 12191999 w 12192599"/>
              <a:gd name="connsiteY3" fmla="*/ 6859498 h 6859498"/>
              <a:gd name="connsiteX4" fmla="*/ 0 w 12192599"/>
              <a:gd name="connsiteY4" fmla="*/ 6859498 h 6859498"/>
              <a:gd name="connsiteX5" fmla="*/ 0 w 12192599"/>
              <a:gd name="connsiteY5" fmla="*/ 1498 h 6859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599" h="6859498">
                <a:moveTo>
                  <a:pt x="0" y="1498"/>
                </a:moveTo>
                <a:lnTo>
                  <a:pt x="9133121" y="0"/>
                </a:lnTo>
                <a:cubicBezTo>
                  <a:pt x="10941201" y="1093691"/>
                  <a:pt x="11816297" y="2559984"/>
                  <a:pt x="12187740" y="3549728"/>
                </a:cubicBezTo>
                <a:cubicBezTo>
                  <a:pt x="12184565" y="4651453"/>
                  <a:pt x="12195174" y="5757773"/>
                  <a:pt x="12191999" y="6859498"/>
                </a:cubicBezTo>
                <a:lnTo>
                  <a:pt x="0" y="6859498"/>
                </a:lnTo>
                <a:lnTo>
                  <a:pt x="0" y="1498"/>
                </a:lnTo>
                <a:close/>
              </a:path>
            </a:pathLst>
          </a:custGeom>
        </p:spPr>
        <p:txBody>
          <a:bodyPr/>
          <a:lstStyle>
            <a:lvl1pPr marL="30163" indent="0">
              <a:buNone/>
              <a:defRPr/>
            </a:lvl1pPr>
          </a:lstStyle>
          <a:p>
            <a:r>
              <a:rPr lang="sv-SE" dirty="0"/>
              <a:t> </a:t>
            </a:r>
          </a:p>
        </p:txBody>
      </p:sp>
      <p:sp>
        <p:nvSpPr>
          <p:cNvPr id="2" name="Rubrik 1"/>
          <p:cNvSpPr>
            <a:spLocks noGrp="1"/>
          </p:cNvSpPr>
          <p:nvPr>
            <p:ph type="ctrTitle"/>
          </p:nvPr>
        </p:nvSpPr>
        <p:spPr>
          <a:xfrm>
            <a:off x="666000" y="1889550"/>
            <a:ext cx="9608400" cy="131085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4B42D259-ACB8-4FD1-AC0F-9CAC8F5E07E0}" type="datetimeFigureOut">
              <a:rPr lang="sv-SE" smtClean="0"/>
              <a:pPr/>
              <a:t>2021-04-08</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dirty="0"/>
          </a:p>
        </p:txBody>
      </p:sp>
      <p:pic>
        <p:nvPicPr>
          <p:cNvPr id="7" name="Bildobjekt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pic>
        <p:nvPicPr>
          <p:cNvPr id="9" name="Bildobjekt 8" descr="En bild som visar ritning&#10;&#10;Automatiskt genererad beskrivning">
            <a:extLst>
              <a:ext uri="{FF2B5EF4-FFF2-40B4-BE49-F238E27FC236}">
                <a16:creationId xmlns:a16="http://schemas.microsoft.com/office/drawing/2014/main" id="{C07B919C-66BA-4EE9-B4B5-5D94DE20BC2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Tree>
    <p:extLst>
      <p:ext uri="{BB962C8B-B14F-4D97-AF65-F5344CB8AC3E}">
        <p14:creationId xmlns:p14="http://schemas.microsoft.com/office/powerpoint/2010/main" val="60615852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2021-04-08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837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Vit avsnitt">
    <p:bg>
      <p:bgRef idx="1001">
        <a:schemeClr val="bg1"/>
      </p:bgRef>
    </p:bg>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1889550"/>
            <a:ext cx="9608400" cy="131085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4B42D259-ACB8-4FD1-AC0F-9CAC8F5E07E0}" type="datetimeFigureOut">
              <a:rPr lang="sv-SE" smtClean="0"/>
              <a:pPr/>
              <a:t>2021-04-08</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dirty="0"/>
          </a:p>
        </p:txBody>
      </p:sp>
      <p:pic>
        <p:nvPicPr>
          <p:cNvPr id="7" name="Bildobjekt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pic>
        <p:nvPicPr>
          <p:cNvPr id="8" name="Bildobjekt 7" descr="En bild som visar ritning&#10;&#10;Automatiskt genererad beskrivning">
            <a:extLst>
              <a:ext uri="{FF2B5EF4-FFF2-40B4-BE49-F238E27FC236}">
                <a16:creationId xmlns:a16="http://schemas.microsoft.com/office/drawing/2014/main" id="{91DB7D1E-37AF-4FA0-8FD2-F23EC80E0E0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Tree>
    <p:extLst>
      <p:ext uri="{BB962C8B-B14F-4D97-AF65-F5344CB8AC3E}">
        <p14:creationId xmlns:p14="http://schemas.microsoft.com/office/powerpoint/2010/main" val="120748722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2021-04-08</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pic>
        <p:nvPicPr>
          <p:cNvPr id="8" name="Bildobjekt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pic>
        <p:nvPicPr>
          <p:cNvPr id="9" name="Bildobjekt 8" descr="En bild som visar ritning&#10;&#10;Automatiskt genererad beskrivning">
            <a:extLst>
              <a:ext uri="{FF2B5EF4-FFF2-40B4-BE49-F238E27FC236}">
                <a16:creationId xmlns:a16="http://schemas.microsoft.com/office/drawing/2014/main" id="{E0CF1DFE-83CD-4DBA-9864-1BB764A14C1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Tree>
    <p:extLst>
      <p:ext uri="{BB962C8B-B14F-4D97-AF65-F5344CB8AC3E}">
        <p14:creationId xmlns:p14="http://schemas.microsoft.com/office/powerpoint/2010/main" val="1089945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2021-04-08</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pic>
        <p:nvPicPr>
          <p:cNvPr id="7" name="Bildobjekt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pic>
        <p:nvPicPr>
          <p:cNvPr id="9" name="Bildobjekt 8" descr="En bild som visar ritning&#10;&#10;Automatiskt genererad beskrivning">
            <a:extLst>
              <a:ext uri="{FF2B5EF4-FFF2-40B4-BE49-F238E27FC236}">
                <a16:creationId xmlns:a16="http://schemas.microsoft.com/office/drawing/2014/main" id="{66BA1DF9-F254-47E8-AD5B-F1789C944EB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Tree>
    <p:extLst>
      <p:ext uri="{BB962C8B-B14F-4D97-AF65-F5344CB8AC3E}">
        <p14:creationId xmlns:p14="http://schemas.microsoft.com/office/powerpoint/2010/main" val="1894996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2021-04-08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7273154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2021-04-08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074939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2021-04-08</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42405954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2021-04-08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2107367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2021-04-08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9049166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2021-04-08</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6016446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2021-04-08</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748754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2021-04-08</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836915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2021-04-08</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8024272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2021-04-08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194327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2021-04-08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8410937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2021-04-08</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38498865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2021-04-08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5113551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2021-04-08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9852759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2021-04-08</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9830488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2021-04-08</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9614049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2021-04-08</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145389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2021-04-08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022208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2021-04-08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3523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2021-04-08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0319464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2021-04-08</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27866630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2021-04-08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0266115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2021-04-08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1745914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2021-04-08</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686224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2021-04-08</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451889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2021-04-08</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7496459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505110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Rubrik med bild">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 y="-1499"/>
            <a:ext cx="12192599" cy="6859498"/>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0 h 6858000"/>
              <a:gd name="connsiteX0" fmla="*/ 0 w 12201525"/>
              <a:gd name="connsiteY0" fmla="*/ 0 h 6858000"/>
              <a:gd name="connsiteX1" fmla="*/ 12191999 w 12201525"/>
              <a:gd name="connsiteY1" fmla="*/ 0 h 6858000"/>
              <a:gd name="connsiteX2" fmla="*/ 12201525 w 12201525"/>
              <a:gd name="connsiteY2" fmla="*/ 3552825 h 6858000"/>
              <a:gd name="connsiteX3" fmla="*/ 12191999 w 12201525"/>
              <a:gd name="connsiteY3" fmla="*/ 6858000 h 6858000"/>
              <a:gd name="connsiteX4" fmla="*/ 0 w 12201525"/>
              <a:gd name="connsiteY4" fmla="*/ 6858000 h 6858000"/>
              <a:gd name="connsiteX5" fmla="*/ 0 w 12201525"/>
              <a:gd name="connsiteY5" fmla="*/ 0 h 6858000"/>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27742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1498 h 6859498"/>
              <a:gd name="connsiteX1" fmla="*/ 9133121 w 12201525"/>
              <a:gd name="connsiteY1" fmla="*/ 0 h 6859498"/>
              <a:gd name="connsiteX2" fmla="*/ 12201525 w 12201525"/>
              <a:gd name="connsiteY2" fmla="*/ 3554323 h 6859498"/>
              <a:gd name="connsiteX3" fmla="*/ 12191999 w 12201525"/>
              <a:gd name="connsiteY3" fmla="*/ 6859498 h 6859498"/>
              <a:gd name="connsiteX4" fmla="*/ 0 w 12201525"/>
              <a:gd name="connsiteY4" fmla="*/ 6859498 h 6859498"/>
              <a:gd name="connsiteX5" fmla="*/ 0 w 12201525"/>
              <a:gd name="connsiteY5" fmla="*/ 1498 h 6859498"/>
              <a:gd name="connsiteX0" fmla="*/ 0 w 12196930"/>
              <a:gd name="connsiteY0" fmla="*/ 1498 h 6859498"/>
              <a:gd name="connsiteX1" fmla="*/ 9133121 w 12196930"/>
              <a:gd name="connsiteY1" fmla="*/ 0 h 6859498"/>
              <a:gd name="connsiteX2" fmla="*/ 12196930 w 12196930"/>
              <a:gd name="connsiteY2" fmla="*/ 3549728 h 6859498"/>
              <a:gd name="connsiteX3" fmla="*/ 12191999 w 12196930"/>
              <a:gd name="connsiteY3" fmla="*/ 6859498 h 6859498"/>
              <a:gd name="connsiteX4" fmla="*/ 0 w 12196930"/>
              <a:gd name="connsiteY4" fmla="*/ 6859498 h 6859498"/>
              <a:gd name="connsiteX5" fmla="*/ 0 w 12196930"/>
              <a:gd name="connsiteY5" fmla="*/ 1498 h 6859498"/>
              <a:gd name="connsiteX0" fmla="*/ 0 w 12192599"/>
              <a:gd name="connsiteY0" fmla="*/ 1498 h 6859498"/>
              <a:gd name="connsiteX1" fmla="*/ 9133121 w 12192599"/>
              <a:gd name="connsiteY1" fmla="*/ 0 h 6859498"/>
              <a:gd name="connsiteX2" fmla="*/ 12187740 w 12192599"/>
              <a:gd name="connsiteY2" fmla="*/ 3549728 h 6859498"/>
              <a:gd name="connsiteX3" fmla="*/ 12191999 w 12192599"/>
              <a:gd name="connsiteY3" fmla="*/ 6859498 h 6859498"/>
              <a:gd name="connsiteX4" fmla="*/ 0 w 12192599"/>
              <a:gd name="connsiteY4" fmla="*/ 6859498 h 6859498"/>
              <a:gd name="connsiteX5" fmla="*/ 0 w 12192599"/>
              <a:gd name="connsiteY5" fmla="*/ 1498 h 6859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599" h="6859498">
                <a:moveTo>
                  <a:pt x="0" y="1498"/>
                </a:moveTo>
                <a:lnTo>
                  <a:pt x="9133121" y="0"/>
                </a:lnTo>
                <a:cubicBezTo>
                  <a:pt x="10941201" y="1093691"/>
                  <a:pt x="11816297" y="2559984"/>
                  <a:pt x="12187740" y="3549728"/>
                </a:cubicBezTo>
                <a:cubicBezTo>
                  <a:pt x="12184565" y="4651453"/>
                  <a:pt x="12195174" y="5757773"/>
                  <a:pt x="12191999" y="6859498"/>
                </a:cubicBezTo>
                <a:lnTo>
                  <a:pt x="0" y="6859498"/>
                </a:lnTo>
                <a:lnTo>
                  <a:pt x="0" y="1498"/>
                </a:lnTo>
                <a:close/>
              </a:path>
            </a:pathLst>
          </a:custGeom>
        </p:spPr>
        <p:txBody>
          <a:bodyPr/>
          <a:lstStyle>
            <a:lvl1pPr marL="30163" indent="0">
              <a:buNone/>
              <a:defRPr/>
            </a:lvl1pPr>
          </a:lstStyle>
          <a:p>
            <a:r>
              <a:rPr lang="sv-SE" dirty="0"/>
              <a:t> </a:t>
            </a:r>
          </a:p>
        </p:txBody>
      </p:sp>
      <p:sp>
        <p:nvSpPr>
          <p:cNvPr id="2" name="Rubrik 1"/>
          <p:cNvSpPr>
            <a:spLocks noGrp="1"/>
          </p:cNvSpPr>
          <p:nvPr>
            <p:ph type="ctrTitle"/>
          </p:nvPr>
        </p:nvSpPr>
        <p:spPr>
          <a:xfrm>
            <a:off x="666000" y="1889550"/>
            <a:ext cx="9608400" cy="131085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7" name="Bildobjekt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extLst>
      <p:ext uri="{BB962C8B-B14F-4D97-AF65-F5344CB8AC3E}">
        <p14:creationId xmlns:p14="http://schemas.microsoft.com/office/powerpoint/2010/main" val="19541118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953408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2021-04-08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384998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7429274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578794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406917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Platshållare för sidfot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Platshållare för bildnumm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274647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791340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951917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Vit">
    <p:bg>
      <p:bgPr>
        <a:solidFill>
          <a:schemeClr val="bg1"/>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1157087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E8F395-8FD7-48FF-AEA7-8CB26C52A51D}"/>
              </a:ext>
            </a:extLst>
          </p:cNvPr>
          <p:cNvSpPr>
            <a:spLocks noGrp="1"/>
          </p:cNvSpPr>
          <p:nvPr>
            <p:ph type="title" hasCustomPrompt="1"/>
          </p:nvPr>
        </p:nvSpPr>
        <p:spPr>
          <a:xfrm>
            <a:off x="2158267" y="696036"/>
            <a:ext cx="7875464" cy="530915"/>
          </a:xfrm>
        </p:spPr>
        <p:txBody>
          <a:bodyPr>
            <a:spAutoFit/>
          </a:bodyPr>
          <a:lstStyle>
            <a:lvl1pPr algn="ctr">
              <a:defRPr sz="3000"/>
            </a:lvl1pPr>
          </a:lstStyle>
          <a:p>
            <a:r>
              <a:rPr lang="sv-SE" dirty="0"/>
              <a:t>Rubrik</a:t>
            </a:r>
          </a:p>
        </p:txBody>
      </p:sp>
      <p:sp>
        <p:nvSpPr>
          <p:cNvPr id="3" name="Platshållare för datum 2">
            <a:extLst>
              <a:ext uri="{FF2B5EF4-FFF2-40B4-BE49-F238E27FC236}">
                <a16:creationId xmlns:a16="http://schemas.microsoft.com/office/drawing/2014/main" id="{D7ED5926-DFD5-42BF-A67E-E46C7634A79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sidfot 3">
            <a:extLst>
              <a:ext uri="{FF2B5EF4-FFF2-40B4-BE49-F238E27FC236}">
                <a16:creationId xmlns:a16="http://schemas.microsoft.com/office/drawing/2014/main" id="{A4AFB699-DC22-4A7F-9650-0C229C0D4EB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7D30C573-191C-4D7E-8993-A63D48D4A0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8" name="Bildobjekt 7">
            <a:extLst>
              <a:ext uri="{FF2B5EF4-FFF2-40B4-BE49-F238E27FC236}">
                <a16:creationId xmlns:a16="http://schemas.microsoft.com/office/drawing/2014/main" id="{4A47219F-78DC-4104-9369-C7A6BADBA26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a:effectLst>
            <a:outerShdw blurRad="101600" dist="12700" dir="8100000" algn="tr" rotWithShape="0">
              <a:prstClr val="black">
                <a:alpha val="13000"/>
              </a:prstClr>
            </a:outerShdw>
          </a:effectLst>
        </p:spPr>
      </p:pic>
    </p:spTree>
    <p:extLst>
      <p:ext uri="{BB962C8B-B14F-4D97-AF65-F5344CB8AC3E}">
        <p14:creationId xmlns:p14="http://schemas.microsoft.com/office/powerpoint/2010/main" val="41558313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cSld name="Rött avsnitt">
    <p:bg>
      <p:bgPr>
        <a:solidFill>
          <a:schemeClr val="bg1"/>
        </a:solidFill>
        <a:effectLst/>
      </p:bgPr>
    </p:bg>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pic>
        <p:nvPicPr>
          <p:cNvPr id="8" name="Bildobjekt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extLst>
      <p:ext uri="{BB962C8B-B14F-4D97-AF65-F5344CB8AC3E}">
        <p14:creationId xmlns:p14="http://schemas.microsoft.com/office/powerpoint/2010/main" val="3782484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a:t>
            </a:r>
          </a:p>
        </p:txBody>
      </p:sp>
      <p:sp>
        <p:nvSpPr>
          <p:cNvPr id="6" name="Content Placeholder 2"/>
          <p:cNvSpPr>
            <a:spLocks noGrp="1"/>
          </p:cNvSpPr>
          <p:nvPr>
            <p:ph idx="1"/>
          </p:nvPr>
        </p:nvSpPr>
        <p:spPr>
          <a:xfrm>
            <a:off x="1748707" y="1951865"/>
            <a:ext cx="9435761" cy="3914546"/>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844335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smtClean="0"/>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2021-04-08</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596531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cSld name="Gult avsnitt">
    <p:bg>
      <p:bgPr>
        <a:solidFill>
          <a:schemeClr val="bg1"/>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0" name="Bildobjekt 9"/>
          <p:cNvPicPr>
            <a:picLocks noChangeAspect="1"/>
          </p:cNvPicPr>
          <p:nvPr userDrawn="1"/>
        </p:nvPicPr>
        <p:blipFill rotWithShape="1">
          <a:blip r:embed="rId3" cstate="hqprint">
            <a:extLst>
              <a:ext uri="{28A0092B-C50C-407E-A947-70E740481C1C}">
                <a14:useLocalDpi xmlns:a14="http://schemas.microsoft.com/office/drawing/2010/main" val="0"/>
              </a:ext>
            </a:extLst>
          </a:blip>
          <a:srcRect l="24456" t="21192" r="25431" b="21554"/>
          <a:stretch/>
        </p:blipFill>
        <p:spPr>
          <a:xfrm>
            <a:off x="9053858" y="-45384"/>
            <a:ext cx="3180822" cy="3600000"/>
          </a:xfrm>
          <a:prstGeom prst="rect">
            <a:avLst/>
          </a:prstGeom>
        </p:spPr>
      </p:pic>
    </p:spTree>
    <p:extLst>
      <p:ext uri="{BB962C8B-B14F-4D97-AF65-F5344CB8AC3E}">
        <p14:creationId xmlns:p14="http://schemas.microsoft.com/office/powerpoint/2010/main" val="41129015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smtClean="0"/>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1446566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92006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404665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93216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7821614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smtClean="0"/>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Platshållare för sidfot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Platshållare för bildnumm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1705332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451121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203867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12598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2021-04-08</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789701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srgbClr val="222221"/>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srgbClr val="222221"/>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rgbClr val="22222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222221"/>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srgbClr val="22222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rgbClr val="222221"/>
              </a:solidFill>
              <a:effectLst/>
              <a:uLnTx/>
              <a:uFillTx/>
              <a:latin typeface="Arial"/>
              <a:ea typeface="+mn-ea"/>
              <a:cs typeface="+mn-cs"/>
            </a:endParaRPr>
          </a:p>
        </p:txBody>
      </p:sp>
      <p:pic>
        <p:nvPicPr>
          <p:cNvPr id="7" name="Bildobjekt 6" descr="En bild som visar ritning&#10;&#10;Automatiskt genererad beskrivning">
            <a:extLst>
              <a:ext uri="{FF2B5EF4-FFF2-40B4-BE49-F238E27FC236}">
                <a16:creationId xmlns:a16="http://schemas.microsoft.com/office/drawing/2014/main" id="{DC4C474C-256C-4F69-82DB-E30D2C1C098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20449072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descr="En bild som visar ritning&#10;&#10;Automatiskt genererad beskrivning">
            <a:extLst>
              <a:ext uri="{FF2B5EF4-FFF2-40B4-BE49-F238E27FC236}">
                <a16:creationId xmlns:a16="http://schemas.microsoft.com/office/drawing/2014/main" id="{1ADA1F9B-CCF0-4D82-A120-69E88C4989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6720110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descr="En bild som visar enhet&#10;&#10;Automatiskt genererad beskrivning">
            <a:extLst>
              <a:ext uri="{FF2B5EF4-FFF2-40B4-BE49-F238E27FC236}">
                <a16:creationId xmlns:a16="http://schemas.microsoft.com/office/drawing/2014/main" id="{F462BC7F-2338-4B3A-95AD-A880358D70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673956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descr="En bild som visar ritning&#10;&#10;Automatiskt genererad beskrivning">
            <a:extLst>
              <a:ext uri="{FF2B5EF4-FFF2-40B4-BE49-F238E27FC236}">
                <a16:creationId xmlns:a16="http://schemas.microsoft.com/office/drawing/2014/main" id="{F97776BC-9198-4B58-90BB-4964DF0EC1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srgbClr val="222221"/>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srgbClr val="222221"/>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rgbClr val="22222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222221"/>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srgbClr val="22222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rgbClr val="222221"/>
              </a:solidFill>
              <a:effectLst/>
              <a:uLnTx/>
              <a:uFillTx/>
              <a:latin typeface="Arial"/>
              <a:ea typeface="+mn-ea"/>
              <a:cs typeface="+mn-cs"/>
            </a:endParaRPr>
          </a:p>
        </p:txBody>
      </p:sp>
    </p:spTree>
    <p:extLst>
      <p:ext uri="{BB962C8B-B14F-4D97-AF65-F5344CB8AC3E}">
        <p14:creationId xmlns:p14="http://schemas.microsoft.com/office/powerpoint/2010/main" val="42492052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descr="En bild som visar ritning&#10;&#10;Automatiskt genererad beskrivning">
            <a:extLst>
              <a:ext uri="{FF2B5EF4-FFF2-40B4-BE49-F238E27FC236}">
                <a16:creationId xmlns:a16="http://schemas.microsoft.com/office/drawing/2014/main" id="{1E92A6A6-8B0A-4DE1-8142-4259EB45C9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7258352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smtClean="0"/>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614519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003578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034417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168226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87216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2021-04-08</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3115947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smtClean="0"/>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Platshållare för sidfot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Platshållare för bildnumm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190121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541303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052572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157587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E8F395-8FD7-48FF-AEA7-8CB26C52A51D}"/>
              </a:ext>
            </a:extLst>
          </p:cNvPr>
          <p:cNvSpPr>
            <a:spLocks noGrp="1"/>
          </p:cNvSpPr>
          <p:nvPr>
            <p:ph type="title" hasCustomPrompt="1"/>
          </p:nvPr>
        </p:nvSpPr>
        <p:spPr>
          <a:xfrm>
            <a:off x="2158267" y="696036"/>
            <a:ext cx="7875464" cy="530915"/>
          </a:xfrm>
        </p:spPr>
        <p:txBody>
          <a:bodyPr>
            <a:spAutoFit/>
          </a:bodyPr>
          <a:lstStyle>
            <a:lvl1pPr algn="ctr">
              <a:defRPr sz="3000"/>
            </a:lvl1pPr>
          </a:lstStyle>
          <a:p>
            <a:r>
              <a:rPr lang="sv-SE" dirty="0"/>
              <a:t>Rubrik</a:t>
            </a:r>
          </a:p>
        </p:txBody>
      </p:sp>
      <p:sp>
        <p:nvSpPr>
          <p:cNvPr id="3" name="Platshållare för datum 2">
            <a:extLst>
              <a:ext uri="{FF2B5EF4-FFF2-40B4-BE49-F238E27FC236}">
                <a16:creationId xmlns:a16="http://schemas.microsoft.com/office/drawing/2014/main" id="{D7ED5926-DFD5-42BF-A67E-E46C7634A79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sidfot 3">
            <a:extLst>
              <a:ext uri="{FF2B5EF4-FFF2-40B4-BE49-F238E27FC236}">
                <a16:creationId xmlns:a16="http://schemas.microsoft.com/office/drawing/2014/main" id="{A4AFB699-DC22-4A7F-9650-0C229C0D4EB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7D30C573-191C-4D7E-8993-A63D48D4A0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8" name="Bildobjekt 7">
            <a:extLst>
              <a:ext uri="{FF2B5EF4-FFF2-40B4-BE49-F238E27FC236}">
                <a16:creationId xmlns:a16="http://schemas.microsoft.com/office/drawing/2014/main" id="{4A47219F-78DC-4104-9369-C7A6BADBA26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096000" y="0"/>
            <a:ext cx="3096000" cy="3599059"/>
          </a:xfrm>
          <a:prstGeom prst="rect">
            <a:avLst/>
          </a:prstGeom>
          <a:effectLst>
            <a:outerShdw blurRad="101600" dist="12700" dir="8100000" algn="tr" rotWithShape="0">
              <a:prstClr val="black">
                <a:alpha val="13000"/>
              </a:prstClr>
            </a:outerShdw>
          </a:effectLst>
        </p:spPr>
      </p:pic>
      <p:pic>
        <p:nvPicPr>
          <p:cNvPr id="6" name="Bildobjekt 5"/>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44000" y="396185"/>
            <a:ext cx="1150752" cy="483381"/>
          </a:xfrm>
          <a:prstGeom prst="rect">
            <a:avLst/>
          </a:prstGeom>
        </p:spPr>
      </p:pic>
    </p:spTree>
    <p:extLst>
      <p:ext uri="{BB962C8B-B14F-4D97-AF65-F5344CB8AC3E}">
        <p14:creationId xmlns:p14="http://schemas.microsoft.com/office/powerpoint/2010/main" val="616235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E8F395-8FD7-48FF-AEA7-8CB26C52A51D}"/>
              </a:ext>
            </a:extLst>
          </p:cNvPr>
          <p:cNvSpPr>
            <a:spLocks noGrp="1"/>
          </p:cNvSpPr>
          <p:nvPr>
            <p:ph type="title" hasCustomPrompt="1"/>
          </p:nvPr>
        </p:nvSpPr>
        <p:spPr>
          <a:xfrm>
            <a:off x="2158267" y="696036"/>
            <a:ext cx="7875464" cy="530915"/>
          </a:xfrm>
        </p:spPr>
        <p:txBody>
          <a:bodyPr>
            <a:spAutoFit/>
          </a:bodyPr>
          <a:lstStyle>
            <a:lvl1pPr algn="ctr">
              <a:defRPr sz="3000"/>
            </a:lvl1pPr>
          </a:lstStyle>
          <a:p>
            <a:r>
              <a:rPr lang="sv-SE" dirty="0"/>
              <a:t>Rubrik</a:t>
            </a:r>
          </a:p>
        </p:txBody>
      </p:sp>
      <p:sp>
        <p:nvSpPr>
          <p:cNvPr id="3" name="Platshållare för datum 2">
            <a:extLst>
              <a:ext uri="{FF2B5EF4-FFF2-40B4-BE49-F238E27FC236}">
                <a16:creationId xmlns:a16="http://schemas.microsoft.com/office/drawing/2014/main" id="{D7ED5926-DFD5-42BF-A67E-E46C7634A79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sidfot 3">
            <a:extLst>
              <a:ext uri="{FF2B5EF4-FFF2-40B4-BE49-F238E27FC236}">
                <a16:creationId xmlns:a16="http://schemas.microsoft.com/office/drawing/2014/main" id="{A4AFB699-DC22-4A7F-9650-0C229C0D4EB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7D30C573-191C-4D7E-8993-A63D48D4A0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8" name="Bildobjekt 7">
            <a:extLst>
              <a:ext uri="{FF2B5EF4-FFF2-40B4-BE49-F238E27FC236}">
                <a16:creationId xmlns:a16="http://schemas.microsoft.com/office/drawing/2014/main" id="{4A47219F-78DC-4104-9369-C7A6BADBA26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096000" y="0"/>
            <a:ext cx="3096000" cy="3599059"/>
          </a:xfrm>
          <a:prstGeom prst="rect">
            <a:avLst/>
          </a:prstGeom>
          <a:effectLst>
            <a:outerShdw blurRad="101600" dist="12700" dir="8100000" algn="tr" rotWithShape="0">
              <a:prstClr val="black">
                <a:alpha val="13000"/>
              </a:prstClr>
            </a:outerShdw>
          </a:effectLst>
        </p:spPr>
      </p:pic>
      <p:pic>
        <p:nvPicPr>
          <p:cNvPr id="6" name="Bildobjekt 5"/>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44000" y="396185"/>
            <a:ext cx="1150752" cy="483381"/>
          </a:xfrm>
          <a:prstGeom prst="rect">
            <a:avLst/>
          </a:prstGeom>
        </p:spPr>
      </p:pic>
    </p:spTree>
    <p:extLst>
      <p:ext uri="{BB962C8B-B14F-4D97-AF65-F5344CB8AC3E}">
        <p14:creationId xmlns:p14="http://schemas.microsoft.com/office/powerpoint/2010/main" val="6752263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npassad layout">
    <p:bg>
      <p:bgPr>
        <a:solidFill>
          <a:schemeClr val="accent1"/>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5DF594B2-DF53-452C-AA21-66481488BE86}"/>
              </a:ext>
            </a:extLst>
          </p:cNvPr>
          <p:cNvSpPr/>
          <p:nvPr userDrawn="1"/>
        </p:nvSpPr>
        <p:spPr>
          <a:xfrm>
            <a:off x="0" y="1198530"/>
            <a:ext cx="12192000" cy="5659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Rektangel 11">
            <a:extLst>
              <a:ext uri="{FF2B5EF4-FFF2-40B4-BE49-F238E27FC236}">
                <a16:creationId xmlns:a16="http://schemas.microsoft.com/office/drawing/2014/main" id="{333E3BD8-BEF4-4442-AC5F-04E4A26F76AF}"/>
              </a:ext>
            </a:extLst>
          </p:cNvPr>
          <p:cNvSpPr/>
          <p:nvPr userDrawn="1"/>
        </p:nvSpPr>
        <p:spPr>
          <a:xfrm>
            <a:off x="0" y="1148240"/>
            <a:ext cx="12192000" cy="1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6C67E87A-EE73-4466-B124-230746ED1896}"/>
              </a:ext>
            </a:extLst>
          </p:cNvPr>
          <p:cNvSpPr>
            <a:spLocks noGrp="1"/>
          </p:cNvSpPr>
          <p:nvPr>
            <p:ph type="title" hasCustomPrompt="1"/>
          </p:nvPr>
        </p:nvSpPr>
        <p:spPr>
          <a:xfrm>
            <a:off x="3427906" y="785892"/>
            <a:ext cx="5719506" cy="384721"/>
          </a:xfrm>
          <a:ln>
            <a:noFill/>
          </a:ln>
        </p:spPr>
        <p:txBody>
          <a:bodyPr wrap="square">
            <a:spAutoFit/>
          </a:bodyPr>
          <a:lstStyle>
            <a:lvl1pPr>
              <a:defRPr sz="2000">
                <a:solidFill>
                  <a:schemeClr val="bg1"/>
                </a:solidFill>
              </a:defRPr>
            </a:lvl1pPr>
          </a:lstStyle>
          <a:p>
            <a:r>
              <a:rPr lang="sv-SE" dirty="0"/>
              <a:t>Rubrik</a:t>
            </a:r>
          </a:p>
        </p:txBody>
      </p:sp>
      <p:sp>
        <p:nvSpPr>
          <p:cNvPr id="3" name="Platshållare för datum 2">
            <a:extLst>
              <a:ext uri="{FF2B5EF4-FFF2-40B4-BE49-F238E27FC236}">
                <a16:creationId xmlns:a16="http://schemas.microsoft.com/office/drawing/2014/main" id="{50567B86-430C-4DAD-ABF9-C96D5A2CF8B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sidfot 3">
            <a:extLst>
              <a:ext uri="{FF2B5EF4-FFF2-40B4-BE49-F238E27FC236}">
                <a16:creationId xmlns:a16="http://schemas.microsoft.com/office/drawing/2014/main" id="{E2456C40-8F91-4A8B-9CC0-D8D01FFF583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1DAEB1D1-0AE1-4B44-9575-1313D4AEF8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8" name="Bildobjekt 7">
            <a:extLst>
              <a:ext uri="{FF2B5EF4-FFF2-40B4-BE49-F238E27FC236}">
                <a16:creationId xmlns:a16="http://schemas.microsoft.com/office/drawing/2014/main" id="{E6B0FE87-510C-4C41-88B1-0B2BAFA9FCA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a:effectLst>
            <a:outerShdw blurRad="101600" dist="12700" dir="8100000" algn="tr" rotWithShape="0">
              <a:prstClr val="black">
                <a:alpha val="13000"/>
              </a:prstClr>
            </a:outerShdw>
          </a:effectLst>
        </p:spPr>
      </p:pic>
      <p:sp>
        <p:nvSpPr>
          <p:cNvPr id="17" name="Underrubrik 2">
            <a:extLst>
              <a:ext uri="{FF2B5EF4-FFF2-40B4-BE49-F238E27FC236}">
                <a16:creationId xmlns:a16="http://schemas.microsoft.com/office/drawing/2014/main" id="{9B284F2D-DEC4-4FBD-819E-F9CC0F737974}"/>
              </a:ext>
            </a:extLst>
          </p:cNvPr>
          <p:cNvSpPr>
            <a:spLocks noGrp="1"/>
          </p:cNvSpPr>
          <p:nvPr>
            <p:ph type="subTitle" idx="1" hasCustomPrompt="1"/>
          </p:nvPr>
        </p:nvSpPr>
        <p:spPr>
          <a:xfrm>
            <a:off x="3427906" y="1665027"/>
            <a:ext cx="5719506" cy="553998"/>
          </a:xfrm>
        </p:spPr>
        <p:txBody>
          <a:bodyPr>
            <a:spAutoFit/>
          </a:bodyPr>
          <a:lstStyle>
            <a:lvl1pPr marL="0" indent="0" algn="l">
              <a:buNone/>
              <a:defRPr sz="3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19" name="Platshållare för text 18">
            <a:extLst>
              <a:ext uri="{FF2B5EF4-FFF2-40B4-BE49-F238E27FC236}">
                <a16:creationId xmlns:a16="http://schemas.microsoft.com/office/drawing/2014/main" id="{39117969-4C0B-445E-B616-99C7602B6C53}"/>
              </a:ext>
            </a:extLst>
          </p:cNvPr>
          <p:cNvSpPr>
            <a:spLocks noGrp="1"/>
          </p:cNvSpPr>
          <p:nvPr>
            <p:ph type="body" sz="quarter" idx="13"/>
          </p:nvPr>
        </p:nvSpPr>
        <p:spPr>
          <a:xfrm>
            <a:off x="3427413" y="2360428"/>
            <a:ext cx="5719762" cy="887422"/>
          </a:xfrm>
        </p:spPr>
        <p:txBody>
          <a:bodyPr>
            <a:spAutoFit/>
          </a:bodyPr>
          <a:lstStyle>
            <a:lvl1pPr marL="180000" indent="-180000">
              <a:spcAft>
                <a:spcPts val="600"/>
              </a:spcAft>
              <a:buFont typeface="Arial" panose="020B0604020202020204" pitchFamily="34" charset="0"/>
              <a:buChar char="•"/>
              <a:defRPr sz="1700" kern="800" spc="-20" baseline="0"/>
            </a:lvl1pPr>
            <a:lvl2pPr marL="432000" indent="-216000">
              <a:spcAft>
                <a:spcPts val="200"/>
              </a:spcAft>
              <a:defRPr sz="1500" kern="600" spc="-20" baseline="0"/>
            </a:lvl2pPr>
            <a:lvl3pPr marL="684000" indent="-216000">
              <a:defRPr sz="1300" kern="600" spc="-10" baseline="0"/>
            </a:lvl3pPr>
          </a:lstStyle>
          <a:p>
            <a:pPr lvl="0"/>
            <a:r>
              <a:rPr lang="sv-SE" dirty="0"/>
              <a:t>Redigera format för bakgrundstext</a:t>
            </a:r>
          </a:p>
          <a:p>
            <a:pPr lvl="1"/>
            <a:r>
              <a:rPr lang="sv-SE" dirty="0"/>
              <a:t>Nivå två</a:t>
            </a:r>
          </a:p>
          <a:p>
            <a:pPr lvl="2"/>
            <a:r>
              <a:rPr lang="sv-SE" dirty="0"/>
              <a:t>Nivå tre</a:t>
            </a:r>
          </a:p>
        </p:txBody>
      </p:sp>
      <p:pic>
        <p:nvPicPr>
          <p:cNvPr id="16" name="Bildobjekt 15">
            <a:hlinkClick r:id="rId3" action="ppaction://hlinksldjump"/>
            <a:extLst>
              <a:ext uri="{FF2B5EF4-FFF2-40B4-BE49-F238E27FC236}">
                <a16:creationId xmlns:a16="http://schemas.microsoft.com/office/drawing/2014/main" id="{3A07BF29-ECB7-495F-8220-4321B7023AF5}"/>
              </a:ext>
            </a:extLst>
          </p:cNvPr>
          <p:cNvPicPr>
            <a:picLocks noChangeAspect="1"/>
          </p:cNvPicPr>
          <p:nvPr userDrawn="1"/>
        </p:nvPicPr>
        <p:blipFill>
          <a:blip r:embed="rId4">
            <a:duotone>
              <a:prstClr val="black"/>
              <a:schemeClr val="accent6">
                <a:tint val="45000"/>
                <a:satMod val="400000"/>
              </a:schemeClr>
            </a:duotone>
            <a:alphaModFix amt="59000"/>
            <a:extLst>
              <a:ext uri="{28A0092B-C50C-407E-A947-70E740481C1C}">
                <a14:useLocalDpi xmlns:a14="http://schemas.microsoft.com/office/drawing/2010/main" val="0"/>
              </a:ext>
            </a:extLst>
          </a:blip>
          <a:stretch>
            <a:fillRect/>
          </a:stretch>
        </p:blipFill>
        <p:spPr>
          <a:xfrm>
            <a:off x="11381776" y="6263992"/>
            <a:ext cx="421377" cy="252000"/>
          </a:xfrm>
          <a:prstGeom prst="rect">
            <a:avLst/>
          </a:prstGeom>
          <a:noFill/>
        </p:spPr>
      </p:pic>
      <p:grpSp>
        <p:nvGrpSpPr>
          <p:cNvPr id="18" name="Grupp 17">
            <a:extLst>
              <a:ext uri="{FF2B5EF4-FFF2-40B4-BE49-F238E27FC236}">
                <a16:creationId xmlns:a16="http://schemas.microsoft.com/office/drawing/2014/main" id="{0C69F8E0-C760-AE4F-A32D-C0FCA5ABBE68}"/>
              </a:ext>
            </a:extLst>
          </p:cNvPr>
          <p:cNvGrpSpPr/>
          <p:nvPr userDrawn="1"/>
        </p:nvGrpSpPr>
        <p:grpSpPr>
          <a:xfrm>
            <a:off x="51526" y="6343311"/>
            <a:ext cx="1940118" cy="364282"/>
            <a:chOff x="5128588" y="5072932"/>
            <a:chExt cx="1940118" cy="364282"/>
          </a:xfrm>
        </p:grpSpPr>
        <p:sp>
          <p:nvSpPr>
            <p:cNvPr id="20" name="Platshållare för innehåll 5">
              <a:extLst>
                <a:ext uri="{FF2B5EF4-FFF2-40B4-BE49-F238E27FC236}">
                  <a16:creationId xmlns:a16="http://schemas.microsoft.com/office/drawing/2014/main" id="{E0DE168E-2C9F-9D4A-B728-514AC3B92FE4}"/>
                </a:ext>
              </a:extLst>
            </p:cNvPr>
            <p:cNvSpPr txBox="1">
              <a:spLocks/>
            </p:cNvSpPr>
            <p:nvPr/>
          </p:nvSpPr>
          <p:spPr>
            <a:xfrm>
              <a:off x="5128588" y="5083271"/>
              <a:ext cx="1940118" cy="353943"/>
            </a:xfrm>
            <a:prstGeom prst="rect">
              <a:avLst/>
            </a:prstGeom>
          </p:spPr>
          <p:txBody>
            <a:bodyPr vert="horz" lIns="91440" tIns="45720" rIns="91440" bIns="45720" rtlCol="0">
              <a:sp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0" algn="ctr"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700" b="1" i="0" u="none" strike="noStrike" kern="1200" cap="none" spc="-20" normalizeH="0" baseline="0" noProof="0" dirty="0">
                  <a:ln>
                    <a:noFill/>
                  </a:ln>
                  <a:solidFill>
                    <a:srgbClr val="8D8179">
                      <a:lumMod val="60000"/>
                      <a:lumOff val="40000"/>
                    </a:srgbClr>
                  </a:solidFill>
                  <a:effectLst/>
                  <a:uLnTx/>
                  <a:uFillTx/>
                  <a:latin typeface="Arial"/>
                  <a:ea typeface="+mn-ea"/>
                  <a:cs typeface="+mn-cs"/>
                </a:rPr>
                <a:t>Socialtjänsten</a:t>
              </a:r>
            </a:p>
          </p:txBody>
        </p:sp>
        <p:cxnSp>
          <p:nvCxnSpPr>
            <p:cNvPr id="21" name="Rak koppling 97">
              <a:extLst>
                <a:ext uri="{FF2B5EF4-FFF2-40B4-BE49-F238E27FC236}">
                  <a16:creationId xmlns:a16="http://schemas.microsoft.com/office/drawing/2014/main" id="{51F173F0-DC85-E542-B5EB-C7242D95CC9B}"/>
                </a:ext>
              </a:extLst>
            </p:cNvPr>
            <p:cNvCxnSpPr/>
            <p:nvPr/>
          </p:nvCxnSpPr>
          <p:spPr>
            <a:xfrm>
              <a:off x="5414838" y="5072932"/>
              <a:ext cx="1404000" cy="0"/>
            </a:xfrm>
            <a:prstGeom prst="line">
              <a:avLst/>
            </a:prstGeom>
            <a:ln w="127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6" name="Bildobjekt 5"/>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0659778" y="348342"/>
            <a:ext cx="1209787" cy="508179"/>
          </a:xfrm>
          <a:prstGeom prst="rect">
            <a:avLst/>
          </a:prstGeom>
        </p:spPr>
      </p:pic>
    </p:spTree>
    <p:extLst>
      <p:ext uri="{BB962C8B-B14F-4D97-AF65-F5344CB8AC3E}">
        <p14:creationId xmlns:p14="http://schemas.microsoft.com/office/powerpoint/2010/main" val="3945058629"/>
      </p:ext>
    </p:extLst>
  </p:cSld>
  <p:clrMapOvr>
    <a:masterClrMapping/>
  </p:clrMapOvr>
  <p:extLst mod="1">
    <p:ext uri="{DCECCB84-F9BA-43D5-87BE-67443E8EF086}">
      <p15:sldGuideLst xmlns:p15="http://schemas.microsoft.com/office/powerpoint/2012/main">
        <p15:guide id="1" pos="3840">
          <p15:clr>
            <a:srgbClr val="FBAE40"/>
          </p15:clr>
        </p15:guide>
        <p15:guide id="2" pos="393">
          <p15:clr>
            <a:srgbClr val="FBAE40"/>
          </p15:clr>
        </p15:guide>
        <p15:guide id="3" pos="2048">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094430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Rubrik med bild">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 y="-1499"/>
            <a:ext cx="12192599" cy="6859498"/>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0 h 6858000"/>
              <a:gd name="connsiteX0" fmla="*/ 0 w 12201525"/>
              <a:gd name="connsiteY0" fmla="*/ 0 h 6858000"/>
              <a:gd name="connsiteX1" fmla="*/ 12191999 w 12201525"/>
              <a:gd name="connsiteY1" fmla="*/ 0 h 6858000"/>
              <a:gd name="connsiteX2" fmla="*/ 12201525 w 12201525"/>
              <a:gd name="connsiteY2" fmla="*/ 3552825 h 6858000"/>
              <a:gd name="connsiteX3" fmla="*/ 12191999 w 12201525"/>
              <a:gd name="connsiteY3" fmla="*/ 6858000 h 6858000"/>
              <a:gd name="connsiteX4" fmla="*/ 0 w 12201525"/>
              <a:gd name="connsiteY4" fmla="*/ 6858000 h 6858000"/>
              <a:gd name="connsiteX5" fmla="*/ 0 w 12201525"/>
              <a:gd name="connsiteY5" fmla="*/ 0 h 6858000"/>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27742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1498 h 6859498"/>
              <a:gd name="connsiteX1" fmla="*/ 9133121 w 12201525"/>
              <a:gd name="connsiteY1" fmla="*/ 0 h 6859498"/>
              <a:gd name="connsiteX2" fmla="*/ 12201525 w 12201525"/>
              <a:gd name="connsiteY2" fmla="*/ 3554323 h 6859498"/>
              <a:gd name="connsiteX3" fmla="*/ 12191999 w 12201525"/>
              <a:gd name="connsiteY3" fmla="*/ 6859498 h 6859498"/>
              <a:gd name="connsiteX4" fmla="*/ 0 w 12201525"/>
              <a:gd name="connsiteY4" fmla="*/ 6859498 h 6859498"/>
              <a:gd name="connsiteX5" fmla="*/ 0 w 12201525"/>
              <a:gd name="connsiteY5" fmla="*/ 1498 h 6859498"/>
              <a:gd name="connsiteX0" fmla="*/ 0 w 12196930"/>
              <a:gd name="connsiteY0" fmla="*/ 1498 h 6859498"/>
              <a:gd name="connsiteX1" fmla="*/ 9133121 w 12196930"/>
              <a:gd name="connsiteY1" fmla="*/ 0 h 6859498"/>
              <a:gd name="connsiteX2" fmla="*/ 12196930 w 12196930"/>
              <a:gd name="connsiteY2" fmla="*/ 3549728 h 6859498"/>
              <a:gd name="connsiteX3" fmla="*/ 12191999 w 12196930"/>
              <a:gd name="connsiteY3" fmla="*/ 6859498 h 6859498"/>
              <a:gd name="connsiteX4" fmla="*/ 0 w 12196930"/>
              <a:gd name="connsiteY4" fmla="*/ 6859498 h 6859498"/>
              <a:gd name="connsiteX5" fmla="*/ 0 w 12196930"/>
              <a:gd name="connsiteY5" fmla="*/ 1498 h 6859498"/>
              <a:gd name="connsiteX0" fmla="*/ 0 w 12192599"/>
              <a:gd name="connsiteY0" fmla="*/ 1498 h 6859498"/>
              <a:gd name="connsiteX1" fmla="*/ 9133121 w 12192599"/>
              <a:gd name="connsiteY1" fmla="*/ 0 h 6859498"/>
              <a:gd name="connsiteX2" fmla="*/ 12187740 w 12192599"/>
              <a:gd name="connsiteY2" fmla="*/ 3549728 h 6859498"/>
              <a:gd name="connsiteX3" fmla="*/ 12191999 w 12192599"/>
              <a:gd name="connsiteY3" fmla="*/ 6859498 h 6859498"/>
              <a:gd name="connsiteX4" fmla="*/ 0 w 12192599"/>
              <a:gd name="connsiteY4" fmla="*/ 6859498 h 6859498"/>
              <a:gd name="connsiteX5" fmla="*/ 0 w 12192599"/>
              <a:gd name="connsiteY5" fmla="*/ 1498 h 6859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599" h="6859498">
                <a:moveTo>
                  <a:pt x="0" y="1498"/>
                </a:moveTo>
                <a:lnTo>
                  <a:pt x="9133121" y="0"/>
                </a:lnTo>
                <a:cubicBezTo>
                  <a:pt x="10941201" y="1093691"/>
                  <a:pt x="11816297" y="2559984"/>
                  <a:pt x="12187740" y="3549728"/>
                </a:cubicBezTo>
                <a:cubicBezTo>
                  <a:pt x="12184565" y="4651453"/>
                  <a:pt x="12195174" y="5757773"/>
                  <a:pt x="12191999" y="6859498"/>
                </a:cubicBezTo>
                <a:lnTo>
                  <a:pt x="0" y="6859498"/>
                </a:lnTo>
                <a:lnTo>
                  <a:pt x="0" y="1498"/>
                </a:lnTo>
                <a:close/>
              </a:path>
            </a:pathLst>
          </a:custGeom>
        </p:spPr>
        <p:txBody>
          <a:bodyPr/>
          <a:lstStyle>
            <a:lvl1pPr marL="30163" indent="0">
              <a:buNone/>
              <a:defRPr/>
            </a:lvl1pPr>
          </a:lstStyle>
          <a:p>
            <a:r>
              <a:rPr lang="sv-SE" dirty="0"/>
              <a:t> </a:t>
            </a:r>
          </a:p>
        </p:txBody>
      </p:sp>
      <p:sp>
        <p:nvSpPr>
          <p:cNvPr id="2" name="Rubrik 1"/>
          <p:cNvSpPr>
            <a:spLocks noGrp="1"/>
          </p:cNvSpPr>
          <p:nvPr>
            <p:ph type="ctrTitle"/>
          </p:nvPr>
        </p:nvSpPr>
        <p:spPr>
          <a:xfrm>
            <a:off x="666000" y="1889550"/>
            <a:ext cx="9608400" cy="131085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7" name="Bildobjekt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extLst>
      <p:ext uri="{BB962C8B-B14F-4D97-AF65-F5344CB8AC3E}">
        <p14:creationId xmlns:p14="http://schemas.microsoft.com/office/powerpoint/2010/main" val="22894762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255586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2021-04-08</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311653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7446084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145805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1061932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Platshållare för sidfot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Platshållare för bildnumm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072861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1962781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3809655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reserve="1">
  <p:cSld name="Vit">
    <p:bg>
      <p:bgPr>
        <a:solidFill>
          <a:schemeClr val="bg1"/>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928556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2_Förstasida">
    <p:bg>
      <p:bgPr>
        <a:solidFill>
          <a:srgbClr val="FFFFFE"/>
        </a:solidFill>
        <a:effectLst/>
      </p:bgPr>
    </p:bg>
    <p:spTree>
      <p:nvGrpSpPr>
        <p:cNvPr id="1" name=""/>
        <p:cNvGrpSpPr/>
        <p:nvPr/>
      </p:nvGrpSpPr>
      <p:grpSpPr>
        <a:xfrm>
          <a:off x="0" y="0"/>
          <a:ext cx="0" cy="0"/>
          <a:chOff x="0" y="0"/>
          <a:chExt cx="0" cy="0"/>
        </a:xfrm>
      </p:grpSpPr>
      <p:pic>
        <p:nvPicPr>
          <p:cNvPr id="10" name="Bildobjekt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9630"/>
          <a:stretch/>
        </p:blipFill>
        <p:spPr>
          <a:xfrm>
            <a:off x="-4379" y="3140968"/>
            <a:ext cx="5685331" cy="3755925"/>
          </a:xfrm>
          <a:prstGeom prst="rect">
            <a:avLst/>
          </a:prstGeom>
        </p:spPr>
      </p:pic>
      <p:sp>
        <p:nvSpPr>
          <p:cNvPr id="6" name="Underrubrik 2"/>
          <p:cNvSpPr>
            <a:spLocks noGrp="1"/>
          </p:cNvSpPr>
          <p:nvPr>
            <p:ph type="subTitle" idx="1" hasCustomPrompt="1"/>
          </p:nvPr>
        </p:nvSpPr>
        <p:spPr>
          <a:xfrm>
            <a:off x="910498" y="2733662"/>
            <a:ext cx="10658111" cy="322473"/>
          </a:xfrm>
        </p:spPr>
        <p:txBody>
          <a:bodyPr lIns="0" tIns="0" rIns="0" bIns="0">
            <a:noAutofit/>
          </a:bodyPr>
          <a:lstStyle>
            <a:lvl1pPr marL="0" indent="0" algn="l">
              <a:buNone/>
              <a:defRPr sz="1867" b="0">
                <a:solidFill>
                  <a:srgbClr val="000000"/>
                </a:solidFill>
                <a:latin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dirty="0"/>
              <a:t>Förnamn Efternamn</a:t>
            </a:r>
          </a:p>
        </p:txBody>
      </p:sp>
      <p:sp>
        <p:nvSpPr>
          <p:cNvPr id="7" name="Platshållare för text 9"/>
          <p:cNvSpPr>
            <a:spLocks noGrp="1"/>
          </p:cNvSpPr>
          <p:nvPr>
            <p:ph type="body" sz="quarter" idx="13" hasCustomPrompt="1"/>
          </p:nvPr>
        </p:nvSpPr>
        <p:spPr>
          <a:xfrm>
            <a:off x="6296143" y="5733256"/>
            <a:ext cx="5575149" cy="288032"/>
          </a:xfrm>
        </p:spPr>
        <p:txBody>
          <a:bodyPr lIns="0" tIns="0" rIns="0" bIns="0" anchor="b" anchorCtr="0">
            <a:noAutofit/>
          </a:bodyPr>
          <a:lstStyle>
            <a:lvl1pPr marL="0" indent="0" algn="r">
              <a:buFontTx/>
              <a:buNone/>
              <a:defRPr sz="1867" b="0">
                <a:solidFill>
                  <a:srgbClr val="000000"/>
                </a:solidFill>
                <a:latin typeface="Arial"/>
              </a:defRPr>
            </a:lvl1pPr>
          </a:lstStyle>
          <a:p>
            <a:pPr lvl="0"/>
            <a:r>
              <a:rPr lang="sv-SE" dirty="0" err="1"/>
              <a:t>åååå-mm-dd</a:t>
            </a:r>
            <a:endParaRPr lang="sv-SE" dirty="0"/>
          </a:p>
        </p:txBody>
      </p:sp>
      <p:sp>
        <p:nvSpPr>
          <p:cNvPr id="8" name="Platshållare för text 11"/>
          <p:cNvSpPr>
            <a:spLocks noGrp="1"/>
          </p:cNvSpPr>
          <p:nvPr>
            <p:ph type="body" sz="quarter" idx="14" hasCustomPrompt="1"/>
          </p:nvPr>
        </p:nvSpPr>
        <p:spPr>
          <a:xfrm>
            <a:off x="6288021" y="6156264"/>
            <a:ext cx="5567979" cy="275331"/>
          </a:xfrm>
        </p:spPr>
        <p:txBody>
          <a:bodyPr lIns="0" tIns="0" rIns="0" bIns="0">
            <a:noAutofit/>
          </a:bodyPr>
          <a:lstStyle>
            <a:lvl1pPr marL="0" indent="0" algn="r">
              <a:buFontTx/>
              <a:buNone/>
              <a:defRPr sz="1600">
                <a:solidFill>
                  <a:srgbClr val="000000"/>
                </a:solidFill>
                <a:latin typeface="Arial"/>
              </a:defRPr>
            </a:lvl1pPr>
          </a:lstStyle>
          <a:p>
            <a:pPr lvl="0"/>
            <a:r>
              <a:rPr lang="sv-SE" dirty="0"/>
              <a:t>Version</a:t>
            </a:r>
          </a:p>
        </p:txBody>
      </p:sp>
      <p:sp>
        <p:nvSpPr>
          <p:cNvPr id="9" name="Rubrik 22"/>
          <p:cNvSpPr>
            <a:spLocks noGrp="1"/>
          </p:cNvSpPr>
          <p:nvPr>
            <p:ph type="title"/>
          </p:nvPr>
        </p:nvSpPr>
        <p:spPr>
          <a:xfrm>
            <a:off x="846364" y="1107848"/>
            <a:ext cx="10737848" cy="1368152"/>
          </a:xfrm>
        </p:spPr>
        <p:txBody>
          <a:bodyPr anchor="b" anchorCtr="0"/>
          <a:lstStyle>
            <a:lvl1pPr marL="65616" indent="0" algn="l">
              <a:lnSpc>
                <a:spcPts val="6133"/>
              </a:lnSpc>
              <a:defRPr sz="6133">
                <a:solidFill>
                  <a:schemeClr val="tx1"/>
                </a:solidFill>
              </a:defRPr>
            </a:lvl1pPr>
          </a:lstStyle>
          <a:p>
            <a:r>
              <a:rPr lang="sv-SE"/>
              <a:t>Klicka här för att ändra mall för rubrikformat</a:t>
            </a:r>
            <a:endParaRPr lang="sv-SE" dirty="0"/>
          </a:p>
        </p:txBody>
      </p:sp>
      <p:pic>
        <p:nvPicPr>
          <p:cNvPr id="12" name="Bildobjekt 11"/>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042402" y="260650"/>
            <a:ext cx="2828036" cy="376428"/>
          </a:xfrm>
          <a:prstGeom prst="rect">
            <a:avLst/>
          </a:prstGeom>
        </p:spPr>
      </p:pic>
    </p:spTree>
    <p:extLst>
      <p:ext uri="{BB962C8B-B14F-4D97-AF65-F5344CB8AC3E}">
        <p14:creationId xmlns:p14="http://schemas.microsoft.com/office/powerpoint/2010/main" val="374426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Kapitelsida">
    <p:bg>
      <p:bgPr>
        <a:solidFill>
          <a:srgbClr val="FFFFFE"/>
        </a:solidFill>
        <a:effectLst/>
      </p:bgPr>
    </p:bg>
    <p:spTree>
      <p:nvGrpSpPr>
        <p:cNvPr id="1" name=""/>
        <p:cNvGrpSpPr/>
        <p:nvPr/>
      </p:nvGrpSpPr>
      <p:grpSpPr>
        <a:xfrm>
          <a:off x="0" y="0"/>
          <a:ext cx="0" cy="0"/>
          <a:chOff x="0" y="0"/>
          <a:chExt cx="0" cy="0"/>
        </a:xfrm>
      </p:grpSpPr>
      <p:pic>
        <p:nvPicPr>
          <p:cNvPr id="10" name="Bildobjekt 9"/>
          <p:cNvPicPr>
            <a:picLocks noChangeAspect="1"/>
          </p:cNvPicPr>
          <p:nvPr userDrawn="1"/>
        </p:nvPicPr>
        <p:blipFill rotWithShape="1">
          <a:blip r:embed="rId2" cstate="print">
            <a:extLst>
              <a:ext uri="{28A0092B-C50C-407E-A947-70E740481C1C}">
                <a14:useLocalDpi xmlns:a14="http://schemas.microsoft.com/office/drawing/2010/main" val="0"/>
              </a:ext>
            </a:extLst>
          </a:blip>
          <a:srcRect r="60185"/>
          <a:stretch/>
        </p:blipFill>
        <p:spPr>
          <a:xfrm>
            <a:off x="8441003" y="3103823"/>
            <a:ext cx="3767931" cy="3774319"/>
          </a:xfrm>
          <a:prstGeom prst="rect">
            <a:avLst/>
          </a:prstGeom>
        </p:spPr>
      </p:pic>
      <p:sp>
        <p:nvSpPr>
          <p:cNvPr id="9" name="Rubrik 22"/>
          <p:cNvSpPr>
            <a:spLocks noGrp="1"/>
          </p:cNvSpPr>
          <p:nvPr>
            <p:ph type="title"/>
          </p:nvPr>
        </p:nvSpPr>
        <p:spPr>
          <a:xfrm>
            <a:off x="846364" y="2090564"/>
            <a:ext cx="10737848" cy="1368152"/>
          </a:xfrm>
        </p:spPr>
        <p:txBody>
          <a:bodyPr anchor="t" anchorCtr="0"/>
          <a:lstStyle>
            <a:lvl1pPr marL="65616" indent="0" algn="l">
              <a:lnSpc>
                <a:spcPts val="6133"/>
              </a:lnSpc>
              <a:defRPr sz="6133">
                <a:solidFill>
                  <a:schemeClr val="tx1"/>
                </a:solidFill>
              </a:defRPr>
            </a:lvl1pPr>
          </a:lstStyle>
          <a:p>
            <a:r>
              <a:rPr lang="sv-SE"/>
              <a:t>Klicka här för att ändra mall för rubrikformat</a:t>
            </a:r>
            <a:endParaRPr lang="sv-SE" dirty="0"/>
          </a:p>
        </p:txBody>
      </p:sp>
      <p:pic>
        <p:nvPicPr>
          <p:cNvPr id="5" name="Bildobjekt 4"/>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042402" y="260650"/>
            <a:ext cx="2828036" cy="376428"/>
          </a:xfrm>
          <a:prstGeom prst="rect">
            <a:avLst/>
          </a:prstGeom>
        </p:spPr>
      </p:pic>
    </p:spTree>
    <p:extLst>
      <p:ext uri="{BB962C8B-B14F-4D97-AF65-F5344CB8AC3E}">
        <p14:creationId xmlns:p14="http://schemas.microsoft.com/office/powerpoint/2010/main" val="261273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Sistasida">
    <p:bg>
      <p:bgPr>
        <a:solidFill>
          <a:srgbClr val="FFFFFE"/>
        </a:solidFill>
        <a:effectLst/>
      </p:bgPr>
    </p:bg>
    <p:spTree>
      <p:nvGrpSpPr>
        <p:cNvPr id="1" name=""/>
        <p:cNvGrpSpPr/>
        <p:nvPr/>
      </p:nvGrpSpPr>
      <p:grpSpPr>
        <a:xfrm>
          <a:off x="0" y="0"/>
          <a:ext cx="0" cy="0"/>
          <a:chOff x="0" y="0"/>
          <a:chExt cx="0" cy="0"/>
        </a:xfrm>
      </p:grpSpPr>
      <p:sp>
        <p:nvSpPr>
          <p:cNvPr id="9" name="Rubrik 22"/>
          <p:cNvSpPr>
            <a:spLocks noGrp="1"/>
          </p:cNvSpPr>
          <p:nvPr>
            <p:ph type="title"/>
          </p:nvPr>
        </p:nvSpPr>
        <p:spPr>
          <a:xfrm>
            <a:off x="846364" y="4667959"/>
            <a:ext cx="10737848" cy="1368152"/>
          </a:xfrm>
        </p:spPr>
        <p:txBody>
          <a:bodyPr anchor="t" anchorCtr="0"/>
          <a:lstStyle>
            <a:lvl1pPr marL="65616" indent="0" algn="l">
              <a:lnSpc>
                <a:spcPts val="6133"/>
              </a:lnSpc>
              <a:defRPr sz="6133">
                <a:solidFill>
                  <a:schemeClr val="tx1"/>
                </a:solidFill>
              </a:defRPr>
            </a:lvl1pPr>
          </a:lstStyle>
          <a:p>
            <a:r>
              <a:rPr lang="sv-SE"/>
              <a:t>Klicka här för att ändra mall för rubrikformat</a:t>
            </a:r>
            <a:endParaRPr lang="sv-SE" dirty="0"/>
          </a:p>
        </p:txBody>
      </p:sp>
      <p:pic>
        <p:nvPicPr>
          <p:cNvPr id="3" name="Bildobjekt 2" descr="EHM_Symbol_CMYK_hel.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41027" t="50185"/>
          <a:stretch/>
        </p:blipFill>
        <p:spPr>
          <a:xfrm>
            <a:off x="0" y="-1"/>
            <a:ext cx="4952725" cy="3466060"/>
          </a:xfrm>
          <a:prstGeom prst="rect">
            <a:avLst/>
          </a:prstGeom>
        </p:spPr>
      </p:pic>
      <p:pic>
        <p:nvPicPr>
          <p:cNvPr id="5" name="Bildobjekt 4"/>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042402" y="260650"/>
            <a:ext cx="2828036" cy="376428"/>
          </a:xfrm>
          <a:prstGeom prst="rect">
            <a:avLst/>
          </a:prstGeom>
        </p:spPr>
      </p:pic>
    </p:spTree>
    <p:extLst>
      <p:ext uri="{BB962C8B-B14F-4D97-AF65-F5344CB8AC3E}">
        <p14:creationId xmlns:p14="http://schemas.microsoft.com/office/powerpoint/2010/main" val="74000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image" Target="../media/image1.png"/><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theme" Target="../theme/theme10.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11.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image" Target="../media/image21.emf"/><Relationship Id="rId5" Type="http://schemas.openxmlformats.org/officeDocument/2006/relationships/slideLayout" Target="../slideLayouts/slideLayout101.xml"/><Relationship Id="rId10" Type="http://schemas.openxmlformats.org/officeDocument/2006/relationships/theme" Target="../theme/theme12.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image" Target="../media/image21.emf"/><Relationship Id="rId5" Type="http://schemas.openxmlformats.org/officeDocument/2006/relationships/slideLayout" Target="../slideLayouts/slideLayout110.xml"/><Relationship Id="rId10" Type="http://schemas.openxmlformats.org/officeDocument/2006/relationships/theme" Target="../theme/theme13.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image" Target="../media/image21.emf"/><Relationship Id="rId5" Type="http://schemas.openxmlformats.org/officeDocument/2006/relationships/slideLayout" Target="../slideLayouts/slideLayout119.xml"/><Relationship Id="rId10" Type="http://schemas.openxmlformats.org/officeDocument/2006/relationships/theme" Target="../theme/theme1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image" Target="../media/image26.png"/><Relationship Id="rId5" Type="http://schemas.openxmlformats.org/officeDocument/2006/relationships/slideLayout" Target="../slideLayouts/slideLayout128.xml"/><Relationship Id="rId10" Type="http://schemas.openxmlformats.org/officeDocument/2006/relationships/theme" Target="../theme/theme15.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6.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46.xml"/><Relationship Id="rId7" Type="http://schemas.openxmlformats.org/officeDocument/2006/relationships/theme" Target="../theme/theme17.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5" Type="http://schemas.openxmlformats.org/officeDocument/2006/relationships/slideLayout" Target="../slideLayouts/slideLayout148.xml"/><Relationship Id="rId4" Type="http://schemas.openxmlformats.org/officeDocument/2006/relationships/slideLayout" Target="../slideLayouts/slideLayout147.xml"/><Relationship Id="rId9" Type="http://schemas.openxmlformats.org/officeDocument/2006/relationships/image" Target="../media/image12.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5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image" Target="../media/image1.png"/><Relationship Id="rId5" Type="http://schemas.openxmlformats.org/officeDocument/2006/relationships/slideLayout" Target="../slideLayouts/slideLayout154.xml"/><Relationship Id="rId10" Type="http://schemas.openxmlformats.org/officeDocument/2006/relationships/theme" Target="../theme/theme18.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66.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image" Target="../media/image1.png"/><Relationship Id="rId5" Type="http://schemas.openxmlformats.org/officeDocument/2006/relationships/slideLayout" Target="../slideLayouts/slideLayout163.xml"/><Relationship Id="rId10" Type="http://schemas.openxmlformats.org/officeDocument/2006/relationships/theme" Target="../theme/theme19.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4.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3.emf"/><Relationship Id="rId5" Type="http://schemas.openxmlformats.org/officeDocument/2006/relationships/theme" Target="../theme/theme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7.png"/><Relationship Id="rId4" Type="http://schemas.openxmlformats.org/officeDocument/2006/relationships/slideLayout" Target="../slideLayouts/slideLayout2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8.png"/><Relationship Id="rId4" Type="http://schemas.openxmlformats.org/officeDocument/2006/relationships/slideLayout" Target="../slideLayouts/slideLayout3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image" Target="../media/image9.jpeg"/><Relationship Id="rId4" Type="http://schemas.openxmlformats.org/officeDocument/2006/relationships/slideLayout" Target="../slideLayouts/slideLayout42.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6" Type="http://schemas.openxmlformats.org/officeDocument/2006/relationships/image" Target="../media/image3.emf"/><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heme" Target="../theme/theme7.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1.png"/><Relationship Id="rId5" Type="http://schemas.openxmlformats.org/officeDocument/2006/relationships/slideLayout" Target="../slideLayouts/slideLayout65.xml"/><Relationship Id="rId10" Type="http://schemas.openxmlformats.org/officeDocument/2006/relationships/theme" Target="../theme/theme8.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72.xml"/><Relationship Id="rId7" Type="http://schemas.openxmlformats.org/officeDocument/2006/relationships/image" Target="../media/image3.emf"/><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theme" Target="../theme/theme9.xml"/><Relationship Id="rId5" Type="http://schemas.openxmlformats.org/officeDocument/2006/relationships/slideLayout" Target="../slideLayouts/slideLayout74.xml"/><Relationship Id="rId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2021-04-08</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971489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1281018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076670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61486" y="989892"/>
            <a:ext cx="9423399" cy="917781"/>
          </a:xfrm>
          <a:prstGeom prst="rect">
            <a:avLst/>
          </a:prstGeom>
        </p:spPr>
        <p:txBody>
          <a:bodyPr vert="horz" lIns="0" tIns="0" rIns="0" bIns="0" rtlCol="0" anchor="t" anchorCtr="0">
            <a:noAutofit/>
          </a:bodyPr>
          <a:lstStyle/>
          <a:p>
            <a:endParaRPr lang="sv-SE" dirty="0"/>
          </a:p>
        </p:txBody>
      </p:sp>
      <p:sp>
        <p:nvSpPr>
          <p:cNvPr id="3" name="Platshållare för text 2"/>
          <p:cNvSpPr>
            <a:spLocks noGrp="1"/>
          </p:cNvSpPr>
          <p:nvPr>
            <p:ph type="body" idx="1"/>
          </p:nvPr>
        </p:nvSpPr>
        <p:spPr>
          <a:xfrm>
            <a:off x="861486" y="1942151"/>
            <a:ext cx="9362975" cy="4464496"/>
          </a:xfrm>
          <a:prstGeom prst="rect">
            <a:avLst/>
          </a:prstGeom>
        </p:spPr>
        <p:txBody>
          <a:bodyPr vert="horz" lIns="0" tIns="0" rIns="0" bIns="0" rtlCol="0">
            <a:noAutofit/>
          </a:bodyPr>
          <a:lstStyle/>
          <a:p>
            <a:pPr lvl="0"/>
            <a:r>
              <a:rPr lang="sv-SE" dirty="0"/>
              <a:t>Klicka här för att ändra format på bakgrundstexten</a:t>
            </a:r>
          </a:p>
        </p:txBody>
      </p:sp>
      <p:pic>
        <p:nvPicPr>
          <p:cNvPr id="5" name="Bildobjekt 4"/>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9042402" y="260650"/>
            <a:ext cx="2828036" cy="376428"/>
          </a:xfrm>
          <a:prstGeom prst="rect">
            <a:avLst/>
          </a:prstGeom>
        </p:spPr>
      </p:pic>
      <p:sp>
        <p:nvSpPr>
          <p:cNvPr id="7" name="Rektangel 6"/>
          <p:cNvSpPr/>
          <p:nvPr/>
        </p:nvSpPr>
        <p:spPr>
          <a:xfrm>
            <a:off x="2" y="6678000"/>
            <a:ext cx="12191999" cy="1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white"/>
              </a:solidFill>
              <a:effectLst/>
              <a:uLnTx/>
              <a:uFillTx/>
              <a:latin typeface="Perpetua"/>
              <a:ea typeface="+mn-ea"/>
              <a:cs typeface="+mn-cs"/>
            </a:endParaRPr>
          </a:p>
        </p:txBody>
      </p:sp>
    </p:spTree>
    <p:extLst>
      <p:ext uri="{BB962C8B-B14F-4D97-AF65-F5344CB8AC3E}">
        <p14:creationId xmlns:p14="http://schemas.microsoft.com/office/powerpoint/2010/main" val="179863989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defTabSz="1219170" rtl="0" eaLnBrk="1" latinLnBrk="0" hangingPunct="1">
        <a:lnSpc>
          <a:spcPts val="5467"/>
        </a:lnSpc>
        <a:spcBef>
          <a:spcPct val="0"/>
        </a:spcBef>
        <a:buNone/>
        <a:defRPr sz="4800" b="1" kern="1200">
          <a:solidFill>
            <a:schemeClr val="tx1"/>
          </a:solidFill>
          <a:latin typeface="Arial"/>
          <a:ea typeface="+mj-ea"/>
          <a:cs typeface="+mj-cs"/>
        </a:defRPr>
      </a:lvl1pPr>
    </p:titleStyle>
    <p:bodyStyle>
      <a:lvl1pPr marL="232828" indent="-239994" algn="l" defTabSz="1219170" rtl="0" eaLnBrk="1" latinLnBrk="0" hangingPunct="1">
        <a:lnSpc>
          <a:spcPct val="100000"/>
        </a:lnSpc>
        <a:spcBef>
          <a:spcPts val="533"/>
        </a:spcBef>
        <a:spcAft>
          <a:spcPts val="533"/>
        </a:spcAft>
        <a:buFont typeface="Arial"/>
        <a:buChar char="•"/>
        <a:defRPr sz="3200" kern="1200">
          <a:solidFill>
            <a:schemeClr val="tx1"/>
          </a:solidFill>
          <a:latin typeface="Arial"/>
          <a:ea typeface="+mn-ea"/>
          <a:cs typeface="+mn-cs"/>
        </a:defRPr>
      </a:lvl1pPr>
      <a:lvl2pPr marL="479988" indent="-239994" algn="l" defTabSz="1219170" rtl="0" eaLnBrk="1" latinLnBrk="0" hangingPunct="1">
        <a:lnSpc>
          <a:spcPct val="100000"/>
        </a:lnSpc>
        <a:spcBef>
          <a:spcPts val="533"/>
        </a:spcBef>
        <a:spcAft>
          <a:spcPts val="533"/>
        </a:spcAft>
        <a:buFont typeface="Arial"/>
        <a:buChar char="•"/>
        <a:defRPr sz="3200" kern="1200">
          <a:solidFill>
            <a:schemeClr val="tx1"/>
          </a:solidFill>
          <a:latin typeface="Arial"/>
          <a:ea typeface="+mn-ea"/>
          <a:cs typeface="+mn-cs"/>
        </a:defRPr>
      </a:lvl2pPr>
      <a:lvl3pPr marL="719982" indent="-239994" algn="l" defTabSz="1219170" rtl="0" eaLnBrk="1" latinLnBrk="0" hangingPunct="1">
        <a:lnSpc>
          <a:spcPct val="100000"/>
        </a:lnSpc>
        <a:spcBef>
          <a:spcPts val="533"/>
        </a:spcBef>
        <a:spcAft>
          <a:spcPts val="533"/>
        </a:spcAft>
        <a:buFont typeface="Arial"/>
        <a:buChar char="•"/>
        <a:defRPr sz="3200" kern="1200">
          <a:solidFill>
            <a:schemeClr val="tx1"/>
          </a:solidFill>
          <a:latin typeface="Arial"/>
          <a:ea typeface="+mn-ea"/>
          <a:cs typeface="+mn-cs"/>
        </a:defRPr>
      </a:lvl3pPr>
      <a:lvl4pPr marL="959976" indent="-239994" algn="l" defTabSz="1219170" rtl="0" eaLnBrk="1" latinLnBrk="0" hangingPunct="1">
        <a:lnSpc>
          <a:spcPct val="100000"/>
        </a:lnSpc>
        <a:spcBef>
          <a:spcPts val="533"/>
        </a:spcBef>
        <a:spcAft>
          <a:spcPts val="533"/>
        </a:spcAft>
        <a:buFont typeface="Arial"/>
        <a:buChar char="•"/>
        <a:defRPr sz="3200" kern="1200">
          <a:solidFill>
            <a:schemeClr val="tx1"/>
          </a:solidFill>
          <a:latin typeface="Arial"/>
          <a:ea typeface="+mn-ea"/>
          <a:cs typeface="+mn-cs"/>
        </a:defRPr>
      </a:lvl4pPr>
      <a:lvl5pPr marL="1199970" indent="-239994" algn="l" defTabSz="1219170" rtl="0" eaLnBrk="1" latinLnBrk="0" hangingPunct="1">
        <a:lnSpc>
          <a:spcPct val="100000"/>
        </a:lnSpc>
        <a:spcBef>
          <a:spcPts val="533"/>
        </a:spcBef>
        <a:spcAft>
          <a:spcPts val="533"/>
        </a:spcAft>
        <a:buFont typeface="Arial"/>
        <a:buChar char="•"/>
        <a:defRPr sz="3200" kern="1200">
          <a:solidFill>
            <a:schemeClr val="tx1"/>
          </a:solidFill>
          <a:latin typeface="Arial"/>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61486" y="989892"/>
            <a:ext cx="9423399" cy="917781"/>
          </a:xfrm>
          <a:prstGeom prst="rect">
            <a:avLst/>
          </a:prstGeom>
        </p:spPr>
        <p:txBody>
          <a:bodyPr vert="horz" lIns="0" tIns="0" rIns="0" bIns="0" rtlCol="0" anchor="t" anchorCtr="0">
            <a:noAutofit/>
          </a:bodyPr>
          <a:lstStyle/>
          <a:p>
            <a:endParaRPr lang="sv-SE" dirty="0"/>
          </a:p>
        </p:txBody>
      </p:sp>
      <p:sp>
        <p:nvSpPr>
          <p:cNvPr id="3" name="Platshållare för text 2"/>
          <p:cNvSpPr>
            <a:spLocks noGrp="1"/>
          </p:cNvSpPr>
          <p:nvPr>
            <p:ph type="body" idx="1"/>
          </p:nvPr>
        </p:nvSpPr>
        <p:spPr>
          <a:xfrm>
            <a:off x="861486" y="1942151"/>
            <a:ext cx="9362975" cy="4464496"/>
          </a:xfrm>
          <a:prstGeom prst="rect">
            <a:avLst/>
          </a:prstGeom>
        </p:spPr>
        <p:txBody>
          <a:bodyPr vert="horz" lIns="0" tIns="0" rIns="0" bIns="0" rtlCol="0">
            <a:noAutofit/>
          </a:bodyPr>
          <a:lstStyle/>
          <a:p>
            <a:pPr lvl="0"/>
            <a:r>
              <a:rPr lang="sv-SE" dirty="0"/>
              <a:t>Klicka här för att ändra format på bakgrundstexten</a:t>
            </a:r>
          </a:p>
        </p:txBody>
      </p:sp>
      <p:pic>
        <p:nvPicPr>
          <p:cNvPr id="5" name="Bildobjekt 4"/>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9042402" y="260650"/>
            <a:ext cx="2828036" cy="376428"/>
          </a:xfrm>
          <a:prstGeom prst="rect">
            <a:avLst/>
          </a:prstGeom>
        </p:spPr>
      </p:pic>
      <p:sp>
        <p:nvSpPr>
          <p:cNvPr id="7" name="Rektangel 6"/>
          <p:cNvSpPr/>
          <p:nvPr/>
        </p:nvSpPr>
        <p:spPr>
          <a:xfrm>
            <a:off x="2" y="6678000"/>
            <a:ext cx="12191999" cy="1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white"/>
              </a:solidFill>
              <a:effectLst/>
              <a:uLnTx/>
              <a:uFillTx/>
              <a:latin typeface="Perpetua"/>
              <a:ea typeface="+mn-ea"/>
              <a:cs typeface="+mn-cs"/>
            </a:endParaRPr>
          </a:p>
        </p:txBody>
      </p:sp>
    </p:spTree>
    <p:extLst>
      <p:ext uri="{BB962C8B-B14F-4D97-AF65-F5344CB8AC3E}">
        <p14:creationId xmlns:p14="http://schemas.microsoft.com/office/powerpoint/2010/main" val="248681883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defTabSz="1219170" rtl="0" eaLnBrk="1" latinLnBrk="0" hangingPunct="1">
        <a:lnSpc>
          <a:spcPts val="5467"/>
        </a:lnSpc>
        <a:spcBef>
          <a:spcPct val="0"/>
        </a:spcBef>
        <a:buNone/>
        <a:defRPr sz="4800" b="1" kern="1200">
          <a:solidFill>
            <a:schemeClr val="tx1"/>
          </a:solidFill>
          <a:latin typeface="Arial"/>
          <a:ea typeface="+mj-ea"/>
          <a:cs typeface="+mj-cs"/>
        </a:defRPr>
      </a:lvl1pPr>
    </p:titleStyle>
    <p:bodyStyle>
      <a:lvl1pPr marL="232828" indent="-239994" algn="l" defTabSz="1219170" rtl="0" eaLnBrk="1" latinLnBrk="0" hangingPunct="1">
        <a:lnSpc>
          <a:spcPct val="100000"/>
        </a:lnSpc>
        <a:spcBef>
          <a:spcPts val="533"/>
        </a:spcBef>
        <a:spcAft>
          <a:spcPts val="533"/>
        </a:spcAft>
        <a:buFont typeface="Arial"/>
        <a:buChar char="•"/>
        <a:defRPr sz="3200" kern="1200">
          <a:solidFill>
            <a:schemeClr val="tx1"/>
          </a:solidFill>
          <a:latin typeface="Arial"/>
          <a:ea typeface="+mn-ea"/>
          <a:cs typeface="+mn-cs"/>
        </a:defRPr>
      </a:lvl1pPr>
      <a:lvl2pPr marL="479988" indent="-239994" algn="l" defTabSz="1219170" rtl="0" eaLnBrk="1" latinLnBrk="0" hangingPunct="1">
        <a:lnSpc>
          <a:spcPct val="100000"/>
        </a:lnSpc>
        <a:spcBef>
          <a:spcPts val="533"/>
        </a:spcBef>
        <a:spcAft>
          <a:spcPts val="533"/>
        </a:spcAft>
        <a:buFont typeface="Arial"/>
        <a:buChar char="•"/>
        <a:defRPr sz="3200" kern="1200">
          <a:solidFill>
            <a:schemeClr val="tx1"/>
          </a:solidFill>
          <a:latin typeface="Arial"/>
          <a:ea typeface="+mn-ea"/>
          <a:cs typeface="+mn-cs"/>
        </a:defRPr>
      </a:lvl2pPr>
      <a:lvl3pPr marL="719982" indent="-239994" algn="l" defTabSz="1219170" rtl="0" eaLnBrk="1" latinLnBrk="0" hangingPunct="1">
        <a:lnSpc>
          <a:spcPct val="100000"/>
        </a:lnSpc>
        <a:spcBef>
          <a:spcPts val="533"/>
        </a:spcBef>
        <a:spcAft>
          <a:spcPts val="533"/>
        </a:spcAft>
        <a:buFont typeface="Arial"/>
        <a:buChar char="•"/>
        <a:defRPr sz="3200" kern="1200">
          <a:solidFill>
            <a:schemeClr val="tx1"/>
          </a:solidFill>
          <a:latin typeface="Arial"/>
          <a:ea typeface="+mn-ea"/>
          <a:cs typeface="+mn-cs"/>
        </a:defRPr>
      </a:lvl3pPr>
      <a:lvl4pPr marL="959976" indent="-239994" algn="l" defTabSz="1219170" rtl="0" eaLnBrk="1" latinLnBrk="0" hangingPunct="1">
        <a:lnSpc>
          <a:spcPct val="100000"/>
        </a:lnSpc>
        <a:spcBef>
          <a:spcPts val="533"/>
        </a:spcBef>
        <a:spcAft>
          <a:spcPts val="533"/>
        </a:spcAft>
        <a:buFont typeface="Arial"/>
        <a:buChar char="•"/>
        <a:defRPr sz="3200" kern="1200">
          <a:solidFill>
            <a:schemeClr val="tx1"/>
          </a:solidFill>
          <a:latin typeface="Arial"/>
          <a:ea typeface="+mn-ea"/>
          <a:cs typeface="+mn-cs"/>
        </a:defRPr>
      </a:lvl4pPr>
      <a:lvl5pPr marL="1199970" indent="-239994" algn="l" defTabSz="1219170" rtl="0" eaLnBrk="1" latinLnBrk="0" hangingPunct="1">
        <a:lnSpc>
          <a:spcPct val="100000"/>
        </a:lnSpc>
        <a:spcBef>
          <a:spcPts val="533"/>
        </a:spcBef>
        <a:spcAft>
          <a:spcPts val="533"/>
        </a:spcAft>
        <a:buFont typeface="Arial"/>
        <a:buChar char="•"/>
        <a:defRPr sz="3200" kern="1200">
          <a:solidFill>
            <a:schemeClr val="tx1"/>
          </a:solidFill>
          <a:latin typeface="Arial"/>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61486" y="989892"/>
            <a:ext cx="9423399" cy="917781"/>
          </a:xfrm>
          <a:prstGeom prst="rect">
            <a:avLst/>
          </a:prstGeom>
        </p:spPr>
        <p:txBody>
          <a:bodyPr vert="horz" lIns="0" tIns="0" rIns="0" bIns="0" rtlCol="0" anchor="t" anchorCtr="0">
            <a:noAutofit/>
          </a:bodyPr>
          <a:lstStyle/>
          <a:p>
            <a:endParaRPr lang="sv-SE" dirty="0"/>
          </a:p>
        </p:txBody>
      </p:sp>
      <p:sp>
        <p:nvSpPr>
          <p:cNvPr id="3" name="Platshållare för text 2"/>
          <p:cNvSpPr>
            <a:spLocks noGrp="1"/>
          </p:cNvSpPr>
          <p:nvPr>
            <p:ph type="body" idx="1"/>
          </p:nvPr>
        </p:nvSpPr>
        <p:spPr>
          <a:xfrm>
            <a:off x="861486" y="1942151"/>
            <a:ext cx="9362975" cy="4464496"/>
          </a:xfrm>
          <a:prstGeom prst="rect">
            <a:avLst/>
          </a:prstGeom>
        </p:spPr>
        <p:txBody>
          <a:bodyPr vert="horz" lIns="0" tIns="0" rIns="0" bIns="0" rtlCol="0">
            <a:noAutofit/>
          </a:bodyPr>
          <a:lstStyle/>
          <a:p>
            <a:pPr lvl="0"/>
            <a:r>
              <a:rPr lang="sv-SE" dirty="0"/>
              <a:t>Klicka här för att ändra format på bakgrundstexten</a:t>
            </a:r>
          </a:p>
        </p:txBody>
      </p:sp>
      <p:pic>
        <p:nvPicPr>
          <p:cNvPr id="5" name="Bildobjekt 4"/>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9042402" y="260650"/>
            <a:ext cx="2828036" cy="376428"/>
          </a:xfrm>
          <a:prstGeom prst="rect">
            <a:avLst/>
          </a:prstGeom>
        </p:spPr>
      </p:pic>
      <p:sp>
        <p:nvSpPr>
          <p:cNvPr id="7" name="Rektangel 6"/>
          <p:cNvSpPr/>
          <p:nvPr/>
        </p:nvSpPr>
        <p:spPr>
          <a:xfrm>
            <a:off x="2" y="6678000"/>
            <a:ext cx="12191999" cy="1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white"/>
              </a:solidFill>
              <a:effectLst/>
              <a:uLnTx/>
              <a:uFillTx/>
              <a:latin typeface="Perpetua"/>
              <a:ea typeface="+mn-ea"/>
              <a:cs typeface="+mn-cs"/>
            </a:endParaRPr>
          </a:p>
        </p:txBody>
      </p:sp>
    </p:spTree>
    <p:extLst>
      <p:ext uri="{BB962C8B-B14F-4D97-AF65-F5344CB8AC3E}">
        <p14:creationId xmlns:p14="http://schemas.microsoft.com/office/powerpoint/2010/main" val="3851069313"/>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defTabSz="1219170" rtl="0" eaLnBrk="1" latinLnBrk="0" hangingPunct="1">
        <a:lnSpc>
          <a:spcPts val="5467"/>
        </a:lnSpc>
        <a:spcBef>
          <a:spcPct val="0"/>
        </a:spcBef>
        <a:buNone/>
        <a:defRPr sz="4800" b="1" kern="1200">
          <a:solidFill>
            <a:schemeClr val="tx1"/>
          </a:solidFill>
          <a:latin typeface="Arial"/>
          <a:ea typeface="+mj-ea"/>
          <a:cs typeface="+mj-cs"/>
        </a:defRPr>
      </a:lvl1pPr>
    </p:titleStyle>
    <p:bodyStyle>
      <a:lvl1pPr marL="232828" indent="-239994" algn="l" defTabSz="1219170" rtl="0" eaLnBrk="1" latinLnBrk="0" hangingPunct="1">
        <a:lnSpc>
          <a:spcPct val="100000"/>
        </a:lnSpc>
        <a:spcBef>
          <a:spcPts val="533"/>
        </a:spcBef>
        <a:spcAft>
          <a:spcPts val="533"/>
        </a:spcAft>
        <a:buFont typeface="Arial"/>
        <a:buChar char="•"/>
        <a:defRPr sz="3200" kern="1200">
          <a:solidFill>
            <a:schemeClr val="tx1"/>
          </a:solidFill>
          <a:latin typeface="Arial"/>
          <a:ea typeface="+mn-ea"/>
          <a:cs typeface="+mn-cs"/>
        </a:defRPr>
      </a:lvl1pPr>
      <a:lvl2pPr marL="479988" indent="-239994" algn="l" defTabSz="1219170" rtl="0" eaLnBrk="1" latinLnBrk="0" hangingPunct="1">
        <a:lnSpc>
          <a:spcPct val="100000"/>
        </a:lnSpc>
        <a:spcBef>
          <a:spcPts val="533"/>
        </a:spcBef>
        <a:spcAft>
          <a:spcPts val="533"/>
        </a:spcAft>
        <a:buFont typeface="Arial"/>
        <a:buChar char="•"/>
        <a:defRPr sz="3200" kern="1200">
          <a:solidFill>
            <a:schemeClr val="tx1"/>
          </a:solidFill>
          <a:latin typeface="Arial"/>
          <a:ea typeface="+mn-ea"/>
          <a:cs typeface="+mn-cs"/>
        </a:defRPr>
      </a:lvl2pPr>
      <a:lvl3pPr marL="719982" indent="-239994" algn="l" defTabSz="1219170" rtl="0" eaLnBrk="1" latinLnBrk="0" hangingPunct="1">
        <a:lnSpc>
          <a:spcPct val="100000"/>
        </a:lnSpc>
        <a:spcBef>
          <a:spcPts val="533"/>
        </a:spcBef>
        <a:spcAft>
          <a:spcPts val="533"/>
        </a:spcAft>
        <a:buFont typeface="Arial"/>
        <a:buChar char="•"/>
        <a:defRPr sz="3200" kern="1200">
          <a:solidFill>
            <a:schemeClr val="tx1"/>
          </a:solidFill>
          <a:latin typeface="Arial"/>
          <a:ea typeface="+mn-ea"/>
          <a:cs typeface="+mn-cs"/>
        </a:defRPr>
      </a:lvl3pPr>
      <a:lvl4pPr marL="959976" indent="-239994" algn="l" defTabSz="1219170" rtl="0" eaLnBrk="1" latinLnBrk="0" hangingPunct="1">
        <a:lnSpc>
          <a:spcPct val="100000"/>
        </a:lnSpc>
        <a:spcBef>
          <a:spcPts val="533"/>
        </a:spcBef>
        <a:spcAft>
          <a:spcPts val="533"/>
        </a:spcAft>
        <a:buFont typeface="Arial"/>
        <a:buChar char="•"/>
        <a:defRPr sz="3200" kern="1200">
          <a:solidFill>
            <a:schemeClr val="tx1"/>
          </a:solidFill>
          <a:latin typeface="Arial"/>
          <a:ea typeface="+mn-ea"/>
          <a:cs typeface="+mn-cs"/>
        </a:defRPr>
      </a:lvl4pPr>
      <a:lvl5pPr marL="1199970" indent="-239994" algn="l" defTabSz="1219170" rtl="0" eaLnBrk="1" latinLnBrk="0" hangingPunct="1">
        <a:lnSpc>
          <a:spcPct val="100000"/>
        </a:lnSpc>
        <a:spcBef>
          <a:spcPts val="533"/>
        </a:spcBef>
        <a:spcAft>
          <a:spcPts val="533"/>
        </a:spcAft>
        <a:buFont typeface="Arial"/>
        <a:buChar char="•"/>
        <a:defRPr sz="3200" kern="1200">
          <a:solidFill>
            <a:schemeClr val="tx1"/>
          </a:solidFill>
          <a:latin typeface="Arial"/>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88DC57B8-96C9-401F-BEB2-987CD6ADD88C}"/>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07708905"/>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15ECA65-F9C3-4E98-BB53-C3DB169B841C}" type="datetimeFigureOut">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9430BB4-EBC6-48B5-B9BA-D6D4AA56040A}"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1215058"/>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9D6B583-BD67-4B84-B1ED-0006337E6908}" type="datetime1">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FFFFFF"/>
                </a:solidFill>
                <a:effectLst/>
                <a:uLnTx/>
                <a:uFillTx/>
                <a:latin typeface="Arial"/>
                <a:ea typeface="+mn-ea"/>
                <a:cs typeface="+mn-cs"/>
              </a:rPr>
              <a:t>PRELIMINÄRT UTKAST - EJ FÖR SPRIDNING</a:t>
            </a: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srgbClr val="FFFFFF"/>
              </a:solidFill>
              <a:effectLst/>
              <a:uLnTx/>
              <a:uFillTx/>
              <a:latin typeface="Arial"/>
              <a:ea typeface="+mn-ea"/>
              <a:cs typeface="+mn-cs"/>
            </a:endParaRPr>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181039154"/>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Lst>
  <p:hf hdr="0" dt="0"/>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0ADB1B8-CCF3-43C4-A49A-4668AED3DD3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PRELIMINÄRT UTKAST - EJ FÖR SPRIDNING</a:t>
            </a: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2117202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Lst>
  <p:hf hdr="0" dt="0"/>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82CE21F-85BA-445A-BDEC-B133B6B421F9}"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PRELIMINÄRT UTKAST - EJ FÖR SPRIDNING</a:t>
            </a: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112938919"/>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Lst>
  <p:hf hdr="0" dt="0"/>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88DC57B8-96C9-401F-BEB2-987CD6ADD88C}"/>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4B42D259-ACB8-4FD1-AC0F-9CAC8F5E07E0}" type="datetimeFigureOut">
              <a:rPr lang="sv-SE" smtClean="0"/>
              <a:t>2021-04-08</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34C9B0E5-37D7-412E-A162-6A236BADC197}" type="slidenum">
              <a:rPr lang="sv-SE" smtClean="0"/>
              <a:t>‹#›</a:t>
            </a:fld>
            <a:endParaRPr lang="sv-SE" dirty="0"/>
          </a:p>
        </p:txBody>
      </p:sp>
    </p:spTree>
    <p:extLst>
      <p:ext uri="{BB962C8B-B14F-4D97-AF65-F5344CB8AC3E}">
        <p14:creationId xmlns:p14="http://schemas.microsoft.com/office/powerpoint/2010/main" val="144807772"/>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2021-04-08</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dirty="0"/>
          </a:p>
        </p:txBody>
      </p:sp>
      <p:pic>
        <p:nvPicPr>
          <p:cNvPr id="10" name="Bildobjekt 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Tree>
    <p:extLst>
      <p:ext uri="{BB962C8B-B14F-4D97-AF65-F5344CB8AC3E}">
        <p14:creationId xmlns:p14="http://schemas.microsoft.com/office/powerpoint/2010/main" val="2326646358"/>
      </p:ext>
    </p:extLst>
  </p:cSld>
  <p:clrMap bg1="lt1" tx1="dk1" bg2="lt2" tx2="dk2" accent1="accent1" accent2="accent2" accent3="accent3" accent4="accent4" accent5="accent5" accent6="accent6" hlink="hlink" folHlink="folHlink"/>
  <p:sldLayoutIdLst>
    <p:sldLayoutId id="2147483673" r:id="rId1"/>
    <p:sldLayoutId id="2147483704" r:id="rId2"/>
    <p:sldLayoutId id="2147483684" r:id="rId3"/>
    <p:sldLayoutId id="2147483685" r:id="rId4"/>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1E141CC-09B0-40DE-8689-3F3B027583FA}"/>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D230B7FC-8DD1-423E-8EF4-94D7897E47A9}" type="datetimeFigureOut">
              <a:rPr lang="sv-SE" smtClean="0"/>
              <a:pPr/>
              <a:t>2021-04-08</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354101425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Lst>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2222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bg1"/>
                </a:solidFill>
              </a:defRPr>
            </a:lvl1pPr>
          </a:lstStyle>
          <a:p>
            <a:fld id="{D230B7FC-8DD1-423E-8EF4-94D7897E47A9}" type="datetimeFigureOut">
              <a:rPr lang="sv-SE" smtClean="0"/>
              <a:pPr/>
              <a:t>2021-04-08</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bg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bg1"/>
                </a:solidFill>
              </a:defRPr>
            </a:lvl1pPr>
          </a:lstStyle>
          <a:p>
            <a:fld id="{2A89D212-3966-4D00-A59B-EFC19ACC4594}" type="slidenum">
              <a:rPr lang="sv-SE" smtClean="0"/>
              <a:pPr/>
              <a:t>‹#›</a:t>
            </a:fld>
            <a:endParaRPr lang="sv-SE" dirty="0"/>
          </a:p>
        </p:txBody>
      </p:sp>
      <p:cxnSp>
        <p:nvCxnSpPr>
          <p:cNvPr id="9" name="Rak koppling 8">
            <a:extLst>
              <a:ext uri="{FF2B5EF4-FFF2-40B4-BE49-F238E27FC236}">
                <a16:creationId xmlns:a16="http://schemas.microsoft.com/office/drawing/2014/main" id="{A52E8933-DCFE-49DC-8860-51A0F5BEB337}"/>
              </a:ext>
            </a:extLst>
          </p:cNvPr>
          <p:cNvCxnSpPr/>
          <p:nvPr userDrawn="1"/>
        </p:nvCxnSpPr>
        <p:spPr>
          <a:xfrm>
            <a:off x="0" y="6279521"/>
            <a:ext cx="1219200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1" name="Bildobjekt 10" descr="En bild som visar ritning&#10;&#10;Automatiskt genererad beskrivning">
            <a:extLst>
              <a:ext uri="{FF2B5EF4-FFF2-40B4-BE49-F238E27FC236}">
                <a16:creationId xmlns:a16="http://schemas.microsoft.com/office/drawing/2014/main" id="{FBF56087-D006-4AE0-B04E-26938F3EF59F}"/>
              </a:ext>
            </a:extLst>
          </p:cNvPr>
          <p:cNvPicPr>
            <a:picLocks noChangeAspect="1"/>
          </p:cNvPicPr>
          <p:nvPr userDrawn="1"/>
        </p:nvPicPr>
        <p:blipFill>
          <a:blip r:embed="rId10" cstate="hqprint">
            <a:alphaModFix amt="85000"/>
            <a:extLst>
              <a:ext uri="{28A0092B-C50C-407E-A947-70E740481C1C}">
                <a14:useLocalDpi xmlns:a14="http://schemas.microsoft.com/office/drawing/2010/main" val="0"/>
              </a:ext>
            </a:extLst>
          </a:blip>
          <a:stretch>
            <a:fillRect/>
          </a:stretch>
        </p:blipFill>
        <p:spPr>
          <a:xfrm>
            <a:off x="10892244" y="6356350"/>
            <a:ext cx="975640" cy="403961"/>
          </a:xfrm>
          <a:prstGeom prst="rect">
            <a:avLst/>
          </a:prstGeom>
        </p:spPr>
      </p:pic>
    </p:spTree>
    <p:extLst>
      <p:ext uri="{BB962C8B-B14F-4D97-AF65-F5344CB8AC3E}">
        <p14:creationId xmlns:p14="http://schemas.microsoft.com/office/powerpoint/2010/main" val="17897069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Lst>
  <p:txStyles>
    <p:titleStyle>
      <a:lvl1pPr algn="l" defTabSz="914400" rtl="0" eaLnBrk="1" latinLnBrk="0" hangingPunct="1">
        <a:lnSpc>
          <a:spcPct val="80000"/>
        </a:lnSpc>
        <a:spcBef>
          <a:spcPct val="0"/>
        </a:spcBef>
        <a:buNone/>
        <a:defRPr sz="4400" b="1" kern="1200">
          <a:solidFill>
            <a:schemeClr val="bg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bg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bg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dobjekt 9" descr="En bild som visar ritning&#10;&#10;Automatiskt genererad beskrivning">
            <a:extLst>
              <a:ext uri="{FF2B5EF4-FFF2-40B4-BE49-F238E27FC236}">
                <a16:creationId xmlns:a16="http://schemas.microsoft.com/office/drawing/2014/main" id="{3AE7FF09-5CCC-4FAB-8408-8005BA4AAF14}"/>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D230B7FC-8DD1-423E-8EF4-94D7897E47A9}" type="datetimeFigureOut">
              <a:rPr lang="sv-SE" smtClean="0"/>
              <a:pPr/>
              <a:t>2021-04-08</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A89D212-3966-4D00-A59B-EFC19ACC4594}" type="slidenum">
              <a:rPr lang="sv-SE" smtClean="0"/>
              <a:pPr/>
              <a:t>‹#›</a:t>
            </a:fld>
            <a:endParaRPr lang="sv-SE" dirty="0"/>
          </a:p>
        </p:txBody>
      </p:sp>
      <p:cxnSp>
        <p:nvCxnSpPr>
          <p:cNvPr id="9" name="Rak koppling 8">
            <a:extLst>
              <a:ext uri="{FF2B5EF4-FFF2-40B4-BE49-F238E27FC236}">
                <a16:creationId xmlns:a16="http://schemas.microsoft.com/office/drawing/2014/main" id="{A52E8933-DCFE-49DC-8860-51A0F5BEB337}"/>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26656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Bildobjekt 9"/>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extLst>
      <p:ext uri="{BB962C8B-B14F-4D97-AF65-F5344CB8AC3E}">
        <p14:creationId xmlns:p14="http://schemas.microsoft.com/office/powerpoint/2010/main" val="368202325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4710856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2021-04-08</a:t>
            </a:fld>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3468683925"/>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9.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9.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0.xml"/></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0.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10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0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23.xml.rels><?xml version="1.0" encoding="UTF-8" standalone="yes"?>
<Relationships xmlns="http://schemas.openxmlformats.org/package/2006/relationships"><Relationship Id="rId3" Type="http://schemas.openxmlformats.org/officeDocument/2006/relationships/hyperlink" Target="https://www.ehalsomyndigheten.se/om-e-halsa/stod-till-kommuner-for-inforande-och-anvandning-av-digital-teknik/" TargetMode="External"/><Relationship Id="rId2" Type="http://schemas.openxmlformats.org/officeDocument/2006/relationships/notesSlide" Target="../notesSlides/notesSlide14.xml"/><Relationship Id="rId1" Type="http://schemas.openxmlformats.org/officeDocument/2006/relationships/slideLayout" Target="../slideLayouts/slideLayout108.xml"/><Relationship Id="rId5" Type="http://schemas.openxmlformats.org/officeDocument/2006/relationships/hyperlink" Target="https://www.ehalsomyndigheten.se/om-e-halsa/stod-till-kommuner-for-inforande-och-anvandning-av-digital-teknik/kunskapshojande-initiativ-khi/" TargetMode="External"/><Relationship Id="rId4" Type="http://schemas.openxmlformats.org/officeDocument/2006/relationships/hyperlink" Target="https://www.ehalsomyndigheten.se/om-e-halsa/stod-till-kommuner-for-inforande-och-anvandning-av-digital-teknik/digital-verksamhetsutvecklin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5.xml"/><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3.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4.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4.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4.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4.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4.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4.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4.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4.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4.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4.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4.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4.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4.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4.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4.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hyperlink" Target="mailto:ola.gotesson@rjl.se"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6.xml"/></Relationships>
</file>

<file path=ppt/slides/_rels/slide48.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image" Target="../media/image48.png"/><Relationship Id="rId7" Type="http://schemas.openxmlformats.org/officeDocument/2006/relationships/slide" Target="slide25.xml"/><Relationship Id="rId12" Type="http://schemas.openxmlformats.org/officeDocument/2006/relationships/image" Target="../media/image19.png"/><Relationship Id="rId2" Type="http://schemas.openxmlformats.org/officeDocument/2006/relationships/image" Target="../media/image47.png"/><Relationship Id="rId1" Type="http://schemas.openxmlformats.org/officeDocument/2006/relationships/slideLayout" Target="../slideLayouts/slideLayout84.xml"/><Relationship Id="rId6" Type="http://schemas.openxmlformats.org/officeDocument/2006/relationships/slide" Target="slide47.xml"/><Relationship Id="rId11" Type="http://schemas.openxmlformats.org/officeDocument/2006/relationships/slide" Target="slide3.xml"/><Relationship Id="rId5" Type="http://schemas.openxmlformats.org/officeDocument/2006/relationships/image" Target="../media/image50.png"/><Relationship Id="rId10" Type="http://schemas.openxmlformats.org/officeDocument/2006/relationships/image" Target="../media/image52.png"/><Relationship Id="rId4" Type="http://schemas.openxmlformats.org/officeDocument/2006/relationships/image" Target="../media/image49.png"/><Relationship Id="rId9" Type="http://schemas.openxmlformats.org/officeDocument/2006/relationships/image" Target="../media/image51.png"/></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84.xml"/><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6.xml"/></Relationships>
</file>

<file path=ppt/slides/_rels/slide51.xml.rels><?xml version="1.0" encoding="UTF-8" standalone="yes"?>
<Relationships xmlns="http://schemas.openxmlformats.org/package/2006/relationships"><Relationship Id="rId8" Type="http://schemas.openxmlformats.org/officeDocument/2006/relationships/slide" Target="slide49.xml"/><Relationship Id="rId3" Type="http://schemas.openxmlformats.org/officeDocument/2006/relationships/image" Target="../media/image55.png"/><Relationship Id="rId7" Type="http://schemas.openxmlformats.org/officeDocument/2006/relationships/image" Target="../media/image57.png"/><Relationship Id="rId12" Type="http://schemas.openxmlformats.org/officeDocument/2006/relationships/slide" Target="slide47.xml"/><Relationship Id="rId2" Type="http://schemas.openxmlformats.org/officeDocument/2006/relationships/slide" Target="slide51.xml"/><Relationship Id="rId1" Type="http://schemas.openxmlformats.org/officeDocument/2006/relationships/slideLayout" Target="../slideLayouts/slideLayout84.xml"/><Relationship Id="rId6" Type="http://schemas.openxmlformats.org/officeDocument/2006/relationships/slide" Target="slide24.xml"/><Relationship Id="rId11" Type="http://schemas.openxmlformats.org/officeDocument/2006/relationships/slide" Target="slide46.xml"/><Relationship Id="rId5" Type="http://schemas.openxmlformats.org/officeDocument/2006/relationships/image" Target="../media/image56.png"/><Relationship Id="rId10" Type="http://schemas.openxmlformats.org/officeDocument/2006/relationships/slide" Target="slide25.xml"/><Relationship Id="rId4" Type="http://schemas.openxmlformats.org/officeDocument/2006/relationships/slide" Target="slide4.xml"/><Relationship Id="rId9" Type="http://schemas.openxmlformats.org/officeDocument/2006/relationships/image" Target="../media/image58.png"/></Relationships>
</file>

<file path=ppt/slides/_rels/slide52.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19.xml"/><Relationship Id="rId1" Type="http://schemas.openxmlformats.org/officeDocument/2006/relationships/slideLayout" Target="../slideLayouts/slideLayout8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6.xml"/></Relationships>
</file>

<file path=ppt/slides/_rels/slide54.xml.rels><?xml version="1.0" encoding="UTF-8" standalone="yes"?>
<Relationships xmlns="http://schemas.openxmlformats.org/package/2006/relationships"><Relationship Id="rId3" Type="http://schemas.openxmlformats.org/officeDocument/2006/relationships/hyperlink" Target="mailto:anneli.jaderland@skr.se" TargetMode="External"/><Relationship Id="rId2" Type="http://schemas.openxmlformats.org/officeDocument/2006/relationships/notesSlide" Target="../notesSlides/notesSlide21.xml"/><Relationship Id="rId1" Type="http://schemas.openxmlformats.org/officeDocument/2006/relationships/slideLayout" Target="../slideLayouts/slideLayout7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5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59.png"/><Relationship Id="rId1" Type="http://schemas.openxmlformats.org/officeDocument/2006/relationships/slideLayout" Target="../slideLayouts/slideLayout156.xml"/><Relationship Id="rId6" Type="http://schemas.openxmlformats.org/officeDocument/2006/relationships/image" Target="../media/image6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63.png"/><Relationship Id="rId4" Type="http://schemas.openxmlformats.org/officeDocument/2006/relationships/image" Target="../media/image60.png"/><Relationship Id="rId9" Type="http://schemas.openxmlformats.org/officeDocument/2006/relationships/image" Target="../media/image24.sv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20.xml"/></Relationships>
</file>

<file path=ppt/slides/_rels/slide6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8.svg"/><Relationship Id="rId7" Type="http://schemas.openxmlformats.org/officeDocument/2006/relationships/image" Target="../media/image24.svg"/><Relationship Id="rId2" Type="http://schemas.openxmlformats.org/officeDocument/2006/relationships/image" Target="../media/image59.png"/><Relationship Id="rId1" Type="http://schemas.openxmlformats.org/officeDocument/2006/relationships/slideLayout" Target="../slideLayouts/slideLayout156.xml"/><Relationship Id="rId6" Type="http://schemas.openxmlformats.org/officeDocument/2006/relationships/image" Target="../media/image62.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64.png"/><Relationship Id="rId4" Type="http://schemas.openxmlformats.org/officeDocument/2006/relationships/image" Target="../media/image61.png"/><Relationship Id="rId9" Type="http://schemas.openxmlformats.org/officeDocument/2006/relationships/image" Target="../media/image26.svg"/></Relationships>
</file>

<file path=ppt/slides/_rels/slide61.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40.svg"/><Relationship Id="rId18" Type="http://schemas.openxmlformats.org/officeDocument/2006/relationships/image" Target="../media/image61.png"/><Relationship Id="rId3" Type="http://schemas.openxmlformats.org/officeDocument/2006/relationships/image" Target="../media/image30.svg"/><Relationship Id="rId21" Type="http://schemas.openxmlformats.org/officeDocument/2006/relationships/image" Target="../media/image24.svg"/><Relationship Id="rId7" Type="http://schemas.openxmlformats.org/officeDocument/2006/relationships/image" Target="../media/image34.svg"/><Relationship Id="rId12" Type="http://schemas.openxmlformats.org/officeDocument/2006/relationships/image" Target="../media/image70.png"/><Relationship Id="rId17" Type="http://schemas.openxmlformats.org/officeDocument/2006/relationships/image" Target="../media/image20.svg"/><Relationship Id="rId25" Type="http://schemas.openxmlformats.org/officeDocument/2006/relationships/image" Target="../media/image44.svg"/><Relationship Id="rId2" Type="http://schemas.openxmlformats.org/officeDocument/2006/relationships/image" Target="../media/image65.png"/><Relationship Id="rId16" Type="http://schemas.openxmlformats.org/officeDocument/2006/relationships/image" Target="../media/image60.png"/><Relationship Id="rId20" Type="http://schemas.openxmlformats.org/officeDocument/2006/relationships/image" Target="../media/image62.png"/><Relationship Id="rId1" Type="http://schemas.openxmlformats.org/officeDocument/2006/relationships/slideLayout" Target="../slideLayouts/slideLayout156.xml"/><Relationship Id="rId6" Type="http://schemas.openxmlformats.org/officeDocument/2006/relationships/image" Target="../media/image67.png"/><Relationship Id="rId11" Type="http://schemas.openxmlformats.org/officeDocument/2006/relationships/image" Target="../media/image38.svg"/><Relationship Id="rId24" Type="http://schemas.openxmlformats.org/officeDocument/2006/relationships/image" Target="../media/image72.png"/><Relationship Id="rId5" Type="http://schemas.openxmlformats.org/officeDocument/2006/relationships/image" Target="../media/image32.svg"/><Relationship Id="rId15" Type="http://schemas.openxmlformats.org/officeDocument/2006/relationships/image" Target="../media/image42.svg"/><Relationship Id="rId23" Type="http://schemas.openxmlformats.org/officeDocument/2006/relationships/image" Target="../media/image26.svg"/><Relationship Id="rId10" Type="http://schemas.openxmlformats.org/officeDocument/2006/relationships/image" Target="../media/image69.png"/><Relationship Id="rId19" Type="http://schemas.openxmlformats.org/officeDocument/2006/relationships/image" Target="../media/image22.svg"/><Relationship Id="rId4" Type="http://schemas.openxmlformats.org/officeDocument/2006/relationships/image" Target="../media/image66.png"/><Relationship Id="rId9" Type="http://schemas.openxmlformats.org/officeDocument/2006/relationships/image" Target="../media/image36.svg"/><Relationship Id="rId14" Type="http://schemas.openxmlformats.org/officeDocument/2006/relationships/image" Target="../media/image71.png"/><Relationship Id="rId22" Type="http://schemas.openxmlformats.org/officeDocument/2006/relationships/image" Target="../media/image63.png"/></Relationships>
</file>

<file path=ppt/slides/_rels/slide62.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400.svg"/><Relationship Id="rId7" Type="http://schemas.openxmlformats.org/officeDocument/2006/relationships/image" Target="../media/image200.svg"/><Relationship Id="rId2" Type="http://schemas.openxmlformats.org/officeDocument/2006/relationships/image" Target="../media/image73.png"/><Relationship Id="rId1" Type="http://schemas.openxmlformats.org/officeDocument/2006/relationships/slideLayout" Target="../slideLayouts/slideLayout156.xml"/><Relationship Id="rId6" Type="http://schemas.openxmlformats.org/officeDocument/2006/relationships/image" Target="../media/image75.png"/><Relationship Id="rId11" Type="http://schemas.openxmlformats.org/officeDocument/2006/relationships/image" Target="../media/image49.svg"/><Relationship Id="rId5" Type="http://schemas.openxmlformats.org/officeDocument/2006/relationships/image" Target="../media/image260.svg"/><Relationship Id="rId10" Type="http://schemas.openxmlformats.org/officeDocument/2006/relationships/image" Target="../media/image77.png"/><Relationship Id="rId4" Type="http://schemas.openxmlformats.org/officeDocument/2006/relationships/image" Target="../media/image74.png"/><Relationship Id="rId9" Type="http://schemas.openxmlformats.org/officeDocument/2006/relationships/image" Target="../media/image220.svg"/></Relationships>
</file>

<file path=ppt/slides/_rels/slide63.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42.svg"/><Relationship Id="rId7" Type="http://schemas.openxmlformats.org/officeDocument/2006/relationships/image" Target="../media/image54.svg"/><Relationship Id="rId2" Type="http://schemas.openxmlformats.org/officeDocument/2006/relationships/image" Target="../media/image71.png"/><Relationship Id="rId1" Type="http://schemas.openxmlformats.org/officeDocument/2006/relationships/slideLayout" Target="../slideLayouts/slideLayout165.xml"/><Relationship Id="rId6" Type="http://schemas.openxmlformats.org/officeDocument/2006/relationships/image" Target="../media/image78.png"/><Relationship Id="rId11" Type="http://schemas.openxmlformats.org/officeDocument/2006/relationships/image" Target="../media/image26.svg"/><Relationship Id="rId5" Type="http://schemas.openxmlformats.org/officeDocument/2006/relationships/image" Target="../media/image28.svg"/><Relationship Id="rId10" Type="http://schemas.openxmlformats.org/officeDocument/2006/relationships/image" Target="../media/image63.png"/><Relationship Id="rId4" Type="http://schemas.openxmlformats.org/officeDocument/2006/relationships/image" Target="../media/image64.png"/><Relationship Id="rId9" Type="http://schemas.openxmlformats.org/officeDocument/2006/relationships/image" Target="../media/image24.svg"/></Relationships>
</file>

<file path=ppt/slides/_rels/slide64.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42.svg"/><Relationship Id="rId7" Type="http://schemas.openxmlformats.org/officeDocument/2006/relationships/image" Target="../media/image22.svg"/><Relationship Id="rId2" Type="http://schemas.openxmlformats.org/officeDocument/2006/relationships/image" Target="../media/image71.png"/><Relationship Id="rId1" Type="http://schemas.openxmlformats.org/officeDocument/2006/relationships/slideLayout" Target="../slideLayouts/slideLayout165.xml"/><Relationship Id="rId6" Type="http://schemas.openxmlformats.org/officeDocument/2006/relationships/image" Target="../media/image61.png"/><Relationship Id="rId11" Type="http://schemas.openxmlformats.org/officeDocument/2006/relationships/image" Target="../media/image26.svg"/><Relationship Id="rId5" Type="http://schemas.openxmlformats.org/officeDocument/2006/relationships/image" Target="../media/image28.svg"/><Relationship Id="rId10" Type="http://schemas.openxmlformats.org/officeDocument/2006/relationships/image" Target="../media/image63.png"/><Relationship Id="rId4" Type="http://schemas.openxmlformats.org/officeDocument/2006/relationships/image" Target="../media/image64.png"/><Relationship Id="rId9" Type="http://schemas.openxmlformats.org/officeDocument/2006/relationships/image" Target="../media/image56.svg"/></Relationships>
</file>

<file path=ppt/slides/_rels/slide6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65.xml"/></Relationships>
</file>

<file path=ppt/slides/_rels/slide66.xml.rels><?xml version="1.0" encoding="UTF-8" standalone="yes"?>
<Relationships xmlns="http://schemas.openxmlformats.org/package/2006/relationships"><Relationship Id="rId3" Type="http://schemas.openxmlformats.org/officeDocument/2006/relationships/hyperlink" Target="mailto:emma.henriksson@skr.se" TargetMode="External"/><Relationship Id="rId2" Type="http://schemas.openxmlformats.org/officeDocument/2006/relationships/image" Target="../media/image81.jpeg"/><Relationship Id="rId1" Type="http://schemas.openxmlformats.org/officeDocument/2006/relationships/slideLayout" Target="../slideLayouts/slideLayout151.xml"/></Relationships>
</file>

<file path=ppt/slides/_rels/slide6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2.xml"/></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20.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1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descr="C:\Users\alil2\AppData\Local\Microsoft\Windows\INetCache\Content.Word\IMG_0432.jpg"/>
          <p:cNvPicPr>
            <a:picLocks noGrp="1"/>
          </p:cNvPicPr>
          <p:nvPr>
            <p:ph type="pic" sz="quarter" idx="13"/>
          </p:nvPr>
        </p:nvPicPr>
        <p:blipFill>
          <a:blip r:embed="rId3" cstate="print">
            <a:extLst>
              <a:ext uri="{28A0092B-C50C-407E-A947-70E740481C1C}">
                <a14:useLocalDpi xmlns:a14="http://schemas.microsoft.com/office/drawing/2010/main" val="0"/>
              </a:ext>
            </a:extLst>
          </a:blip>
          <a:srcRect t="12465" b="12465"/>
          <a:stretch>
            <a:fillRect/>
          </a:stretch>
        </p:blipFill>
        <p:spPr bwMode="auto">
          <a:xfrm>
            <a:off x="4767209" y="1191801"/>
            <a:ext cx="6760394" cy="5157627"/>
          </a:xfrm>
          <a:prstGeom prst="rect">
            <a:avLst/>
          </a:prstGeom>
          <a:noFill/>
          <a:ln>
            <a:noFill/>
          </a:ln>
        </p:spPr>
      </p:pic>
      <p:sp>
        <p:nvSpPr>
          <p:cNvPr id="4" name="Rubrik 3">
            <a:extLst>
              <a:ext uri="{FF2B5EF4-FFF2-40B4-BE49-F238E27FC236}">
                <a16:creationId xmlns:a16="http://schemas.microsoft.com/office/drawing/2014/main" id="{9A09F75D-901A-4BDF-B59A-D1C22F7C1EE1}"/>
              </a:ext>
            </a:extLst>
          </p:cNvPr>
          <p:cNvSpPr>
            <a:spLocks noGrp="1"/>
          </p:cNvSpPr>
          <p:nvPr>
            <p:ph type="ctrTitle"/>
          </p:nvPr>
        </p:nvSpPr>
        <p:spPr>
          <a:xfrm>
            <a:off x="146659" y="1191801"/>
            <a:ext cx="4376791" cy="5157627"/>
          </a:xfrm>
          <a:ln>
            <a:solidFill>
              <a:schemeClr val="tx1"/>
            </a:solidFill>
          </a:ln>
        </p:spPr>
        <p:txBody>
          <a:bodyPr/>
          <a:lstStyle/>
          <a:p>
            <a:r>
              <a:rPr lang="sv-SE" sz="4400" dirty="0" smtClean="0">
                <a:ln w="28575">
                  <a:solidFill>
                    <a:schemeClr val="tx1"/>
                  </a:solidFill>
                </a:ln>
                <a:solidFill>
                  <a:schemeClr val="bg1"/>
                </a:solidFill>
              </a:rPr>
              <a:t/>
            </a:r>
            <a:br>
              <a:rPr lang="sv-SE" sz="4400" dirty="0" smtClean="0">
                <a:ln w="28575">
                  <a:solidFill>
                    <a:schemeClr val="tx1"/>
                  </a:solidFill>
                </a:ln>
                <a:solidFill>
                  <a:schemeClr val="bg1"/>
                </a:solidFill>
              </a:rPr>
            </a:br>
            <a:r>
              <a:rPr lang="sv-SE" sz="4400" dirty="0" smtClean="0">
                <a:ln w="28575">
                  <a:solidFill>
                    <a:schemeClr val="tx1"/>
                  </a:solidFill>
                </a:ln>
                <a:solidFill>
                  <a:schemeClr val="bg1"/>
                </a:solidFill>
              </a:rPr>
              <a:t>Välkommen </a:t>
            </a:r>
            <a:r>
              <a:rPr lang="sv-SE" sz="4400" dirty="0">
                <a:ln w="28575">
                  <a:solidFill>
                    <a:schemeClr val="tx1"/>
                  </a:solidFill>
                </a:ln>
                <a:solidFill>
                  <a:schemeClr val="bg1"/>
                </a:solidFill>
              </a:rPr>
              <a:t>till </a:t>
            </a:r>
            <a:r>
              <a:rPr lang="sv-SE" sz="4400" dirty="0" smtClean="0">
                <a:ln w="28575">
                  <a:solidFill>
                    <a:schemeClr val="tx1"/>
                  </a:solidFill>
                </a:ln>
                <a:solidFill>
                  <a:schemeClr val="bg1"/>
                </a:solidFill>
              </a:rPr>
              <a:t>NSK-S </a:t>
            </a:r>
            <a:r>
              <a:rPr lang="sv-SE" sz="4400" dirty="0">
                <a:ln w="28575">
                  <a:solidFill>
                    <a:schemeClr val="tx1"/>
                  </a:solidFill>
                </a:ln>
                <a:solidFill>
                  <a:schemeClr val="bg1"/>
                </a:solidFill>
              </a:rPr>
              <a:t>och RSS </a:t>
            </a:r>
            <a:r>
              <a:rPr lang="sv-SE" sz="4400" dirty="0" smtClean="0">
                <a:ln w="28575">
                  <a:solidFill>
                    <a:schemeClr val="tx1"/>
                  </a:solidFill>
                </a:ln>
                <a:solidFill>
                  <a:schemeClr val="bg1"/>
                </a:solidFill>
              </a:rPr>
              <a:t>gemensamma möte</a:t>
            </a:r>
            <a:r>
              <a:rPr lang="sv-SE" sz="4400" dirty="0">
                <a:ln w="28575">
                  <a:solidFill>
                    <a:schemeClr val="tx1"/>
                  </a:solidFill>
                </a:ln>
                <a:solidFill>
                  <a:schemeClr val="bg1"/>
                </a:solidFill>
              </a:rPr>
              <a:t/>
            </a:r>
            <a:br>
              <a:rPr lang="sv-SE" sz="4400" dirty="0">
                <a:ln w="28575">
                  <a:solidFill>
                    <a:schemeClr val="tx1"/>
                  </a:solidFill>
                </a:ln>
                <a:solidFill>
                  <a:schemeClr val="bg1"/>
                </a:solidFill>
              </a:rPr>
            </a:br>
            <a:r>
              <a:rPr lang="sv-SE" sz="4400" dirty="0">
                <a:ln w="28575">
                  <a:solidFill>
                    <a:schemeClr val="tx1"/>
                  </a:solidFill>
                </a:ln>
                <a:solidFill>
                  <a:schemeClr val="bg1"/>
                </a:solidFill>
              </a:rPr>
              <a:t>den </a:t>
            </a:r>
            <a:r>
              <a:rPr lang="sv-SE" sz="4400" dirty="0" smtClean="0">
                <a:ln w="28575">
                  <a:solidFill>
                    <a:schemeClr val="tx1"/>
                  </a:solidFill>
                </a:ln>
                <a:solidFill>
                  <a:schemeClr val="bg1"/>
                </a:solidFill>
              </a:rPr>
              <a:t>18 mars </a:t>
            </a:r>
            <a:r>
              <a:rPr lang="sv-SE" sz="4400" dirty="0">
                <a:ln w="28575">
                  <a:solidFill>
                    <a:schemeClr val="tx1"/>
                  </a:solidFill>
                </a:ln>
                <a:solidFill>
                  <a:schemeClr val="bg1"/>
                </a:solidFill>
              </a:rPr>
              <a:t>2020</a:t>
            </a:r>
          </a:p>
        </p:txBody>
      </p:sp>
    </p:spTree>
    <p:extLst>
      <p:ext uri="{BB962C8B-B14F-4D97-AF65-F5344CB8AC3E}">
        <p14:creationId xmlns:p14="http://schemas.microsoft.com/office/powerpoint/2010/main" val="4103306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7" name="Nyckelinsikter om fokus för portalen"/>
          <p:cNvSpPr txBox="1"/>
          <p:nvPr/>
        </p:nvSpPr>
        <p:spPr>
          <a:xfrm>
            <a:off x="595352" y="518683"/>
            <a:ext cx="7477032" cy="59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p>
            <a:pPr defTabSz="412739">
              <a:lnSpc>
                <a:spcPct val="120000"/>
              </a:lnSpc>
              <a:defRPr sz="1100">
                <a:latin typeface="Arial"/>
                <a:ea typeface="Arial"/>
                <a:cs typeface="Arial"/>
                <a:sym typeface="Arial"/>
              </a:defRPr>
            </a:pPr>
            <a:endParaRPr sz="1467" dirty="0">
              <a:solidFill>
                <a:srgbClr val="000000"/>
              </a:solidFill>
              <a:latin typeface="Arial"/>
              <a:cs typeface="Arial"/>
              <a:sym typeface="Arial"/>
            </a:endParaRPr>
          </a:p>
          <a:p>
            <a:pPr defTabSz="412739">
              <a:lnSpc>
                <a:spcPct val="120000"/>
              </a:lnSpc>
              <a:defRPr sz="1100">
                <a:latin typeface="Arial"/>
                <a:ea typeface="Arial"/>
                <a:cs typeface="Arial"/>
                <a:sym typeface="Arial"/>
              </a:defRPr>
            </a:pPr>
            <a:endParaRPr sz="1467" dirty="0">
              <a:solidFill>
                <a:srgbClr val="000000"/>
              </a:solidFill>
              <a:latin typeface="Arial"/>
              <a:cs typeface="Arial"/>
              <a:sym typeface="Arial"/>
            </a:endParaRPr>
          </a:p>
        </p:txBody>
      </p:sp>
      <p:sp>
        <p:nvSpPr>
          <p:cNvPr id="5538" name="Slutsats: Fokus för portalen"/>
          <p:cNvSpPr txBox="1"/>
          <p:nvPr/>
        </p:nvSpPr>
        <p:spPr>
          <a:xfrm>
            <a:off x="2494706" y="178857"/>
            <a:ext cx="7239945" cy="7331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oAutofit/>
          </a:bodyPr>
          <a:lstStyle>
            <a:lvl1pPr defTabSz="173354">
              <a:defRPr sz="3472">
                <a:latin typeface="Arial"/>
                <a:ea typeface="Arial"/>
                <a:cs typeface="Arial"/>
                <a:sym typeface="Arial"/>
              </a:defRPr>
            </a:lvl1pPr>
          </a:lstStyle>
          <a:p>
            <a:pPr defTabSz="231133"/>
            <a:r>
              <a:rPr sz="4533" b="1" dirty="0">
                <a:solidFill>
                  <a:srgbClr val="000000"/>
                </a:solidFill>
              </a:rPr>
              <a:t> </a:t>
            </a:r>
            <a:r>
              <a:rPr lang="sv-SE" sz="4533" b="1" dirty="0">
                <a:solidFill>
                  <a:srgbClr val="000000"/>
                </a:solidFill>
              </a:rPr>
              <a:t>Insikter och slutsatser</a:t>
            </a:r>
            <a:endParaRPr sz="4533" b="1" dirty="0">
              <a:solidFill>
                <a:srgbClr val="000000"/>
              </a:solidFill>
            </a:endParaRPr>
          </a:p>
        </p:txBody>
      </p:sp>
      <p:sp>
        <p:nvSpPr>
          <p:cNvPr id="5540" name="Alla vill dra lärdom av hur andra kommuner har gjort"/>
          <p:cNvSpPr txBox="1"/>
          <p:nvPr/>
        </p:nvSpPr>
        <p:spPr>
          <a:xfrm>
            <a:off x="750687" y="1567829"/>
            <a:ext cx="4372040"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9" rIns="60959">
            <a:spAutoFit/>
          </a:bodyPr>
          <a:lstStyle>
            <a:lvl1pPr defTabSz="309562">
              <a:defRPr sz="1000">
                <a:latin typeface="Arial"/>
                <a:ea typeface="Arial"/>
                <a:cs typeface="Arial"/>
                <a:sym typeface="Arial"/>
              </a:defRPr>
            </a:lvl1pPr>
          </a:lstStyle>
          <a:p>
            <a:pPr defTabSz="412739"/>
            <a:r>
              <a:rPr lang="sv-SE" sz="1600" b="1" dirty="0">
                <a:solidFill>
                  <a:srgbClr val="000000"/>
                </a:solidFill>
              </a:rPr>
              <a:t>1. </a:t>
            </a:r>
            <a:r>
              <a:rPr sz="1600" b="1" dirty="0">
                <a:solidFill>
                  <a:srgbClr val="000000"/>
                </a:solidFill>
              </a:rPr>
              <a:t>Alla vill dra lärdom av hur</a:t>
            </a:r>
            <a:r>
              <a:rPr lang="sv-SE" sz="1600" b="1" dirty="0">
                <a:solidFill>
                  <a:srgbClr val="000000"/>
                </a:solidFill>
              </a:rPr>
              <a:t> </a:t>
            </a:r>
            <a:r>
              <a:rPr sz="1600" b="1" dirty="0">
                <a:solidFill>
                  <a:srgbClr val="000000"/>
                </a:solidFill>
              </a:rPr>
              <a:t>andra kommuner har gjort</a:t>
            </a:r>
          </a:p>
        </p:txBody>
      </p:sp>
      <p:sp>
        <p:nvSpPr>
          <p:cNvPr id="5541" name="Att stötta en kommun att dra lärdomar från erfarenheterna i en annan kommun skulle skapa värde och bygga på ett beteende som redan finns."/>
          <p:cNvSpPr txBox="1"/>
          <p:nvPr/>
        </p:nvSpPr>
        <p:spPr>
          <a:xfrm>
            <a:off x="815413" y="2398366"/>
            <a:ext cx="4512503" cy="872162"/>
          </a:xfrm>
          <a:prstGeom prst="rect">
            <a:avLst/>
          </a:prstGeom>
          <a:solidFill>
            <a:schemeClr val="accent1">
              <a:lumMod val="10000"/>
              <a:lumOff val="90000"/>
            </a:schemeClr>
          </a:solidFill>
          <a:ln w="12700">
            <a:solidFill>
              <a:schemeClr val="accent1"/>
            </a:solid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defTabSz="309562">
              <a:defRPr sz="1000" b="1"/>
            </a:lvl1pPr>
          </a:lstStyle>
          <a:p>
            <a:pPr algn="ctr" defTabSz="412739"/>
            <a:r>
              <a:rPr lang="sv-SE" sz="2667" dirty="0">
                <a:solidFill>
                  <a:srgbClr val="000000"/>
                </a:solidFill>
                <a:latin typeface="Perpetua"/>
              </a:rPr>
              <a:t>B</a:t>
            </a:r>
            <a:r>
              <a:rPr sz="2667" dirty="0">
                <a:solidFill>
                  <a:srgbClr val="000000"/>
                </a:solidFill>
                <a:latin typeface="Perpetua"/>
              </a:rPr>
              <a:t>ygga på ett beteende som redan finns</a:t>
            </a:r>
          </a:p>
        </p:txBody>
      </p:sp>
      <p:sp>
        <p:nvSpPr>
          <p:cNvPr id="5542" name="Det är svårt att agera på andras erfarenheter"/>
          <p:cNvSpPr txBox="1"/>
          <p:nvPr/>
        </p:nvSpPr>
        <p:spPr>
          <a:xfrm>
            <a:off x="6506129" y="1527577"/>
            <a:ext cx="4479007" cy="5681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ormAutofit/>
          </a:bodyPr>
          <a:lstStyle>
            <a:lvl1pPr defTabSz="309562">
              <a:defRPr sz="1000">
                <a:latin typeface="Arial"/>
                <a:ea typeface="Arial"/>
                <a:cs typeface="Arial"/>
                <a:sym typeface="Arial"/>
              </a:defRPr>
            </a:lvl1pPr>
          </a:lstStyle>
          <a:p>
            <a:pPr defTabSz="412739"/>
            <a:r>
              <a:rPr lang="sv-SE" sz="1600" b="1" dirty="0">
                <a:solidFill>
                  <a:srgbClr val="000000"/>
                </a:solidFill>
              </a:rPr>
              <a:t>2. </a:t>
            </a:r>
            <a:r>
              <a:rPr sz="1600" b="1" dirty="0">
                <a:solidFill>
                  <a:srgbClr val="000000"/>
                </a:solidFill>
              </a:rPr>
              <a:t>Det är svårt att agera på andras erfarenheter</a:t>
            </a:r>
          </a:p>
        </p:txBody>
      </p:sp>
      <p:sp>
        <p:nvSpPr>
          <p:cNvPr id="5543" name="Ett stöd behöver underlätta för användaren att &quot;översätta&quot; andras erfarenheter till sin egen kontext och stötta användarens egna lärande."/>
          <p:cNvSpPr txBox="1"/>
          <p:nvPr/>
        </p:nvSpPr>
        <p:spPr>
          <a:xfrm>
            <a:off x="6506129" y="2420096"/>
            <a:ext cx="4447383" cy="872162"/>
          </a:xfrm>
          <a:prstGeom prst="rect">
            <a:avLst/>
          </a:prstGeom>
          <a:solidFill>
            <a:schemeClr val="accent1">
              <a:lumMod val="10000"/>
              <a:lumOff val="90000"/>
            </a:schemeClr>
          </a:solidFill>
          <a:ln w="127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defTabSz="309562">
              <a:defRPr sz="1000" b="1"/>
            </a:lvl1pPr>
          </a:lstStyle>
          <a:p>
            <a:pPr algn="ctr" defTabSz="412739"/>
            <a:r>
              <a:rPr lang="sv-SE" sz="2667" dirty="0">
                <a:solidFill>
                  <a:srgbClr val="000000"/>
                </a:solidFill>
                <a:latin typeface="Perpetua"/>
              </a:rPr>
              <a:t>S</a:t>
            </a:r>
            <a:r>
              <a:rPr sz="2667" dirty="0">
                <a:solidFill>
                  <a:srgbClr val="000000"/>
                </a:solidFill>
                <a:latin typeface="Perpetua"/>
              </a:rPr>
              <a:t>tötta användarens eg</a:t>
            </a:r>
            <a:r>
              <a:rPr lang="sv-SE" sz="2667" dirty="0">
                <a:solidFill>
                  <a:srgbClr val="000000"/>
                </a:solidFill>
                <a:latin typeface="Perpetua"/>
              </a:rPr>
              <a:t>et</a:t>
            </a:r>
            <a:r>
              <a:rPr sz="2667" dirty="0">
                <a:solidFill>
                  <a:srgbClr val="000000"/>
                </a:solidFill>
                <a:latin typeface="Perpetua"/>
              </a:rPr>
              <a:t> lärande</a:t>
            </a:r>
            <a:endParaRPr sz="1333" dirty="0">
              <a:solidFill>
                <a:srgbClr val="000000"/>
              </a:solidFill>
              <a:latin typeface="Perpetua"/>
            </a:endParaRPr>
          </a:p>
        </p:txBody>
      </p:sp>
      <p:sp>
        <p:nvSpPr>
          <p:cNvPr id="5544" name="En stressad vardag i en verksamhet som måste fungera 24/7"/>
          <p:cNvSpPr txBox="1"/>
          <p:nvPr/>
        </p:nvSpPr>
        <p:spPr>
          <a:xfrm>
            <a:off x="806712" y="3888068"/>
            <a:ext cx="4259989" cy="8859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ormAutofit/>
          </a:bodyPr>
          <a:lstStyle>
            <a:lvl1pPr defTabSz="309562">
              <a:defRPr sz="1000">
                <a:latin typeface="Arial"/>
                <a:ea typeface="Arial"/>
                <a:cs typeface="Arial"/>
                <a:sym typeface="Arial"/>
              </a:defRPr>
            </a:lvl1pPr>
          </a:lstStyle>
          <a:p>
            <a:pPr defTabSz="412739"/>
            <a:r>
              <a:rPr lang="sv-SE" sz="1600" b="1" dirty="0">
                <a:solidFill>
                  <a:srgbClr val="000000"/>
                </a:solidFill>
              </a:rPr>
              <a:t>3. </a:t>
            </a:r>
            <a:r>
              <a:rPr sz="1600" b="1" dirty="0">
                <a:solidFill>
                  <a:srgbClr val="000000"/>
                </a:solidFill>
              </a:rPr>
              <a:t>En stressad vardag i en verksamhet som måste fungera </a:t>
            </a:r>
            <a:r>
              <a:rPr lang="sv-SE" sz="1600" b="1" dirty="0">
                <a:solidFill>
                  <a:srgbClr val="000000"/>
                </a:solidFill>
              </a:rPr>
              <a:t>dygnet runt</a:t>
            </a:r>
            <a:endParaRPr sz="1600" b="1" dirty="0">
              <a:solidFill>
                <a:srgbClr val="000000"/>
              </a:solidFill>
            </a:endParaRPr>
          </a:p>
        </p:txBody>
      </p:sp>
      <p:sp>
        <p:nvSpPr>
          <p:cNvPr id="5545" name="Ett stöd måste vara relevant och agerbart i en stressad vardag för de som det är till för.  Annars kommer det inte att användas."/>
          <p:cNvSpPr txBox="1"/>
          <p:nvPr/>
        </p:nvSpPr>
        <p:spPr>
          <a:xfrm>
            <a:off x="785196" y="4793003"/>
            <a:ext cx="4512501" cy="872162"/>
          </a:xfrm>
          <a:prstGeom prst="rect">
            <a:avLst/>
          </a:prstGeom>
          <a:solidFill>
            <a:schemeClr val="accent1">
              <a:lumMod val="10000"/>
              <a:lumOff val="90000"/>
            </a:schemeClr>
          </a:solidFill>
          <a:ln w="127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defTabSz="309562">
              <a:defRPr sz="1000" b="1"/>
            </a:lvl1pPr>
          </a:lstStyle>
          <a:p>
            <a:pPr algn="ctr" defTabSz="412739"/>
            <a:r>
              <a:rPr sz="1333" dirty="0">
                <a:solidFill>
                  <a:srgbClr val="000000"/>
                </a:solidFill>
                <a:latin typeface="Perpetua"/>
              </a:rPr>
              <a:t> </a:t>
            </a:r>
            <a:r>
              <a:rPr lang="sv-SE" sz="2667" dirty="0">
                <a:solidFill>
                  <a:srgbClr val="000000"/>
                </a:solidFill>
                <a:latin typeface="Perpetua"/>
              </a:rPr>
              <a:t>R</a:t>
            </a:r>
            <a:r>
              <a:rPr sz="2667" dirty="0">
                <a:solidFill>
                  <a:srgbClr val="000000"/>
                </a:solidFill>
                <a:latin typeface="Perpetua"/>
              </a:rPr>
              <a:t>elevant och agerbart i en stressad vardag  </a:t>
            </a:r>
          </a:p>
        </p:txBody>
      </p:sp>
      <p:sp>
        <p:nvSpPr>
          <p:cNvPr id="5546" name="Ingen kan driva digitalisering ensam. - Samarbete är nyckeln"/>
          <p:cNvSpPr txBox="1"/>
          <p:nvPr/>
        </p:nvSpPr>
        <p:spPr>
          <a:xfrm>
            <a:off x="6506129" y="3888069"/>
            <a:ext cx="5261908" cy="6376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ormAutofit/>
          </a:bodyPr>
          <a:lstStyle>
            <a:lvl1pPr defTabSz="309562">
              <a:defRPr sz="1000">
                <a:latin typeface="Arial"/>
                <a:ea typeface="Arial"/>
                <a:cs typeface="Arial"/>
                <a:sym typeface="Arial"/>
              </a:defRPr>
            </a:lvl1pPr>
          </a:lstStyle>
          <a:p>
            <a:pPr defTabSz="412739"/>
            <a:r>
              <a:rPr lang="sv-SE" sz="1600" b="1" dirty="0">
                <a:solidFill>
                  <a:srgbClr val="000000"/>
                </a:solidFill>
              </a:rPr>
              <a:t>4. </a:t>
            </a:r>
            <a:r>
              <a:rPr sz="1600" b="1" dirty="0">
                <a:solidFill>
                  <a:srgbClr val="000000"/>
                </a:solidFill>
              </a:rPr>
              <a:t>Ingen kan driva digitalisering ensam</a:t>
            </a:r>
            <a:r>
              <a:rPr lang="sv-SE" sz="1600" b="1" dirty="0">
                <a:solidFill>
                  <a:srgbClr val="000000"/>
                </a:solidFill>
              </a:rPr>
              <a:t> </a:t>
            </a:r>
            <a:r>
              <a:rPr sz="1600" b="1" dirty="0">
                <a:solidFill>
                  <a:srgbClr val="000000"/>
                </a:solidFill>
              </a:rPr>
              <a:t> </a:t>
            </a:r>
          </a:p>
        </p:txBody>
      </p:sp>
      <p:sp>
        <p:nvSpPr>
          <p:cNvPr id="5547" name="Stödet bör hjälpa chefer inom socialtjänsten att bygga gemensam förståelse och agera tillsammans med andra"/>
          <p:cNvSpPr txBox="1"/>
          <p:nvPr/>
        </p:nvSpPr>
        <p:spPr>
          <a:xfrm>
            <a:off x="6585388" y="4793002"/>
            <a:ext cx="4512501" cy="872162"/>
          </a:xfrm>
          <a:prstGeom prst="rect">
            <a:avLst/>
          </a:prstGeom>
          <a:solidFill>
            <a:schemeClr val="accent1">
              <a:lumMod val="10000"/>
              <a:lumOff val="90000"/>
            </a:schemeClr>
          </a:solidFill>
          <a:ln w="127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defTabSz="309562">
              <a:defRPr sz="1000" b="1"/>
            </a:lvl1pPr>
          </a:lstStyle>
          <a:p>
            <a:pPr algn="ctr" defTabSz="412739"/>
            <a:r>
              <a:rPr lang="sv-SE" sz="2667" dirty="0">
                <a:solidFill>
                  <a:srgbClr val="000000"/>
                </a:solidFill>
                <a:latin typeface="Perpetua"/>
              </a:rPr>
              <a:t>G</a:t>
            </a:r>
            <a:r>
              <a:rPr sz="2667" dirty="0">
                <a:solidFill>
                  <a:srgbClr val="000000"/>
                </a:solidFill>
                <a:latin typeface="Perpetua"/>
              </a:rPr>
              <a:t>emensam förståelse  </a:t>
            </a:r>
            <a:endParaRPr lang="sv-SE" sz="2667" dirty="0">
              <a:solidFill>
                <a:srgbClr val="000000"/>
              </a:solidFill>
              <a:latin typeface="Perpetua"/>
            </a:endParaRPr>
          </a:p>
          <a:p>
            <a:pPr algn="ctr" defTabSz="412739"/>
            <a:r>
              <a:rPr lang="sv-SE" sz="2667" dirty="0">
                <a:solidFill>
                  <a:srgbClr val="000000"/>
                </a:solidFill>
                <a:latin typeface="Perpetua"/>
              </a:rPr>
              <a:t>A</a:t>
            </a:r>
            <a:r>
              <a:rPr sz="2667" dirty="0">
                <a:solidFill>
                  <a:srgbClr val="000000"/>
                </a:solidFill>
                <a:latin typeface="Perpetua"/>
              </a:rPr>
              <a:t>gera tillsammans </a:t>
            </a:r>
          </a:p>
        </p:txBody>
      </p:sp>
      <p:sp>
        <p:nvSpPr>
          <p:cNvPr id="5550" name="Linje"/>
          <p:cNvSpPr/>
          <p:nvPr/>
        </p:nvSpPr>
        <p:spPr>
          <a:xfrm flipH="1" flipV="1">
            <a:off x="6077323" y="1028732"/>
            <a:ext cx="37355" cy="5204971"/>
          </a:xfrm>
          <a:prstGeom prst="line">
            <a:avLst/>
          </a:prstGeom>
          <a:ln w="25400">
            <a:solidFill>
              <a:schemeClr val="accent1"/>
            </a:solidFill>
          </a:ln>
          <a:effectLst>
            <a:outerShdw blurRad="38100" dist="20000" dir="5400000" rotWithShape="0">
              <a:srgbClr val="000000">
                <a:alpha val="38000"/>
              </a:srgbClr>
            </a:outerShdw>
          </a:effectLst>
        </p:spPr>
        <p:txBody>
          <a:bodyPr lIns="60959" rIns="60959"/>
          <a:lstStyle/>
          <a:p>
            <a:pPr defTabSz="1219170"/>
            <a:endParaRPr sz="2400" dirty="0">
              <a:solidFill>
                <a:srgbClr val="000000"/>
              </a:solidFill>
              <a:latin typeface="Perpetua"/>
            </a:endParaRPr>
          </a:p>
        </p:txBody>
      </p:sp>
      <p:sp>
        <p:nvSpPr>
          <p:cNvPr id="16" name="Linje">
            <a:extLst>
              <a:ext uri="{FF2B5EF4-FFF2-40B4-BE49-F238E27FC236}">
                <a16:creationId xmlns:a16="http://schemas.microsoft.com/office/drawing/2014/main" id="{9649C1A6-6B23-425D-9F50-E2477380DF0B}"/>
              </a:ext>
            </a:extLst>
          </p:cNvPr>
          <p:cNvSpPr/>
          <p:nvPr/>
        </p:nvSpPr>
        <p:spPr>
          <a:xfrm flipH="1">
            <a:off x="815413" y="3562020"/>
            <a:ext cx="10753188" cy="105609"/>
          </a:xfrm>
          <a:prstGeom prst="line">
            <a:avLst/>
          </a:prstGeom>
          <a:ln w="25400">
            <a:solidFill>
              <a:schemeClr val="accent1"/>
            </a:solidFill>
          </a:ln>
          <a:effectLst>
            <a:outerShdw blurRad="38100" dist="20000" dir="5400000" rotWithShape="0">
              <a:srgbClr val="000000">
                <a:alpha val="38000"/>
              </a:srgbClr>
            </a:outerShdw>
          </a:effectLst>
        </p:spPr>
        <p:txBody>
          <a:bodyPr lIns="60959" rIns="60959"/>
          <a:lstStyle/>
          <a:p>
            <a:pPr defTabSz="1219170"/>
            <a:endParaRPr sz="2400" dirty="0">
              <a:solidFill>
                <a:srgbClr val="000000"/>
              </a:solidFill>
              <a:latin typeface="Perpetua"/>
            </a:endParaRPr>
          </a:p>
        </p:txBody>
      </p:sp>
    </p:spTree>
    <p:extLst>
      <p:ext uri="{BB962C8B-B14F-4D97-AF65-F5344CB8AC3E}">
        <p14:creationId xmlns:p14="http://schemas.microsoft.com/office/powerpoint/2010/main" val="24491424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5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0" grpId="0" animBg="1"/>
      <p:bldP spid="5541" grpId="0" animBg="1"/>
      <p:bldP spid="5542" grpId="0" animBg="1"/>
      <p:bldP spid="5543" grpId="0" animBg="1"/>
      <p:bldP spid="5544" grpId="0" animBg="1"/>
      <p:bldP spid="5545" grpId="0" animBg="1"/>
      <p:bldP spid="5546" grpId="0" animBg="1"/>
      <p:bldP spid="55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563DE686-9364-44B6-9B2D-495FC1A1605A}"/>
              </a:ext>
            </a:extLst>
          </p:cNvPr>
          <p:cNvPicPr>
            <a:picLocks noChangeAspect="1"/>
          </p:cNvPicPr>
          <p:nvPr/>
        </p:nvPicPr>
        <p:blipFill>
          <a:blip r:embed="rId3"/>
          <a:stretch>
            <a:fillRect/>
          </a:stretch>
        </p:blipFill>
        <p:spPr>
          <a:xfrm>
            <a:off x="7824192" y="2873461"/>
            <a:ext cx="4162781" cy="3875327"/>
          </a:xfrm>
          <a:prstGeom prst="rect">
            <a:avLst/>
          </a:prstGeom>
        </p:spPr>
      </p:pic>
      <p:sp>
        <p:nvSpPr>
          <p:cNvPr id="3" name="Platshållare för innehåll 2">
            <a:extLst>
              <a:ext uri="{FF2B5EF4-FFF2-40B4-BE49-F238E27FC236}">
                <a16:creationId xmlns:a16="http://schemas.microsoft.com/office/drawing/2014/main" id="{E67DC14E-93A4-4318-A857-275A3332CCB5}"/>
              </a:ext>
            </a:extLst>
          </p:cNvPr>
          <p:cNvSpPr>
            <a:spLocks noGrp="1"/>
          </p:cNvSpPr>
          <p:nvPr>
            <p:ph sz="quarter" idx="16"/>
          </p:nvPr>
        </p:nvSpPr>
        <p:spPr>
          <a:xfrm>
            <a:off x="815414" y="1412776"/>
            <a:ext cx="6770687" cy="2530309"/>
          </a:xfrm>
        </p:spPr>
        <p:txBody>
          <a:bodyPr/>
          <a:lstStyle/>
          <a:p>
            <a:pPr marL="0" indent="0">
              <a:buNone/>
            </a:pPr>
            <a:r>
              <a:rPr lang="sv-SE" sz="4267" b="1" dirty="0"/>
              <a:t>Samla berättelser</a:t>
            </a:r>
            <a:r>
              <a:rPr lang="sv-SE" sz="4267" dirty="0"/>
              <a:t> från kommuner och </a:t>
            </a:r>
            <a:r>
              <a:rPr lang="sv-SE" sz="4267" b="1" dirty="0"/>
              <a:t>paketera</a:t>
            </a:r>
            <a:r>
              <a:rPr lang="sv-SE" sz="4267" dirty="0"/>
              <a:t> dem på ett sätt så att andra kan </a:t>
            </a:r>
            <a:r>
              <a:rPr lang="sv-SE" sz="4267" b="1" dirty="0"/>
              <a:t>dra lärdom </a:t>
            </a:r>
            <a:r>
              <a:rPr lang="sv-SE" sz="4267" dirty="0"/>
              <a:t>av dem och </a:t>
            </a:r>
            <a:r>
              <a:rPr lang="sv-SE" sz="4267" b="1" dirty="0"/>
              <a:t>agera</a:t>
            </a:r>
            <a:r>
              <a:rPr lang="sv-SE" sz="4267" dirty="0"/>
              <a:t> på dem utifrån den </a:t>
            </a:r>
            <a:r>
              <a:rPr lang="sv-SE" sz="4267" b="1" dirty="0"/>
              <a:t>situation</a:t>
            </a:r>
            <a:r>
              <a:rPr lang="sv-SE" sz="4267" dirty="0"/>
              <a:t> man står inför</a:t>
            </a:r>
          </a:p>
          <a:p>
            <a:pPr marL="0" indent="0">
              <a:buNone/>
            </a:pPr>
            <a:endParaRPr lang="sv-SE" sz="4267" dirty="0"/>
          </a:p>
          <a:p>
            <a:pPr marL="0" indent="0">
              <a:buNone/>
            </a:pPr>
            <a:endParaRPr lang="sv-SE" sz="4267" dirty="0"/>
          </a:p>
          <a:p>
            <a:pPr marL="0" indent="0">
              <a:buNone/>
            </a:pPr>
            <a:endParaRPr lang="sv-SE" sz="3200"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165197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2" name="Innehåll - Från fakta till nytta"/>
          <p:cNvSpPr txBox="1">
            <a:spLocks noGrp="1"/>
          </p:cNvSpPr>
          <p:nvPr>
            <p:ph type="title"/>
          </p:nvPr>
        </p:nvSpPr>
        <p:spPr>
          <a:xfrm>
            <a:off x="482949" y="585335"/>
            <a:ext cx="10531872" cy="667052"/>
          </a:xfrm>
          <a:prstGeom prst="rect">
            <a:avLst/>
          </a:prstGeom>
        </p:spPr>
        <p:txBody>
          <a:bodyPr vert="horz" lIns="25400" tIns="25400" rIns="25400" bIns="25400" rtlCol="0" anchor="t" anchorCtr="0">
            <a:normAutofit/>
          </a:bodyPr>
          <a:lstStyle>
            <a:lvl1pPr defTabSz="160972">
              <a:lnSpc>
                <a:spcPct val="100000"/>
              </a:lnSpc>
              <a:defRPr sz="3223" b="0"/>
            </a:lvl1pPr>
          </a:lstStyle>
          <a:p>
            <a:pPr algn="ctr"/>
            <a:r>
              <a:rPr lang="sv-SE" dirty="0"/>
              <a:t>Lärande exempel - Kommunberättelser</a:t>
            </a:r>
            <a:endParaRPr dirty="0"/>
          </a:p>
        </p:txBody>
      </p:sp>
      <p:grpSp>
        <p:nvGrpSpPr>
          <p:cNvPr id="3" name="Grupp 2">
            <a:extLst>
              <a:ext uri="{FF2B5EF4-FFF2-40B4-BE49-F238E27FC236}">
                <a16:creationId xmlns:a16="http://schemas.microsoft.com/office/drawing/2014/main" id="{A4D5E663-22EE-4954-A931-6BC5E841800A}"/>
              </a:ext>
            </a:extLst>
          </p:cNvPr>
          <p:cNvGrpSpPr/>
          <p:nvPr/>
        </p:nvGrpSpPr>
        <p:grpSpPr>
          <a:xfrm>
            <a:off x="710790" y="1689800"/>
            <a:ext cx="10770420" cy="2769256"/>
            <a:chOff x="683568" y="2203454"/>
            <a:chExt cx="8077815" cy="2076942"/>
          </a:xfrm>
        </p:grpSpPr>
        <p:sp>
          <p:nvSpPr>
            <p:cNvPr id="5845" name="Fakta…"/>
            <p:cNvSpPr txBox="1"/>
            <p:nvPr/>
          </p:nvSpPr>
          <p:spPr>
            <a:xfrm>
              <a:off x="744887" y="2203454"/>
              <a:ext cx="807165" cy="2784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p>
              <a:pPr defTabSz="412739">
                <a:lnSpc>
                  <a:spcPct val="120000"/>
                </a:lnSpc>
                <a:defRPr sz="1300" b="1">
                  <a:latin typeface="Arial"/>
                  <a:ea typeface="Arial"/>
                  <a:cs typeface="Arial"/>
                  <a:sym typeface="Arial"/>
                </a:defRPr>
              </a:pPr>
              <a:r>
                <a:rPr sz="1733" b="1" dirty="0">
                  <a:solidFill>
                    <a:srgbClr val="000000"/>
                  </a:solidFill>
                  <a:latin typeface="Arial"/>
                  <a:cs typeface="Arial"/>
                  <a:sym typeface="Arial"/>
                </a:rPr>
                <a:t>Fakta</a:t>
              </a:r>
            </a:p>
          </p:txBody>
        </p:sp>
        <p:grpSp>
          <p:nvGrpSpPr>
            <p:cNvPr id="2" name="Grupp 1">
              <a:extLst>
                <a:ext uri="{FF2B5EF4-FFF2-40B4-BE49-F238E27FC236}">
                  <a16:creationId xmlns:a16="http://schemas.microsoft.com/office/drawing/2014/main" id="{3A077A01-A0EF-4927-867B-AB09699C74FA}"/>
                </a:ext>
              </a:extLst>
            </p:cNvPr>
            <p:cNvGrpSpPr/>
            <p:nvPr/>
          </p:nvGrpSpPr>
          <p:grpSpPr>
            <a:xfrm>
              <a:off x="683568" y="2787774"/>
              <a:ext cx="8077815" cy="1492622"/>
              <a:chOff x="514693" y="2742598"/>
              <a:chExt cx="8077815" cy="1492622"/>
            </a:xfrm>
          </p:grpSpPr>
          <p:sp>
            <p:nvSpPr>
              <p:cNvPr id="5841" name="Rektangel"/>
              <p:cNvSpPr/>
              <p:nvPr/>
            </p:nvSpPr>
            <p:spPr>
              <a:xfrm>
                <a:off x="5511886" y="3373834"/>
                <a:ext cx="3080622" cy="857039"/>
              </a:xfrm>
              <a:prstGeom prst="rect">
                <a:avLst/>
              </a:prstGeom>
              <a:solidFill>
                <a:srgbClr val="FFFFFF"/>
              </a:solidFill>
              <a:ln w="25400" cap="rnd">
                <a:solidFill>
                  <a:schemeClr val="accent1"/>
                </a:solidFill>
                <a:custDash>
                  <a:ds d="100000" sp="200000"/>
                </a:custDash>
              </a:ln>
            </p:spPr>
            <p:txBody>
              <a:bodyPr lIns="60959" rIns="60959" anchor="ctr"/>
              <a:lstStyle/>
              <a:p>
                <a:pPr defTabSz="1219170"/>
                <a:endParaRPr sz="2400" dirty="0">
                  <a:solidFill>
                    <a:srgbClr val="000000"/>
                  </a:solidFill>
                  <a:latin typeface="Perpetua"/>
                </a:endParaRPr>
              </a:p>
            </p:txBody>
          </p:sp>
          <p:sp>
            <p:nvSpPr>
              <p:cNvPr id="5848" name="Kvadrat"/>
              <p:cNvSpPr/>
              <p:nvPr/>
            </p:nvSpPr>
            <p:spPr>
              <a:xfrm>
                <a:off x="514693" y="3365926"/>
                <a:ext cx="187233" cy="193422"/>
              </a:xfrm>
              <a:prstGeom prst="rect">
                <a:avLst/>
              </a:prstGeom>
              <a:solidFill>
                <a:srgbClr val="5A0D5F"/>
              </a:solidFill>
              <a:ln w="12700">
                <a:miter lim="400000"/>
              </a:ln>
            </p:spPr>
            <p:txBody>
              <a:bodyPr lIns="60959" rIns="60959" anchor="ctr"/>
              <a:lstStyle/>
              <a:p>
                <a:pPr defTabSz="1219170"/>
                <a:endParaRPr sz="2400" dirty="0">
                  <a:solidFill>
                    <a:srgbClr val="000000"/>
                  </a:solidFill>
                  <a:latin typeface="Perpetua"/>
                </a:endParaRPr>
              </a:p>
            </p:txBody>
          </p:sp>
          <p:sp>
            <p:nvSpPr>
              <p:cNvPr id="5849" name="Kvadrat"/>
              <p:cNvSpPr/>
              <p:nvPr/>
            </p:nvSpPr>
            <p:spPr>
              <a:xfrm>
                <a:off x="838718" y="3548670"/>
                <a:ext cx="273694" cy="282322"/>
              </a:xfrm>
              <a:prstGeom prst="rect">
                <a:avLst/>
              </a:prstGeom>
              <a:solidFill>
                <a:srgbClr val="5A0D5F"/>
              </a:solidFill>
              <a:ln w="12700">
                <a:miter lim="400000"/>
              </a:ln>
            </p:spPr>
            <p:txBody>
              <a:bodyPr lIns="60959" rIns="60959" anchor="ctr"/>
              <a:lstStyle/>
              <a:p>
                <a:pPr defTabSz="1219170"/>
                <a:endParaRPr sz="2400" dirty="0">
                  <a:solidFill>
                    <a:srgbClr val="000000"/>
                  </a:solidFill>
                  <a:latin typeface="Perpetua"/>
                </a:endParaRPr>
              </a:p>
            </p:txBody>
          </p:sp>
          <p:sp>
            <p:nvSpPr>
              <p:cNvPr id="5850" name="Kvadrat"/>
              <p:cNvSpPr/>
              <p:nvPr/>
            </p:nvSpPr>
            <p:spPr>
              <a:xfrm>
                <a:off x="514693" y="3864120"/>
                <a:ext cx="324494" cy="334724"/>
              </a:xfrm>
              <a:prstGeom prst="rect">
                <a:avLst/>
              </a:prstGeom>
              <a:solidFill>
                <a:srgbClr val="5A0D5F"/>
              </a:solidFill>
              <a:ln w="12700">
                <a:miter lim="400000"/>
              </a:ln>
            </p:spPr>
            <p:txBody>
              <a:bodyPr lIns="60959" rIns="60959" anchor="ctr"/>
              <a:lstStyle/>
              <a:p>
                <a:pPr defTabSz="1219170"/>
                <a:endParaRPr sz="2400" dirty="0">
                  <a:solidFill>
                    <a:srgbClr val="000000"/>
                  </a:solidFill>
                  <a:latin typeface="Perpetua"/>
                </a:endParaRPr>
              </a:p>
            </p:txBody>
          </p:sp>
          <p:sp>
            <p:nvSpPr>
              <p:cNvPr id="5851" name="Kvadrat"/>
              <p:cNvSpPr/>
              <p:nvPr/>
            </p:nvSpPr>
            <p:spPr>
              <a:xfrm>
                <a:off x="921608" y="3952898"/>
                <a:ext cx="273693" cy="282322"/>
              </a:xfrm>
              <a:prstGeom prst="rect">
                <a:avLst/>
              </a:prstGeom>
              <a:solidFill>
                <a:srgbClr val="5A0D5F"/>
              </a:solidFill>
              <a:ln w="12700">
                <a:miter lim="400000"/>
              </a:ln>
            </p:spPr>
            <p:txBody>
              <a:bodyPr lIns="60959" rIns="60959" anchor="ctr"/>
              <a:lstStyle/>
              <a:p>
                <a:pPr defTabSz="1219170"/>
                <a:endParaRPr sz="2400" dirty="0">
                  <a:solidFill>
                    <a:srgbClr val="000000"/>
                  </a:solidFill>
                  <a:latin typeface="Perpetua"/>
                </a:endParaRPr>
              </a:p>
            </p:txBody>
          </p:sp>
          <p:sp>
            <p:nvSpPr>
              <p:cNvPr id="5852" name="Rektangel"/>
              <p:cNvSpPr/>
              <p:nvPr/>
            </p:nvSpPr>
            <p:spPr>
              <a:xfrm>
                <a:off x="1019568" y="3232908"/>
                <a:ext cx="260994" cy="282322"/>
              </a:xfrm>
              <a:prstGeom prst="rect">
                <a:avLst/>
              </a:prstGeom>
              <a:solidFill>
                <a:srgbClr val="5A0D5F"/>
              </a:solidFill>
              <a:ln w="12700">
                <a:miter lim="400000"/>
              </a:ln>
            </p:spPr>
            <p:txBody>
              <a:bodyPr lIns="60959" rIns="60959" anchor="ctr"/>
              <a:lstStyle/>
              <a:p>
                <a:pPr defTabSz="1219170"/>
                <a:endParaRPr sz="2400" dirty="0">
                  <a:solidFill>
                    <a:srgbClr val="000000"/>
                  </a:solidFill>
                  <a:latin typeface="Perpetua"/>
                </a:endParaRPr>
              </a:p>
            </p:txBody>
          </p:sp>
          <p:sp>
            <p:nvSpPr>
              <p:cNvPr id="5853" name="Kvadrat"/>
              <p:cNvSpPr/>
              <p:nvPr/>
            </p:nvSpPr>
            <p:spPr>
              <a:xfrm>
                <a:off x="1177914" y="3661192"/>
                <a:ext cx="197493" cy="204023"/>
              </a:xfrm>
              <a:prstGeom prst="rect">
                <a:avLst/>
              </a:prstGeom>
              <a:solidFill>
                <a:srgbClr val="5A0D5F"/>
              </a:solidFill>
              <a:ln w="12700">
                <a:miter lim="400000"/>
              </a:ln>
            </p:spPr>
            <p:txBody>
              <a:bodyPr lIns="60959" rIns="60959" anchor="ctr"/>
              <a:lstStyle/>
              <a:p>
                <a:pPr defTabSz="1219170"/>
                <a:endParaRPr sz="2400" dirty="0">
                  <a:solidFill>
                    <a:srgbClr val="000000"/>
                  </a:solidFill>
                  <a:latin typeface="Perpetua"/>
                </a:endParaRPr>
              </a:p>
            </p:txBody>
          </p:sp>
          <p:sp>
            <p:nvSpPr>
              <p:cNvPr id="5854" name="Rektangel"/>
              <p:cNvSpPr/>
              <p:nvPr/>
            </p:nvSpPr>
            <p:spPr>
              <a:xfrm>
                <a:off x="3125931" y="3609280"/>
                <a:ext cx="890160" cy="524462"/>
              </a:xfrm>
              <a:prstGeom prst="rect">
                <a:avLst/>
              </a:prstGeom>
              <a:solidFill>
                <a:srgbClr val="FFFFFF"/>
              </a:solidFill>
              <a:ln w="25400">
                <a:solidFill>
                  <a:schemeClr val="accent1"/>
                </a:solidFill>
              </a:ln>
              <a:effectLst>
                <a:outerShdw blurRad="38100" dist="23000" dir="5400000" rotWithShape="0">
                  <a:srgbClr val="000000">
                    <a:alpha val="35000"/>
                  </a:srgbClr>
                </a:outerShdw>
              </a:effectLst>
            </p:spPr>
            <p:txBody>
              <a:bodyPr lIns="60959" rIns="60959" anchor="ctr"/>
              <a:lstStyle/>
              <a:p>
                <a:pPr defTabSz="1219170"/>
                <a:endParaRPr sz="2400" dirty="0">
                  <a:solidFill>
                    <a:srgbClr val="000000"/>
                  </a:solidFill>
                  <a:latin typeface="Perpetua"/>
                </a:endParaRPr>
              </a:p>
            </p:txBody>
          </p:sp>
          <p:sp>
            <p:nvSpPr>
              <p:cNvPr id="5855" name="Rektangel"/>
              <p:cNvSpPr/>
              <p:nvPr/>
            </p:nvSpPr>
            <p:spPr>
              <a:xfrm>
                <a:off x="3187877" y="3886198"/>
                <a:ext cx="766269" cy="199874"/>
              </a:xfrm>
              <a:prstGeom prst="rect">
                <a:avLst/>
              </a:prstGeom>
              <a:solidFill>
                <a:srgbClr val="5A0D5F"/>
              </a:solidFill>
              <a:ln w="12700">
                <a:miter lim="400000"/>
              </a:ln>
            </p:spPr>
            <p:txBody>
              <a:bodyPr lIns="60959" rIns="60959" anchor="ctr"/>
              <a:lstStyle/>
              <a:p>
                <a:pPr defTabSz="1219170"/>
                <a:endParaRPr sz="2400" dirty="0">
                  <a:solidFill>
                    <a:srgbClr val="000000"/>
                  </a:solidFill>
                  <a:latin typeface="Perpetua"/>
                </a:endParaRPr>
              </a:p>
            </p:txBody>
          </p:sp>
          <p:grpSp>
            <p:nvGrpSpPr>
              <p:cNvPr id="5861" name="Gruppera"/>
              <p:cNvGrpSpPr/>
              <p:nvPr/>
            </p:nvGrpSpPr>
            <p:grpSpPr>
              <a:xfrm rot="21126652">
                <a:off x="5319462" y="3414481"/>
                <a:ext cx="890159" cy="524463"/>
                <a:chOff x="0" y="0"/>
                <a:chExt cx="890158" cy="524461"/>
              </a:xfrm>
            </p:grpSpPr>
            <p:sp>
              <p:nvSpPr>
                <p:cNvPr id="5856" name="Rektangel"/>
                <p:cNvSpPr/>
                <p:nvPr/>
              </p:nvSpPr>
              <p:spPr>
                <a:xfrm>
                  <a:off x="0" y="0"/>
                  <a:ext cx="890159" cy="524462"/>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p:spPr>
              <p:txBody>
                <a:bodyPr wrap="square" lIns="60959" tIns="60959" rIns="60959" bIns="60959" numCol="1" anchor="ctr">
                  <a:noAutofit/>
                </a:bodyPr>
                <a:lstStyle/>
                <a:p>
                  <a:pPr defTabSz="1219170"/>
                  <a:endParaRPr sz="2400" dirty="0">
                    <a:solidFill>
                      <a:srgbClr val="000000"/>
                    </a:solidFill>
                    <a:latin typeface="Perpetua"/>
                  </a:endParaRPr>
                </a:p>
              </p:txBody>
            </p:sp>
            <p:grpSp>
              <p:nvGrpSpPr>
                <p:cNvPr id="5860" name="Gruppera"/>
                <p:cNvGrpSpPr/>
                <p:nvPr/>
              </p:nvGrpSpPr>
              <p:grpSpPr>
                <a:xfrm>
                  <a:off x="61945" y="47670"/>
                  <a:ext cx="766269" cy="429122"/>
                  <a:chOff x="0" y="0"/>
                  <a:chExt cx="766267" cy="429120"/>
                </a:xfrm>
              </p:grpSpPr>
              <p:sp>
                <p:nvSpPr>
                  <p:cNvPr id="5857" name="Rektangel"/>
                  <p:cNvSpPr/>
                  <p:nvPr/>
                </p:nvSpPr>
                <p:spPr>
                  <a:xfrm>
                    <a:off x="0" y="0"/>
                    <a:ext cx="361719" cy="199873"/>
                  </a:xfrm>
                  <a:prstGeom prst="rect">
                    <a:avLst/>
                  </a:prstGeom>
                  <a:solidFill>
                    <a:srgbClr val="5A0D5F"/>
                  </a:solidFill>
                  <a:ln w="12700" cap="flat">
                    <a:noFill/>
                    <a:miter lim="400000"/>
                  </a:ln>
                  <a:effectLst/>
                </p:spPr>
                <p:txBody>
                  <a:bodyPr wrap="square" lIns="60959" tIns="60959" rIns="60959" bIns="60959" numCol="1" anchor="ctr">
                    <a:noAutofit/>
                  </a:bodyPr>
                  <a:lstStyle/>
                  <a:p>
                    <a:pPr defTabSz="1219170"/>
                    <a:endParaRPr sz="2400" dirty="0">
                      <a:solidFill>
                        <a:srgbClr val="000000"/>
                      </a:solidFill>
                      <a:latin typeface="Perpetua"/>
                    </a:endParaRPr>
                  </a:p>
                </p:txBody>
              </p:sp>
              <p:sp>
                <p:nvSpPr>
                  <p:cNvPr id="5858" name="Rektangel"/>
                  <p:cNvSpPr/>
                  <p:nvPr/>
                </p:nvSpPr>
                <p:spPr>
                  <a:xfrm>
                    <a:off x="404549" y="0"/>
                    <a:ext cx="361719" cy="199873"/>
                  </a:xfrm>
                  <a:prstGeom prst="rect">
                    <a:avLst/>
                  </a:prstGeom>
                  <a:solidFill>
                    <a:srgbClr val="5A0D5F"/>
                  </a:solidFill>
                  <a:ln w="12700" cap="flat">
                    <a:noFill/>
                    <a:miter lim="400000"/>
                  </a:ln>
                  <a:effectLst/>
                </p:spPr>
                <p:txBody>
                  <a:bodyPr wrap="square" lIns="60959" tIns="60959" rIns="60959" bIns="60959" numCol="1" anchor="ctr">
                    <a:noAutofit/>
                  </a:bodyPr>
                  <a:lstStyle/>
                  <a:p>
                    <a:pPr defTabSz="1219170"/>
                    <a:endParaRPr sz="2400" dirty="0">
                      <a:solidFill>
                        <a:srgbClr val="000000"/>
                      </a:solidFill>
                      <a:latin typeface="Perpetua"/>
                    </a:endParaRPr>
                  </a:p>
                </p:txBody>
              </p:sp>
              <p:sp>
                <p:nvSpPr>
                  <p:cNvPr id="5859" name="Rektangel"/>
                  <p:cNvSpPr/>
                  <p:nvPr/>
                </p:nvSpPr>
                <p:spPr>
                  <a:xfrm>
                    <a:off x="0" y="229247"/>
                    <a:ext cx="766268" cy="199874"/>
                  </a:xfrm>
                  <a:prstGeom prst="rect">
                    <a:avLst/>
                  </a:prstGeom>
                  <a:solidFill>
                    <a:srgbClr val="5A0D5F"/>
                  </a:solidFill>
                  <a:ln w="12700" cap="flat">
                    <a:noFill/>
                    <a:miter lim="400000"/>
                  </a:ln>
                  <a:effectLst/>
                </p:spPr>
                <p:txBody>
                  <a:bodyPr wrap="square" lIns="60959" tIns="60959" rIns="60959" bIns="60959" numCol="1" anchor="ctr">
                    <a:noAutofit/>
                  </a:bodyPr>
                  <a:lstStyle/>
                  <a:p>
                    <a:pPr defTabSz="1219170"/>
                    <a:endParaRPr sz="2400" dirty="0">
                      <a:solidFill>
                        <a:srgbClr val="000000"/>
                      </a:solidFill>
                      <a:latin typeface="Perpetua"/>
                    </a:endParaRPr>
                  </a:p>
                </p:txBody>
              </p:sp>
            </p:grpSp>
          </p:grpSp>
          <p:sp>
            <p:nvSpPr>
              <p:cNvPr id="5862" name="Rektangel"/>
              <p:cNvSpPr/>
              <p:nvPr/>
            </p:nvSpPr>
            <p:spPr>
              <a:xfrm>
                <a:off x="6607117" y="3540122"/>
                <a:ext cx="890160" cy="524462"/>
              </a:xfrm>
              <a:prstGeom prst="rect">
                <a:avLst/>
              </a:prstGeom>
              <a:solidFill>
                <a:srgbClr val="FFFFFF"/>
              </a:solidFill>
              <a:ln w="25400">
                <a:solidFill>
                  <a:schemeClr val="accent1"/>
                </a:solidFill>
              </a:ln>
              <a:effectLst>
                <a:outerShdw blurRad="38100" dist="23000" dir="5400000" rotWithShape="0">
                  <a:srgbClr val="000000">
                    <a:alpha val="35000"/>
                  </a:srgbClr>
                </a:outerShdw>
              </a:effectLst>
            </p:spPr>
            <p:txBody>
              <a:bodyPr lIns="60959" rIns="60959" anchor="ctr"/>
              <a:lstStyle/>
              <a:p>
                <a:pPr defTabSz="1219170"/>
                <a:endParaRPr sz="2400" dirty="0">
                  <a:solidFill>
                    <a:srgbClr val="000000"/>
                  </a:solidFill>
                  <a:latin typeface="Perpetua"/>
                </a:endParaRPr>
              </a:p>
            </p:txBody>
          </p:sp>
          <p:grpSp>
            <p:nvGrpSpPr>
              <p:cNvPr id="5866" name="Gruppera"/>
              <p:cNvGrpSpPr/>
              <p:nvPr/>
            </p:nvGrpSpPr>
            <p:grpSpPr>
              <a:xfrm>
                <a:off x="6669063" y="3587792"/>
                <a:ext cx="766269" cy="429122"/>
                <a:chOff x="0" y="0"/>
                <a:chExt cx="766267" cy="429120"/>
              </a:xfrm>
            </p:grpSpPr>
            <p:sp>
              <p:nvSpPr>
                <p:cNvPr id="5863" name="Rektangel"/>
                <p:cNvSpPr/>
                <p:nvPr/>
              </p:nvSpPr>
              <p:spPr>
                <a:xfrm>
                  <a:off x="0" y="0"/>
                  <a:ext cx="361719" cy="199873"/>
                </a:xfrm>
                <a:prstGeom prst="rect">
                  <a:avLst/>
                </a:prstGeom>
                <a:solidFill>
                  <a:srgbClr val="5A0D5F"/>
                </a:solidFill>
                <a:ln w="12700" cap="flat">
                  <a:noFill/>
                  <a:miter lim="400000"/>
                </a:ln>
                <a:effectLst/>
              </p:spPr>
              <p:txBody>
                <a:bodyPr wrap="square" lIns="60959" tIns="60959" rIns="60959" bIns="60959" numCol="1" anchor="ctr">
                  <a:noAutofit/>
                </a:bodyPr>
                <a:lstStyle/>
                <a:p>
                  <a:pPr defTabSz="1219170"/>
                  <a:endParaRPr sz="2400" dirty="0">
                    <a:solidFill>
                      <a:srgbClr val="000000"/>
                    </a:solidFill>
                    <a:latin typeface="Perpetua"/>
                  </a:endParaRPr>
                </a:p>
              </p:txBody>
            </p:sp>
            <p:sp>
              <p:nvSpPr>
                <p:cNvPr id="5864" name="Rektangel"/>
                <p:cNvSpPr/>
                <p:nvPr/>
              </p:nvSpPr>
              <p:spPr>
                <a:xfrm>
                  <a:off x="404549" y="0"/>
                  <a:ext cx="361719" cy="199873"/>
                </a:xfrm>
                <a:prstGeom prst="rect">
                  <a:avLst/>
                </a:prstGeom>
                <a:solidFill>
                  <a:srgbClr val="5A0D5F"/>
                </a:solidFill>
                <a:ln w="12700" cap="flat">
                  <a:noFill/>
                  <a:miter lim="400000"/>
                </a:ln>
                <a:effectLst/>
              </p:spPr>
              <p:txBody>
                <a:bodyPr wrap="square" lIns="60959" tIns="60959" rIns="60959" bIns="60959" numCol="1" anchor="ctr">
                  <a:noAutofit/>
                </a:bodyPr>
                <a:lstStyle/>
                <a:p>
                  <a:pPr defTabSz="1219170"/>
                  <a:endParaRPr sz="2400" dirty="0">
                    <a:solidFill>
                      <a:srgbClr val="000000"/>
                    </a:solidFill>
                    <a:latin typeface="Perpetua"/>
                  </a:endParaRPr>
                </a:p>
              </p:txBody>
            </p:sp>
            <p:sp>
              <p:nvSpPr>
                <p:cNvPr id="5865" name="Rektangel"/>
                <p:cNvSpPr/>
                <p:nvPr/>
              </p:nvSpPr>
              <p:spPr>
                <a:xfrm>
                  <a:off x="0" y="229247"/>
                  <a:ext cx="766268" cy="199874"/>
                </a:xfrm>
                <a:prstGeom prst="rect">
                  <a:avLst/>
                </a:prstGeom>
                <a:solidFill>
                  <a:srgbClr val="5A0D5F"/>
                </a:solidFill>
                <a:ln w="12700" cap="flat">
                  <a:noFill/>
                  <a:miter lim="400000"/>
                </a:ln>
                <a:effectLst/>
              </p:spPr>
              <p:txBody>
                <a:bodyPr wrap="square" lIns="60959" tIns="60959" rIns="60959" bIns="60959" numCol="1" anchor="ctr">
                  <a:noAutofit/>
                </a:bodyPr>
                <a:lstStyle/>
                <a:p>
                  <a:pPr defTabSz="1219170"/>
                  <a:endParaRPr sz="2400" dirty="0">
                    <a:solidFill>
                      <a:srgbClr val="000000"/>
                    </a:solidFill>
                    <a:latin typeface="Perpetua"/>
                  </a:endParaRPr>
                </a:p>
              </p:txBody>
            </p:sp>
          </p:grpSp>
          <p:sp>
            <p:nvSpPr>
              <p:cNvPr id="5867" name="Rektangel"/>
              <p:cNvSpPr/>
              <p:nvPr/>
            </p:nvSpPr>
            <p:spPr>
              <a:xfrm>
                <a:off x="7587637" y="3544649"/>
                <a:ext cx="890160" cy="524463"/>
              </a:xfrm>
              <a:prstGeom prst="rect">
                <a:avLst/>
              </a:prstGeom>
              <a:solidFill>
                <a:srgbClr val="FFFFFF"/>
              </a:solidFill>
              <a:ln w="25400">
                <a:solidFill>
                  <a:schemeClr val="accent1"/>
                </a:solidFill>
              </a:ln>
              <a:effectLst>
                <a:outerShdw blurRad="38100" dist="23000" dir="5400000" rotWithShape="0">
                  <a:srgbClr val="000000">
                    <a:alpha val="35000"/>
                  </a:srgbClr>
                </a:outerShdw>
              </a:effectLst>
            </p:spPr>
            <p:txBody>
              <a:bodyPr lIns="60959" rIns="60959" anchor="ctr"/>
              <a:lstStyle/>
              <a:p>
                <a:pPr defTabSz="1219170"/>
                <a:endParaRPr sz="2400" dirty="0">
                  <a:solidFill>
                    <a:srgbClr val="000000"/>
                  </a:solidFill>
                  <a:latin typeface="Perpetua"/>
                </a:endParaRPr>
              </a:p>
            </p:txBody>
          </p:sp>
          <p:grpSp>
            <p:nvGrpSpPr>
              <p:cNvPr id="5871" name="Gruppera"/>
              <p:cNvGrpSpPr/>
              <p:nvPr/>
            </p:nvGrpSpPr>
            <p:grpSpPr>
              <a:xfrm>
                <a:off x="7649583" y="3592320"/>
                <a:ext cx="766269" cy="429122"/>
                <a:chOff x="0" y="0"/>
                <a:chExt cx="766267" cy="429120"/>
              </a:xfrm>
            </p:grpSpPr>
            <p:sp>
              <p:nvSpPr>
                <p:cNvPr id="5868" name="Rektangel"/>
                <p:cNvSpPr/>
                <p:nvPr/>
              </p:nvSpPr>
              <p:spPr>
                <a:xfrm>
                  <a:off x="0" y="0"/>
                  <a:ext cx="361719" cy="199873"/>
                </a:xfrm>
                <a:prstGeom prst="rect">
                  <a:avLst/>
                </a:prstGeom>
                <a:solidFill>
                  <a:srgbClr val="5A0D5F"/>
                </a:solidFill>
                <a:ln w="12700" cap="flat">
                  <a:noFill/>
                  <a:miter lim="400000"/>
                </a:ln>
                <a:effectLst/>
              </p:spPr>
              <p:txBody>
                <a:bodyPr wrap="square" lIns="60959" tIns="60959" rIns="60959" bIns="60959" numCol="1" anchor="ctr">
                  <a:noAutofit/>
                </a:bodyPr>
                <a:lstStyle/>
                <a:p>
                  <a:pPr defTabSz="1219170"/>
                  <a:endParaRPr sz="2400" dirty="0">
                    <a:solidFill>
                      <a:srgbClr val="000000"/>
                    </a:solidFill>
                    <a:latin typeface="Perpetua"/>
                  </a:endParaRPr>
                </a:p>
              </p:txBody>
            </p:sp>
            <p:sp>
              <p:nvSpPr>
                <p:cNvPr id="5869" name="Rektangel"/>
                <p:cNvSpPr/>
                <p:nvPr/>
              </p:nvSpPr>
              <p:spPr>
                <a:xfrm>
                  <a:off x="404549" y="0"/>
                  <a:ext cx="361719" cy="199873"/>
                </a:xfrm>
                <a:prstGeom prst="rect">
                  <a:avLst/>
                </a:prstGeom>
                <a:solidFill>
                  <a:srgbClr val="5A0D5F"/>
                </a:solidFill>
                <a:ln w="12700" cap="flat">
                  <a:noFill/>
                  <a:miter lim="400000"/>
                </a:ln>
                <a:effectLst/>
              </p:spPr>
              <p:txBody>
                <a:bodyPr wrap="square" lIns="60959" tIns="60959" rIns="60959" bIns="60959" numCol="1" anchor="ctr">
                  <a:noAutofit/>
                </a:bodyPr>
                <a:lstStyle/>
                <a:p>
                  <a:pPr defTabSz="1219170"/>
                  <a:endParaRPr sz="2400" dirty="0">
                    <a:solidFill>
                      <a:srgbClr val="000000"/>
                    </a:solidFill>
                    <a:latin typeface="Perpetua"/>
                  </a:endParaRPr>
                </a:p>
              </p:txBody>
            </p:sp>
            <p:sp>
              <p:nvSpPr>
                <p:cNvPr id="5870" name="Rektangel"/>
                <p:cNvSpPr/>
                <p:nvPr/>
              </p:nvSpPr>
              <p:spPr>
                <a:xfrm>
                  <a:off x="0" y="229247"/>
                  <a:ext cx="766268" cy="199874"/>
                </a:xfrm>
                <a:prstGeom prst="rect">
                  <a:avLst/>
                </a:prstGeom>
                <a:solidFill>
                  <a:srgbClr val="5A0D5F"/>
                </a:solidFill>
                <a:ln w="12700" cap="flat">
                  <a:noFill/>
                  <a:miter lim="400000"/>
                </a:ln>
                <a:effectLst/>
              </p:spPr>
              <p:txBody>
                <a:bodyPr wrap="square" lIns="60959" tIns="60959" rIns="60959" bIns="60959" numCol="1" anchor="ctr">
                  <a:noAutofit/>
                </a:bodyPr>
                <a:lstStyle/>
                <a:p>
                  <a:pPr defTabSz="1219170"/>
                  <a:endParaRPr sz="2400" dirty="0">
                    <a:solidFill>
                      <a:srgbClr val="000000"/>
                    </a:solidFill>
                    <a:latin typeface="Perpetua"/>
                  </a:endParaRPr>
                </a:p>
              </p:txBody>
            </p:sp>
          </p:grpSp>
          <p:sp>
            <p:nvSpPr>
              <p:cNvPr id="5872" name="Rektangel"/>
              <p:cNvSpPr/>
              <p:nvPr/>
            </p:nvSpPr>
            <p:spPr>
              <a:xfrm>
                <a:off x="3197135" y="3656950"/>
                <a:ext cx="361720" cy="199874"/>
              </a:xfrm>
              <a:prstGeom prst="rect">
                <a:avLst/>
              </a:prstGeom>
              <a:solidFill>
                <a:srgbClr val="FFFFFF"/>
              </a:solidFill>
              <a:ln w="12700">
                <a:solidFill>
                  <a:schemeClr val="accent1"/>
                </a:solidFill>
                <a:custDash>
                  <a:ds d="100000" sp="200000"/>
                </a:custDash>
              </a:ln>
            </p:spPr>
            <p:txBody>
              <a:bodyPr lIns="60959" rIns="60959" anchor="ctr"/>
              <a:lstStyle/>
              <a:p>
                <a:pPr defTabSz="1219170"/>
                <a:endParaRPr sz="2400" dirty="0">
                  <a:solidFill>
                    <a:srgbClr val="000000"/>
                  </a:solidFill>
                  <a:latin typeface="Perpetua"/>
                </a:endParaRPr>
              </a:p>
            </p:txBody>
          </p:sp>
          <p:sp>
            <p:nvSpPr>
              <p:cNvPr id="5873" name="Rektangel"/>
              <p:cNvSpPr/>
              <p:nvPr/>
            </p:nvSpPr>
            <p:spPr>
              <a:xfrm rot="20051023">
                <a:off x="2917066" y="3433619"/>
                <a:ext cx="361719" cy="199874"/>
              </a:xfrm>
              <a:prstGeom prst="rect">
                <a:avLst/>
              </a:prstGeom>
              <a:solidFill>
                <a:srgbClr val="5A0D5F"/>
              </a:solidFill>
              <a:ln w="12700">
                <a:miter lim="400000"/>
              </a:ln>
            </p:spPr>
            <p:txBody>
              <a:bodyPr lIns="60959" rIns="60959" anchor="ctr"/>
              <a:lstStyle/>
              <a:p>
                <a:pPr defTabSz="1219170"/>
                <a:endParaRPr sz="2400" dirty="0">
                  <a:solidFill>
                    <a:srgbClr val="000000"/>
                  </a:solidFill>
                  <a:latin typeface="Perpetua"/>
                </a:endParaRPr>
              </a:p>
            </p:txBody>
          </p:sp>
          <p:sp>
            <p:nvSpPr>
              <p:cNvPr id="5874" name="Rektangel"/>
              <p:cNvSpPr/>
              <p:nvPr/>
            </p:nvSpPr>
            <p:spPr>
              <a:xfrm>
                <a:off x="3583446" y="3656950"/>
                <a:ext cx="361719" cy="199874"/>
              </a:xfrm>
              <a:prstGeom prst="rect">
                <a:avLst/>
              </a:prstGeom>
              <a:solidFill>
                <a:srgbClr val="FFFFFF"/>
              </a:solidFill>
              <a:ln w="12700">
                <a:solidFill>
                  <a:schemeClr val="accent1"/>
                </a:solidFill>
                <a:custDash>
                  <a:ds d="100000" sp="200000"/>
                </a:custDash>
              </a:ln>
            </p:spPr>
            <p:txBody>
              <a:bodyPr lIns="60959" rIns="60959" anchor="ctr"/>
              <a:lstStyle/>
              <a:p>
                <a:pPr defTabSz="1219170"/>
                <a:endParaRPr sz="2400" dirty="0">
                  <a:solidFill>
                    <a:srgbClr val="000000"/>
                  </a:solidFill>
                  <a:latin typeface="Perpetua"/>
                </a:endParaRPr>
              </a:p>
            </p:txBody>
          </p:sp>
          <p:sp>
            <p:nvSpPr>
              <p:cNvPr id="5875" name="Rektangel"/>
              <p:cNvSpPr/>
              <p:nvPr/>
            </p:nvSpPr>
            <p:spPr>
              <a:xfrm rot="20659471">
                <a:off x="3566956" y="3501117"/>
                <a:ext cx="361719" cy="199874"/>
              </a:xfrm>
              <a:prstGeom prst="rect">
                <a:avLst/>
              </a:prstGeom>
              <a:solidFill>
                <a:srgbClr val="5A0D5F"/>
              </a:solidFill>
              <a:ln w="12700">
                <a:miter lim="400000"/>
              </a:ln>
            </p:spPr>
            <p:txBody>
              <a:bodyPr lIns="60959" rIns="60959" anchor="ctr"/>
              <a:lstStyle/>
              <a:p>
                <a:pPr defTabSz="1219170"/>
                <a:endParaRPr sz="2400" dirty="0">
                  <a:solidFill>
                    <a:srgbClr val="000000"/>
                  </a:solidFill>
                  <a:latin typeface="Perpetua"/>
                </a:endParaRPr>
              </a:p>
            </p:txBody>
          </p:sp>
          <p:sp>
            <p:nvSpPr>
              <p:cNvPr id="5882" name="Anslutningslinje"/>
              <p:cNvSpPr/>
              <p:nvPr/>
            </p:nvSpPr>
            <p:spPr>
              <a:xfrm>
                <a:off x="1553554" y="2950137"/>
                <a:ext cx="1871130" cy="606499"/>
              </a:xfrm>
              <a:custGeom>
                <a:avLst/>
                <a:gdLst/>
                <a:ahLst/>
                <a:cxnLst>
                  <a:cxn ang="0">
                    <a:pos x="wd2" y="hd2"/>
                  </a:cxn>
                  <a:cxn ang="5400000">
                    <a:pos x="wd2" y="hd2"/>
                  </a:cxn>
                  <a:cxn ang="10800000">
                    <a:pos x="wd2" y="hd2"/>
                  </a:cxn>
                  <a:cxn ang="16200000">
                    <a:pos x="wd2" y="hd2"/>
                  </a:cxn>
                </a:cxnLst>
                <a:rect l="0" t="0" r="r" b="b"/>
                <a:pathLst>
                  <a:path w="21600" h="16256" extrusionOk="0">
                    <a:moveTo>
                      <a:pt x="0" y="16256"/>
                    </a:moveTo>
                    <a:cubicBezTo>
                      <a:pt x="6608" y="-4147"/>
                      <a:pt x="13808" y="-5344"/>
                      <a:pt x="21600" y="12666"/>
                    </a:cubicBezTo>
                  </a:path>
                </a:pathLst>
              </a:custGeom>
              <a:ln w="25400" cap="rnd">
                <a:solidFill>
                  <a:schemeClr val="accent1"/>
                </a:solidFill>
                <a:custDash>
                  <a:ds d="100000" sp="200000"/>
                </a:custDash>
                <a:tailEnd type="triangle"/>
              </a:ln>
            </p:spPr>
            <p:txBody>
              <a:bodyPr/>
              <a:lstStyle/>
              <a:p>
                <a:pPr defTabSz="1219170"/>
                <a:endParaRPr sz="2400" dirty="0">
                  <a:solidFill>
                    <a:srgbClr val="000000"/>
                  </a:solidFill>
                  <a:latin typeface="Perpetua"/>
                </a:endParaRPr>
              </a:p>
            </p:txBody>
          </p:sp>
          <p:sp>
            <p:nvSpPr>
              <p:cNvPr id="5883" name="Anslutningslinje"/>
              <p:cNvSpPr/>
              <p:nvPr/>
            </p:nvSpPr>
            <p:spPr>
              <a:xfrm>
                <a:off x="4276313" y="2793390"/>
                <a:ext cx="1511164" cy="609070"/>
              </a:xfrm>
              <a:custGeom>
                <a:avLst/>
                <a:gdLst/>
                <a:ahLst/>
                <a:cxnLst>
                  <a:cxn ang="0">
                    <a:pos x="wd2" y="hd2"/>
                  </a:cxn>
                  <a:cxn ang="5400000">
                    <a:pos x="wd2" y="hd2"/>
                  </a:cxn>
                  <a:cxn ang="10800000">
                    <a:pos x="wd2" y="hd2"/>
                  </a:cxn>
                  <a:cxn ang="16200000">
                    <a:pos x="wd2" y="hd2"/>
                  </a:cxn>
                </a:cxnLst>
                <a:rect l="0" t="0" r="r" b="b"/>
                <a:pathLst>
                  <a:path w="21600" h="16261" extrusionOk="0">
                    <a:moveTo>
                      <a:pt x="0" y="16261"/>
                    </a:moveTo>
                    <a:cubicBezTo>
                      <a:pt x="6249" y="-4088"/>
                      <a:pt x="13449" y="-5339"/>
                      <a:pt x="21600" y="12509"/>
                    </a:cubicBezTo>
                  </a:path>
                </a:pathLst>
              </a:custGeom>
              <a:ln w="25400" cap="rnd">
                <a:solidFill>
                  <a:schemeClr val="accent1"/>
                </a:solidFill>
                <a:custDash>
                  <a:ds d="100000" sp="200000"/>
                </a:custDash>
                <a:tailEnd type="triangle"/>
              </a:ln>
            </p:spPr>
            <p:txBody>
              <a:bodyPr/>
              <a:lstStyle/>
              <a:p>
                <a:pPr defTabSz="1219170"/>
                <a:endParaRPr sz="2400" dirty="0">
                  <a:solidFill>
                    <a:srgbClr val="000000"/>
                  </a:solidFill>
                  <a:latin typeface="Perpetua"/>
                </a:endParaRPr>
              </a:p>
            </p:txBody>
          </p:sp>
          <p:sp>
            <p:nvSpPr>
              <p:cNvPr id="5880" name="Kurering"/>
              <p:cNvSpPr txBox="1"/>
              <p:nvPr/>
            </p:nvSpPr>
            <p:spPr>
              <a:xfrm>
                <a:off x="2825966" y="2742598"/>
                <a:ext cx="681469" cy="4077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p>
                <a:pPr defTabSz="412739">
                  <a:lnSpc>
                    <a:spcPct val="120000"/>
                  </a:lnSpc>
                  <a:defRPr sz="1000" i="1">
                    <a:latin typeface="Arial"/>
                    <a:ea typeface="Arial"/>
                    <a:cs typeface="Arial"/>
                    <a:sym typeface="Arial"/>
                  </a:defRPr>
                </a:pPr>
                <a:r>
                  <a:rPr lang="sv-SE" sz="1333" i="1" dirty="0">
                    <a:solidFill>
                      <a:srgbClr val="000000"/>
                    </a:solidFill>
                    <a:latin typeface="Arial"/>
                    <a:cs typeface="Arial"/>
                    <a:sym typeface="Arial"/>
                  </a:rPr>
                  <a:t>Strukturera</a:t>
                </a:r>
                <a:endParaRPr sz="1333" i="1" dirty="0">
                  <a:solidFill>
                    <a:srgbClr val="000000"/>
                  </a:solidFill>
                  <a:latin typeface="Arial"/>
                  <a:cs typeface="Arial"/>
                  <a:sym typeface="Arial"/>
                </a:endParaRPr>
              </a:p>
              <a:p>
                <a:pPr defTabSz="412739">
                  <a:lnSpc>
                    <a:spcPct val="120000"/>
                  </a:lnSpc>
                  <a:defRPr sz="1000">
                    <a:latin typeface="Arial"/>
                    <a:ea typeface="Arial"/>
                    <a:cs typeface="Arial"/>
                    <a:sym typeface="Arial"/>
                  </a:defRPr>
                </a:pPr>
                <a:endParaRPr sz="1333" dirty="0">
                  <a:solidFill>
                    <a:srgbClr val="000000"/>
                  </a:solidFill>
                  <a:latin typeface="Arial"/>
                  <a:cs typeface="Arial"/>
                  <a:sym typeface="Arial"/>
                </a:endParaRPr>
              </a:p>
            </p:txBody>
          </p:sp>
          <p:sp>
            <p:nvSpPr>
              <p:cNvPr id="5881" name="Kurering"/>
              <p:cNvSpPr txBox="1"/>
              <p:nvPr/>
            </p:nvSpPr>
            <p:spPr>
              <a:xfrm>
                <a:off x="5570839" y="2742598"/>
                <a:ext cx="696542" cy="4077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p>
                <a:pPr defTabSz="412739">
                  <a:lnSpc>
                    <a:spcPct val="120000"/>
                  </a:lnSpc>
                  <a:defRPr sz="1000" i="1">
                    <a:latin typeface="Arial"/>
                    <a:ea typeface="Arial"/>
                    <a:cs typeface="Arial"/>
                    <a:sym typeface="Arial"/>
                  </a:defRPr>
                </a:pPr>
                <a:r>
                  <a:rPr lang="sv-SE" sz="1333" i="1" dirty="0">
                    <a:solidFill>
                      <a:srgbClr val="000000"/>
                    </a:solidFill>
                    <a:latin typeface="Arial"/>
                    <a:cs typeface="Arial"/>
                    <a:sym typeface="Arial"/>
                  </a:rPr>
                  <a:t>Strukturera</a:t>
                </a:r>
                <a:endParaRPr sz="1333" i="1" dirty="0">
                  <a:solidFill>
                    <a:srgbClr val="000000"/>
                  </a:solidFill>
                  <a:latin typeface="Arial"/>
                  <a:cs typeface="Arial"/>
                  <a:sym typeface="Arial"/>
                </a:endParaRPr>
              </a:p>
              <a:p>
                <a:pPr defTabSz="412739">
                  <a:lnSpc>
                    <a:spcPct val="120000"/>
                  </a:lnSpc>
                  <a:defRPr sz="1000">
                    <a:latin typeface="Arial"/>
                    <a:ea typeface="Arial"/>
                    <a:cs typeface="Arial"/>
                    <a:sym typeface="Arial"/>
                  </a:defRPr>
                </a:pPr>
                <a:endParaRPr sz="1333" dirty="0">
                  <a:solidFill>
                    <a:srgbClr val="000000"/>
                  </a:solidFill>
                  <a:latin typeface="Arial"/>
                  <a:cs typeface="Arial"/>
                  <a:sym typeface="Arial"/>
                </a:endParaRPr>
              </a:p>
            </p:txBody>
          </p:sp>
        </p:grpSp>
      </p:grpSp>
      <p:sp>
        <p:nvSpPr>
          <p:cNvPr id="45" name="Fakta…">
            <a:extLst>
              <a:ext uri="{FF2B5EF4-FFF2-40B4-BE49-F238E27FC236}">
                <a16:creationId xmlns:a16="http://schemas.microsoft.com/office/drawing/2014/main" id="{3EED2E32-CE35-4723-9DD0-9521D10D7079}"/>
              </a:ext>
            </a:extLst>
          </p:cNvPr>
          <p:cNvSpPr txBox="1"/>
          <p:nvPr/>
        </p:nvSpPr>
        <p:spPr>
          <a:xfrm>
            <a:off x="9271389" y="1689800"/>
            <a:ext cx="1499024" cy="3713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p>
            <a:pPr defTabSz="412739">
              <a:lnSpc>
                <a:spcPct val="120000"/>
              </a:lnSpc>
              <a:defRPr sz="1300" b="1">
                <a:latin typeface="Arial"/>
                <a:ea typeface="Arial"/>
                <a:cs typeface="Arial"/>
                <a:sym typeface="Arial"/>
              </a:defRPr>
            </a:pPr>
            <a:r>
              <a:rPr lang="sv-SE" sz="1733" b="1" dirty="0">
                <a:solidFill>
                  <a:srgbClr val="000000"/>
                </a:solidFill>
                <a:latin typeface="Arial"/>
                <a:cs typeface="Arial"/>
                <a:sym typeface="Arial"/>
              </a:rPr>
              <a:t>Samlingar</a:t>
            </a:r>
            <a:endParaRPr sz="1733" b="1" dirty="0">
              <a:solidFill>
                <a:srgbClr val="000000"/>
              </a:solidFill>
              <a:latin typeface="Arial"/>
              <a:cs typeface="Arial"/>
              <a:sym typeface="Arial"/>
            </a:endParaRPr>
          </a:p>
        </p:txBody>
      </p:sp>
      <p:sp>
        <p:nvSpPr>
          <p:cNvPr id="46" name="Fakta…">
            <a:extLst>
              <a:ext uri="{FF2B5EF4-FFF2-40B4-BE49-F238E27FC236}">
                <a16:creationId xmlns:a16="http://schemas.microsoft.com/office/drawing/2014/main" id="{6EC87C4C-7013-4452-9924-CF99727B2001}"/>
              </a:ext>
            </a:extLst>
          </p:cNvPr>
          <p:cNvSpPr txBox="1"/>
          <p:nvPr/>
        </p:nvSpPr>
        <p:spPr>
          <a:xfrm>
            <a:off x="4725870" y="1689801"/>
            <a:ext cx="2488305" cy="3713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p>
            <a:pPr defTabSz="412739">
              <a:lnSpc>
                <a:spcPct val="120000"/>
              </a:lnSpc>
              <a:defRPr sz="1300" b="1">
                <a:latin typeface="Arial"/>
                <a:ea typeface="Arial"/>
                <a:cs typeface="Arial"/>
                <a:sym typeface="Arial"/>
              </a:defRPr>
            </a:pPr>
            <a:r>
              <a:rPr lang="sv-SE" sz="1733" b="1" dirty="0">
                <a:solidFill>
                  <a:srgbClr val="000000"/>
                </a:solidFill>
                <a:latin typeface="Arial"/>
                <a:cs typeface="Arial"/>
                <a:sym typeface="Arial"/>
              </a:rPr>
              <a:t>Kommunberättelse</a:t>
            </a:r>
            <a:endParaRPr sz="1733" b="1" dirty="0">
              <a:solidFill>
                <a:srgbClr val="000000"/>
              </a:solidFill>
              <a:latin typeface="Arial"/>
              <a:cs typeface="Arial"/>
              <a:sym typeface="Arial"/>
            </a:endParaRPr>
          </a:p>
        </p:txBody>
      </p:sp>
      <p:cxnSp>
        <p:nvCxnSpPr>
          <p:cNvPr id="5" name="Rak pilkoppling 4">
            <a:extLst>
              <a:ext uri="{FF2B5EF4-FFF2-40B4-BE49-F238E27FC236}">
                <a16:creationId xmlns:a16="http://schemas.microsoft.com/office/drawing/2014/main" id="{1AD89F41-F633-4960-91C7-68EB9419BE6E}"/>
              </a:ext>
            </a:extLst>
          </p:cNvPr>
          <p:cNvCxnSpPr/>
          <p:nvPr/>
        </p:nvCxnSpPr>
        <p:spPr>
          <a:xfrm flipH="1">
            <a:off x="5043606" y="2110478"/>
            <a:ext cx="572341" cy="1129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Rak pilkoppling 6">
            <a:extLst>
              <a:ext uri="{FF2B5EF4-FFF2-40B4-BE49-F238E27FC236}">
                <a16:creationId xmlns:a16="http://schemas.microsoft.com/office/drawing/2014/main" id="{9869DA9B-925E-4983-94F0-C57128C1745A}"/>
              </a:ext>
            </a:extLst>
          </p:cNvPr>
          <p:cNvCxnSpPr>
            <a:cxnSpLocks/>
          </p:cNvCxnSpPr>
          <p:nvPr/>
        </p:nvCxnSpPr>
        <p:spPr>
          <a:xfrm flipH="1">
            <a:off x="9612617" y="2055723"/>
            <a:ext cx="204196" cy="1191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Rak pilkoppling 47">
            <a:extLst>
              <a:ext uri="{FF2B5EF4-FFF2-40B4-BE49-F238E27FC236}">
                <a16:creationId xmlns:a16="http://schemas.microsoft.com/office/drawing/2014/main" id="{C5F22C63-F038-4B86-AA3A-E89554D1DF0D}"/>
              </a:ext>
            </a:extLst>
          </p:cNvPr>
          <p:cNvCxnSpPr>
            <a:cxnSpLocks/>
          </p:cNvCxnSpPr>
          <p:nvPr/>
        </p:nvCxnSpPr>
        <p:spPr>
          <a:xfrm>
            <a:off x="1046937" y="2076361"/>
            <a:ext cx="206407" cy="938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ruta 3">
            <a:extLst>
              <a:ext uri="{FF2B5EF4-FFF2-40B4-BE49-F238E27FC236}">
                <a16:creationId xmlns:a16="http://schemas.microsoft.com/office/drawing/2014/main" id="{607A1135-F06F-4253-B4FA-2CD245B84F61}"/>
              </a:ext>
            </a:extLst>
          </p:cNvPr>
          <p:cNvSpPr txBox="1"/>
          <p:nvPr/>
        </p:nvSpPr>
        <p:spPr>
          <a:xfrm>
            <a:off x="217363" y="4740113"/>
            <a:ext cx="4804256" cy="1692386"/>
          </a:xfrm>
          <a:prstGeom prst="rect">
            <a:avLst/>
          </a:prstGeom>
          <a:noFill/>
        </p:spPr>
        <p:txBody>
          <a:bodyPr wrap="square" rtlCol="0">
            <a:spAutoFit/>
          </a:bodyPr>
          <a:lstStyle/>
          <a:p>
            <a:pPr defTabSz="1219170"/>
            <a:r>
              <a:rPr lang="sv-SE" sz="1733" b="1" dirty="0">
                <a:solidFill>
                  <a:srgbClr val="000000"/>
                </a:solidFill>
                <a:latin typeface="Arial"/>
                <a:cs typeface="Arial"/>
              </a:rPr>
              <a:t>Nyttoeffekter</a:t>
            </a:r>
          </a:p>
          <a:p>
            <a:pPr defTabSz="1219170"/>
            <a:r>
              <a:rPr lang="sv-SE" sz="1733" b="1" dirty="0">
                <a:solidFill>
                  <a:srgbClr val="000000"/>
                </a:solidFill>
                <a:latin typeface="Arial"/>
                <a:cs typeface="Arial"/>
              </a:rPr>
              <a:t>              Process</a:t>
            </a:r>
          </a:p>
          <a:p>
            <a:pPr defTabSz="1219170"/>
            <a:r>
              <a:rPr lang="sv-SE" sz="1733" b="1" dirty="0">
                <a:solidFill>
                  <a:srgbClr val="000000"/>
                </a:solidFill>
                <a:latin typeface="Arial"/>
                <a:cs typeface="Arial"/>
              </a:rPr>
              <a:t>Teknik</a:t>
            </a:r>
          </a:p>
          <a:p>
            <a:pPr defTabSz="1219170"/>
            <a:r>
              <a:rPr lang="sv-SE" sz="1733" b="1" dirty="0">
                <a:solidFill>
                  <a:srgbClr val="000000"/>
                </a:solidFill>
                <a:latin typeface="Arial"/>
                <a:cs typeface="Arial"/>
              </a:rPr>
              <a:t>             Förändring</a:t>
            </a:r>
          </a:p>
          <a:p>
            <a:pPr defTabSz="1219170"/>
            <a:r>
              <a:rPr lang="sv-SE" sz="1733" b="1" dirty="0">
                <a:solidFill>
                  <a:srgbClr val="000000"/>
                </a:solidFill>
                <a:latin typeface="Arial"/>
                <a:cs typeface="Arial"/>
              </a:rPr>
              <a:t>Organisation </a:t>
            </a:r>
          </a:p>
          <a:p>
            <a:pPr defTabSz="1219170"/>
            <a:r>
              <a:rPr lang="sv-SE" sz="1733" b="1" dirty="0">
                <a:solidFill>
                  <a:srgbClr val="000000"/>
                </a:solidFill>
                <a:latin typeface="Arial"/>
                <a:cs typeface="Arial"/>
              </a:rPr>
              <a:t>             Kontaktuppgifter</a:t>
            </a:r>
          </a:p>
        </p:txBody>
      </p:sp>
    </p:spTree>
    <p:extLst>
      <p:ext uri="{BB962C8B-B14F-4D97-AF65-F5344CB8AC3E}">
        <p14:creationId xmlns:p14="http://schemas.microsoft.com/office/powerpoint/2010/main" val="3595581650"/>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CB659D-0ADD-48EB-B272-F2E590513FD7}"/>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D0F8A426-1881-4AE7-A4EE-C4A8E8352D4A}"/>
              </a:ext>
            </a:extLst>
          </p:cNvPr>
          <p:cNvSpPr>
            <a:spLocks noGrp="1"/>
          </p:cNvSpPr>
          <p:nvPr>
            <p:ph sz="quarter" idx="16"/>
          </p:nvPr>
        </p:nvSpPr>
        <p:spPr/>
        <p:txBody>
          <a:bodyPr/>
          <a:lstStyle/>
          <a:p>
            <a:endParaRPr lang="sv-SE"/>
          </a:p>
        </p:txBody>
      </p:sp>
      <p:pic>
        <p:nvPicPr>
          <p:cNvPr id="4" name="Bildobjekt 3">
            <a:extLst>
              <a:ext uri="{FF2B5EF4-FFF2-40B4-BE49-F238E27FC236}">
                <a16:creationId xmlns:a16="http://schemas.microsoft.com/office/drawing/2014/main" id="{D3AE53B2-35FE-4764-BA0B-F966897A9D38}"/>
              </a:ext>
            </a:extLst>
          </p:cNvPr>
          <p:cNvPicPr>
            <a:picLocks noChangeAspect="1"/>
          </p:cNvPicPr>
          <p:nvPr/>
        </p:nvPicPr>
        <p:blipFill rotWithShape="1">
          <a:blip r:embed="rId2"/>
          <a:srcRect b="9002"/>
          <a:stretch/>
        </p:blipFill>
        <p:spPr>
          <a:xfrm>
            <a:off x="701424" y="106603"/>
            <a:ext cx="11228696" cy="6240693"/>
          </a:xfrm>
          <a:prstGeom prst="rect">
            <a:avLst/>
          </a:prstGeom>
        </p:spPr>
      </p:pic>
      <p:sp>
        <p:nvSpPr>
          <p:cNvPr id="6" name="Ellips 5">
            <a:extLst>
              <a:ext uri="{FF2B5EF4-FFF2-40B4-BE49-F238E27FC236}">
                <a16:creationId xmlns:a16="http://schemas.microsoft.com/office/drawing/2014/main" id="{095D4C02-5C07-4A27-A7F7-C25AA0511A1B}"/>
              </a:ext>
            </a:extLst>
          </p:cNvPr>
          <p:cNvSpPr/>
          <p:nvPr/>
        </p:nvSpPr>
        <p:spPr>
          <a:xfrm>
            <a:off x="4119471" y="1319286"/>
            <a:ext cx="1943357" cy="638911"/>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sv-SE" sz="2400" dirty="0">
              <a:solidFill>
                <a:prstClr val="white"/>
              </a:solidFill>
              <a:latin typeface="Perpetua"/>
            </a:endParaRPr>
          </a:p>
        </p:txBody>
      </p:sp>
      <p:sp>
        <p:nvSpPr>
          <p:cNvPr id="8" name="Ellips 7">
            <a:extLst>
              <a:ext uri="{FF2B5EF4-FFF2-40B4-BE49-F238E27FC236}">
                <a16:creationId xmlns:a16="http://schemas.microsoft.com/office/drawing/2014/main" id="{4CA1F1CD-5646-46C1-B11D-87A1C0D7D6C7}"/>
              </a:ext>
            </a:extLst>
          </p:cNvPr>
          <p:cNvSpPr/>
          <p:nvPr/>
        </p:nvSpPr>
        <p:spPr>
          <a:xfrm>
            <a:off x="1553672" y="1305331"/>
            <a:ext cx="1943357" cy="638911"/>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sv-SE" sz="2400" dirty="0">
              <a:solidFill>
                <a:prstClr val="white"/>
              </a:solidFill>
              <a:latin typeface="Perpetua"/>
            </a:endParaRPr>
          </a:p>
        </p:txBody>
      </p:sp>
      <p:sp>
        <p:nvSpPr>
          <p:cNvPr id="9" name="Ellips 8">
            <a:extLst>
              <a:ext uri="{FF2B5EF4-FFF2-40B4-BE49-F238E27FC236}">
                <a16:creationId xmlns:a16="http://schemas.microsoft.com/office/drawing/2014/main" id="{A7378121-AE0F-4968-8360-045804FB80E4}"/>
              </a:ext>
            </a:extLst>
          </p:cNvPr>
          <p:cNvSpPr/>
          <p:nvPr/>
        </p:nvSpPr>
        <p:spPr>
          <a:xfrm>
            <a:off x="9547219" y="1315898"/>
            <a:ext cx="1943357" cy="638911"/>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sv-SE" sz="2400" dirty="0">
              <a:solidFill>
                <a:prstClr val="white"/>
              </a:solidFill>
              <a:latin typeface="Perpetua"/>
            </a:endParaRPr>
          </a:p>
        </p:txBody>
      </p:sp>
      <p:sp>
        <p:nvSpPr>
          <p:cNvPr id="11" name="Ellips 10">
            <a:extLst>
              <a:ext uri="{FF2B5EF4-FFF2-40B4-BE49-F238E27FC236}">
                <a16:creationId xmlns:a16="http://schemas.microsoft.com/office/drawing/2014/main" id="{0605A816-FA07-4B80-A828-61323977DF78}"/>
              </a:ext>
            </a:extLst>
          </p:cNvPr>
          <p:cNvSpPr/>
          <p:nvPr/>
        </p:nvSpPr>
        <p:spPr>
          <a:xfrm>
            <a:off x="6971715" y="1315898"/>
            <a:ext cx="1943357" cy="638911"/>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sv-SE" sz="2400" dirty="0">
              <a:solidFill>
                <a:prstClr val="white"/>
              </a:solidFill>
              <a:latin typeface="Perpetua"/>
            </a:endParaRPr>
          </a:p>
        </p:txBody>
      </p:sp>
      <p:sp>
        <p:nvSpPr>
          <p:cNvPr id="12" name="Ellips 11">
            <a:extLst>
              <a:ext uri="{FF2B5EF4-FFF2-40B4-BE49-F238E27FC236}">
                <a16:creationId xmlns:a16="http://schemas.microsoft.com/office/drawing/2014/main" id="{94446A32-62EC-4144-9938-3F0BDA61501E}"/>
              </a:ext>
            </a:extLst>
          </p:cNvPr>
          <p:cNvSpPr/>
          <p:nvPr/>
        </p:nvSpPr>
        <p:spPr>
          <a:xfrm>
            <a:off x="2831638" y="4128503"/>
            <a:ext cx="1943357" cy="638911"/>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sv-SE" sz="2400" dirty="0">
              <a:solidFill>
                <a:prstClr val="white"/>
              </a:solidFill>
              <a:latin typeface="Perpetua"/>
            </a:endParaRPr>
          </a:p>
        </p:txBody>
      </p:sp>
      <p:sp>
        <p:nvSpPr>
          <p:cNvPr id="13" name="Ellips 12">
            <a:extLst>
              <a:ext uri="{FF2B5EF4-FFF2-40B4-BE49-F238E27FC236}">
                <a16:creationId xmlns:a16="http://schemas.microsoft.com/office/drawing/2014/main" id="{73BEA837-600F-4A1B-9414-FAC067EB33A0}"/>
              </a:ext>
            </a:extLst>
          </p:cNvPr>
          <p:cNvSpPr/>
          <p:nvPr/>
        </p:nvSpPr>
        <p:spPr>
          <a:xfrm>
            <a:off x="8221051" y="4151053"/>
            <a:ext cx="1943357" cy="638911"/>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sv-SE" sz="2400" dirty="0">
              <a:solidFill>
                <a:prstClr val="white"/>
              </a:solidFill>
              <a:latin typeface="Perpetua"/>
            </a:endParaRPr>
          </a:p>
        </p:txBody>
      </p:sp>
    </p:spTree>
    <p:extLst>
      <p:ext uri="{BB962C8B-B14F-4D97-AF65-F5344CB8AC3E}">
        <p14:creationId xmlns:p14="http://schemas.microsoft.com/office/powerpoint/2010/main" val="46101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96584D-00EE-4EB9-98E3-2325FC03DAAF}"/>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262CE666-8DC4-45F5-B89D-50977BECD33E}"/>
              </a:ext>
            </a:extLst>
          </p:cNvPr>
          <p:cNvSpPr>
            <a:spLocks noGrp="1"/>
          </p:cNvSpPr>
          <p:nvPr>
            <p:ph sz="quarter" idx="16"/>
          </p:nvPr>
        </p:nvSpPr>
        <p:spPr/>
        <p:txBody>
          <a:bodyPr/>
          <a:lstStyle/>
          <a:p>
            <a:endParaRPr lang="sv-SE"/>
          </a:p>
        </p:txBody>
      </p:sp>
      <p:pic>
        <p:nvPicPr>
          <p:cNvPr id="4" name="Bildobjekt 3">
            <a:extLst>
              <a:ext uri="{FF2B5EF4-FFF2-40B4-BE49-F238E27FC236}">
                <a16:creationId xmlns:a16="http://schemas.microsoft.com/office/drawing/2014/main" id="{C3303662-9E82-441E-B117-7DA3C884B22E}"/>
              </a:ext>
            </a:extLst>
          </p:cNvPr>
          <p:cNvPicPr>
            <a:picLocks noChangeAspect="1"/>
          </p:cNvPicPr>
          <p:nvPr/>
        </p:nvPicPr>
        <p:blipFill>
          <a:blip r:embed="rId2"/>
          <a:stretch>
            <a:fillRect/>
          </a:stretch>
        </p:blipFill>
        <p:spPr>
          <a:xfrm>
            <a:off x="0" y="836713"/>
            <a:ext cx="12192000" cy="5430881"/>
          </a:xfrm>
          <a:prstGeom prst="rect">
            <a:avLst/>
          </a:prstGeom>
        </p:spPr>
      </p:pic>
      <p:sp>
        <p:nvSpPr>
          <p:cNvPr id="5" name="Ellips 4">
            <a:extLst>
              <a:ext uri="{FF2B5EF4-FFF2-40B4-BE49-F238E27FC236}">
                <a16:creationId xmlns:a16="http://schemas.microsoft.com/office/drawing/2014/main" id="{556C4266-D67B-41C9-B53E-EB0E54E9A6E7}"/>
              </a:ext>
            </a:extLst>
          </p:cNvPr>
          <p:cNvSpPr/>
          <p:nvPr/>
        </p:nvSpPr>
        <p:spPr>
          <a:xfrm>
            <a:off x="-144694" y="4581129"/>
            <a:ext cx="695219" cy="638911"/>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sv-SE" sz="2400" dirty="0">
              <a:solidFill>
                <a:prstClr val="white"/>
              </a:solidFill>
              <a:latin typeface="Perpetua"/>
            </a:endParaRPr>
          </a:p>
        </p:txBody>
      </p:sp>
    </p:spTree>
    <p:extLst>
      <p:ext uri="{BB962C8B-B14F-4D97-AF65-F5344CB8AC3E}">
        <p14:creationId xmlns:p14="http://schemas.microsoft.com/office/powerpoint/2010/main" val="69195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a:extLst>
              <a:ext uri="{FF2B5EF4-FFF2-40B4-BE49-F238E27FC236}">
                <a16:creationId xmlns:a16="http://schemas.microsoft.com/office/drawing/2014/main" id="{1BF137D8-E30D-4325-A42C-51992DBB9EEB}"/>
              </a:ext>
            </a:extLst>
          </p:cNvPr>
          <p:cNvPicPr>
            <a:picLocks noGrp="1" noChangeAspect="1"/>
          </p:cNvPicPr>
          <p:nvPr>
            <p:ph sz="half" idx="2"/>
          </p:nvPr>
        </p:nvPicPr>
        <p:blipFill rotWithShape="1">
          <a:blip r:embed="rId3">
            <a:alphaModFix/>
          </a:blip>
          <a:srcRect l="6763"/>
          <a:stretch/>
        </p:blipFill>
        <p:spPr>
          <a:xfrm>
            <a:off x="5797543" y="10"/>
            <a:ext cx="6394152" cy="6857991"/>
          </a:xfrm>
          <a:prstGeom prst="rect">
            <a:avLst/>
          </a:prstGeom>
        </p:spPr>
      </p:pic>
      <p:sp>
        <p:nvSpPr>
          <p:cNvPr id="2" name="Rubrik 1">
            <a:extLst>
              <a:ext uri="{FF2B5EF4-FFF2-40B4-BE49-F238E27FC236}">
                <a16:creationId xmlns:a16="http://schemas.microsoft.com/office/drawing/2014/main" id="{178B7A17-2D25-486C-8B27-D5D88DB20633}"/>
              </a:ext>
            </a:extLst>
          </p:cNvPr>
          <p:cNvSpPr>
            <a:spLocks noGrp="1"/>
          </p:cNvSpPr>
          <p:nvPr>
            <p:ph type="title"/>
          </p:nvPr>
        </p:nvSpPr>
        <p:spPr>
          <a:xfrm>
            <a:off x="761287" y="548680"/>
            <a:ext cx="4803636" cy="1311664"/>
          </a:xfrm>
        </p:spPr>
        <p:txBody>
          <a:bodyPr vert="horz" lIns="91440" tIns="45720" rIns="91440" bIns="45720" rtlCol="0" anchor="ctr" anchorCtr="0">
            <a:normAutofit fontScale="90000"/>
          </a:bodyPr>
          <a:lstStyle/>
          <a:p>
            <a:r>
              <a:rPr lang="en-US" sz="4000" dirty="0">
                <a:solidFill>
                  <a:srgbClr val="000000"/>
                </a:solidFill>
              </a:rPr>
              <a:t>2020 </a:t>
            </a:r>
            <a:r>
              <a:rPr lang="en-US" sz="4000" dirty="0" err="1">
                <a:solidFill>
                  <a:srgbClr val="000000"/>
                </a:solidFill>
              </a:rPr>
              <a:t>provade</a:t>
            </a:r>
            <a:r>
              <a:rPr lang="en-US" sz="4000" dirty="0">
                <a:solidFill>
                  <a:srgbClr val="000000"/>
                </a:solidFill>
              </a:rPr>
              <a:t> vi </a:t>
            </a:r>
            <a:r>
              <a:rPr lang="en-US" sz="4000" dirty="0" err="1">
                <a:solidFill>
                  <a:srgbClr val="000000"/>
                </a:solidFill>
              </a:rPr>
              <a:t>konceptet</a:t>
            </a:r>
            <a:r>
              <a:rPr lang="en-US" sz="4000" dirty="0">
                <a:solidFill>
                  <a:srgbClr val="000000"/>
                </a:solidFill>
              </a:rPr>
              <a:t/>
            </a:r>
            <a:br>
              <a:rPr lang="en-US" sz="4000" dirty="0">
                <a:solidFill>
                  <a:srgbClr val="000000"/>
                </a:solidFill>
              </a:rPr>
            </a:br>
            <a:endParaRPr lang="en-US" sz="2800" dirty="0">
              <a:solidFill>
                <a:srgbClr val="000000"/>
              </a:solidFill>
            </a:endParaRPr>
          </a:p>
        </p:txBody>
      </p:sp>
      <p:sp>
        <p:nvSpPr>
          <p:cNvPr id="5" name="Platshållare för innehåll 4">
            <a:extLst>
              <a:ext uri="{FF2B5EF4-FFF2-40B4-BE49-F238E27FC236}">
                <a16:creationId xmlns:a16="http://schemas.microsoft.com/office/drawing/2014/main" id="{949E41ED-ACEF-4B2F-8A92-985D97C37B28}"/>
              </a:ext>
            </a:extLst>
          </p:cNvPr>
          <p:cNvSpPr>
            <a:spLocks noGrp="1"/>
          </p:cNvSpPr>
          <p:nvPr>
            <p:ph sz="half" idx="1"/>
          </p:nvPr>
        </p:nvSpPr>
        <p:spPr>
          <a:xfrm>
            <a:off x="804693" y="1700808"/>
            <a:ext cx="4706803" cy="4082373"/>
          </a:xfrm>
        </p:spPr>
        <p:txBody>
          <a:bodyPr vert="horz" lIns="91440" tIns="45720" rIns="91440" bIns="45720" rtlCol="0" anchor="ctr">
            <a:normAutofit lnSpcReduction="10000"/>
          </a:bodyPr>
          <a:lstStyle/>
          <a:p>
            <a:pPr marL="0" indent="0">
              <a:buNone/>
            </a:pPr>
            <a:r>
              <a:rPr lang="en-US" sz="2400" dirty="0" err="1">
                <a:solidFill>
                  <a:srgbClr val="000000"/>
                </a:solidFill>
              </a:rPr>
              <a:t>Åtta</a:t>
            </a:r>
            <a:r>
              <a:rPr lang="en-US" sz="2400" dirty="0">
                <a:solidFill>
                  <a:srgbClr val="000000"/>
                </a:solidFill>
              </a:rPr>
              <a:t> </a:t>
            </a:r>
            <a:r>
              <a:rPr lang="en-US" sz="2400">
                <a:solidFill>
                  <a:srgbClr val="000000"/>
                </a:solidFill>
              </a:rPr>
              <a:t>berättelser </a:t>
            </a:r>
            <a:r>
              <a:rPr lang="en-US" sz="2400" dirty="0">
                <a:solidFill>
                  <a:srgbClr val="000000"/>
                </a:solidFill>
              </a:rPr>
              <a:t>med </a:t>
            </a:r>
            <a:r>
              <a:rPr lang="en-US" sz="2400" dirty="0" err="1">
                <a:solidFill>
                  <a:srgbClr val="000000"/>
                </a:solidFill>
              </a:rPr>
              <a:t>inriktning</a:t>
            </a:r>
            <a:r>
              <a:rPr lang="en-US" sz="2400" dirty="0">
                <a:solidFill>
                  <a:srgbClr val="000000"/>
                </a:solidFill>
              </a:rPr>
              <a:t> </a:t>
            </a:r>
            <a:r>
              <a:rPr lang="en-US" sz="2400" dirty="0" err="1">
                <a:solidFill>
                  <a:srgbClr val="000000"/>
                </a:solidFill>
              </a:rPr>
              <a:t>pandemi</a:t>
            </a:r>
            <a:r>
              <a:rPr lang="en-US" sz="2400" dirty="0">
                <a:solidFill>
                  <a:srgbClr val="000000"/>
                </a:solidFill>
              </a:rPr>
              <a:t>:</a:t>
            </a:r>
          </a:p>
          <a:p>
            <a:pPr marL="380990" indent="-380990"/>
            <a:r>
              <a:rPr lang="en-US" sz="2400" dirty="0" err="1">
                <a:solidFill>
                  <a:srgbClr val="000000"/>
                </a:solidFill>
              </a:rPr>
              <a:t>Befintliga</a:t>
            </a:r>
            <a:r>
              <a:rPr lang="en-US" sz="2400" dirty="0">
                <a:solidFill>
                  <a:srgbClr val="000000"/>
                </a:solidFill>
              </a:rPr>
              <a:t> </a:t>
            </a:r>
            <a:r>
              <a:rPr lang="en-US" sz="2400" dirty="0" err="1">
                <a:solidFill>
                  <a:srgbClr val="000000"/>
                </a:solidFill>
              </a:rPr>
              <a:t>lösningar</a:t>
            </a:r>
            <a:r>
              <a:rPr lang="en-US" sz="2400" dirty="0">
                <a:solidFill>
                  <a:srgbClr val="000000"/>
                </a:solidFill>
              </a:rPr>
              <a:t> </a:t>
            </a:r>
            <a:r>
              <a:rPr lang="en-US" sz="2400" dirty="0" err="1">
                <a:solidFill>
                  <a:srgbClr val="000000"/>
                </a:solidFill>
              </a:rPr>
              <a:t>som</a:t>
            </a:r>
            <a:r>
              <a:rPr lang="en-US" sz="2400" dirty="0">
                <a:solidFill>
                  <a:srgbClr val="000000"/>
                </a:solidFill>
              </a:rPr>
              <a:t> </a:t>
            </a:r>
            <a:r>
              <a:rPr lang="en-US" sz="2400" dirty="0" err="1">
                <a:solidFill>
                  <a:srgbClr val="000000"/>
                </a:solidFill>
              </a:rPr>
              <a:t>digitala</a:t>
            </a:r>
            <a:r>
              <a:rPr lang="en-US" sz="2400" dirty="0">
                <a:solidFill>
                  <a:srgbClr val="000000"/>
                </a:solidFill>
              </a:rPr>
              <a:t> </a:t>
            </a:r>
            <a:r>
              <a:rPr lang="en-US" sz="2400" dirty="0" err="1">
                <a:solidFill>
                  <a:srgbClr val="000000"/>
                </a:solidFill>
              </a:rPr>
              <a:t>inköp</a:t>
            </a:r>
            <a:r>
              <a:rPr lang="en-US" sz="2400" dirty="0">
                <a:solidFill>
                  <a:srgbClr val="000000"/>
                </a:solidFill>
              </a:rPr>
              <a:t>, </a:t>
            </a:r>
            <a:r>
              <a:rPr lang="en-US" sz="2400" dirty="0" err="1">
                <a:solidFill>
                  <a:srgbClr val="000000"/>
                </a:solidFill>
              </a:rPr>
              <a:t>surfplatta</a:t>
            </a:r>
            <a:r>
              <a:rPr lang="en-US" sz="2400" dirty="0">
                <a:solidFill>
                  <a:srgbClr val="000000"/>
                </a:solidFill>
              </a:rPr>
              <a:t> </a:t>
            </a:r>
            <a:r>
              <a:rPr lang="en-US" sz="2400" dirty="0" err="1">
                <a:solidFill>
                  <a:srgbClr val="000000"/>
                </a:solidFill>
              </a:rPr>
              <a:t>och</a:t>
            </a:r>
            <a:r>
              <a:rPr lang="en-US" sz="2400" dirty="0">
                <a:solidFill>
                  <a:srgbClr val="000000"/>
                </a:solidFill>
              </a:rPr>
              <a:t> </a:t>
            </a:r>
            <a:r>
              <a:rPr lang="en-US" sz="2400" dirty="0" err="1">
                <a:solidFill>
                  <a:srgbClr val="000000"/>
                </a:solidFill>
              </a:rPr>
              <a:t>digitala</a:t>
            </a:r>
            <a:r>
              <a:rPr lang="en-US" sz="2400" dirty="0">
                <a:solidFill>
                  <a:srgbClr val="000000"/>
                </a:solidFill>
              </a:rPr>
              <a:t> </a:t>
            </a:r>
            <a:r>
              <a:rPr lang="en-US" sz="2400" dirty="0" err="1">
                <a:solidFill>
                  <a:srgbClr val="000000"/>
                </a:solidFill>
              </a:rPr>
              <a:t>sensorer</a:t>
            </a:r>
            <a:r>
              <a:rPr lang="en-US" sz="2400" dirty="0">
                <a:solidFill>
                  <a:srgbClr val="000000"/>
                </a:solidFill>
              </a:rPr>
              <a:t> </a:t>
            </a:r>
            <a:r>
              <a:rPr lang="en-US" sz="2400" dirty="0" err="1">
                <a:solidFill>
                  <a:srgbClr val="000000"/>
                </a:solidFill>
              </a:rPr>
              <a:t>på</a:t>
            </a:r>
            <a:r>
              <a:rPr lang="en-US" sz="2400" dirty="0">
                <a:solidFill>
                  <a:srgbClr val="000000"/>
                </a:solidFill>
              </a:rPr>
              <a:t> </a:t>
            </a:r>
            <a:r>
              <a:rPr lang="en-US" sz="2400" dirty="0" err="1">
                <a:solidFill>
                  <a:srgbClr val="000000"/>
                </a:solidFill>
              </a:rPr>
              <a:t>vård</a:t>
            </a:r>
            <a:r>
              <a:rPr lang="en-US" sz="2400" dirty="0">
                <a:solidFill>
                  <a:srgbClr val="000000"/>
                </a:solidFill>
              </a:rPr>
              <a:t>- </a:t>
            </a:r>
            <a:r>
              <a:rPr lang="en-US" sz="2400" dirty="0" err="1">
                <a:solidFill>
                  <a:srgbClr val="000000"/>
                </a:solidFill>
              </a:rPr>
              <a:t>och</a:t>
            </a:r>
            <a:r>
              <a:rPr lang="en-US" sz="2400" dirty="0">
                <a:solidFill>
                  <a:srgbClr val="000000"/>
                </a:solidFill>
              </a:rPr>
              <a:t> </a:t>
            </a:r>
            <a:r>
              <a:rPr lang="en-US" sz="2400" dirty="0" err="1">
                <a:solidFill>
                  <a:srgbClr val="000000"/>
                </a:solidFill>
              </a:rPr>
              <a:t>omsorgsboende</a:t>
            </a:r>
            <a:endParaRPr lang="en-US" sz="2400" dirty="0">
              <a:solidFill>
                <a:srgbClr val="000000"/>
              </a:solidFill>
            </a:endParaRPr>
          </a:p>
          <a:p>
            <a:pPr marL="380990" indent="-380990"/>
            <a:r>
              <a:rPr lang="en-US" sz="2400" dirty="0">
                <a:solidFill>
                  <a:srgbClr val="000000"/>
                </a:solidFill>
              </a:rPr>
              <a:t>Nya </a:t>
            </a:r>
            <a:r>
              <a:rPr lang="en-US" sz="2400" dirty="0" err="1">
                <a:solidFill>
                  <a:srgbClr val="000000"/>
                </a:solidFill>
              </a:rPr>
              <a:t>lösningar</a:t>
            </a:r>
            <a:r>
              <a:rPr lang="en-US" sz="2400" dirty="0">
                <a:solidFill>
                  <a:srgbClr val="000000"/>
                </a:solidFill>
              </a:rPr>
              <a:t> </a:t>
            </a:r>
            <a:r>
              <a:rPr lang="en-US" sz="2400" dirty="0" err="1">
                <a:solidFill>
                  <a:srgbClr val="000000"/>
                </a:solidFill>
              </a:rPr>
              <a:t>som</a:t>
            </a:r>
            <a:r>
              <a:rPr lang="en-US" sz="2400" dirty="0">
                <a:solidFill>
                  <a:srgbClr val="000000"/>
                </a:solidFill>
              </a:rPr>
              <a:t> </a:t>
            </a:r>
            <a:r>
              <a:rPr lang="en-US" sz="2400" dirty="0" err="1">
                <a:solidFill>
                  <a:srgbClr val="000000"/>
                </a:solidFill>
              </a:rPr>
              <a:t>volontärplattform</a:t>
            </a:r>
            <a:r>
              <a:rPr lang="en-US" sz="2400" dirty="0">
                <a:solidFill>
                  <a:srgbClr val="000000"/>
                </a:solidFill>
              </a:rPr>
              <a:t>, </a:t>
            </a:r>
            <a:r>
              <a:rPr lang="en-US" sz="2400" dirty="0" err="1">
                <a:solidFill>
                  <a:srgbClr val="000000"/>
                </a:solidFill>
              </a:rPr>
              <a:t>digitala</a:t>
            </a:r>
            <a:r>
              <a:rPr lang="en-US" sz="2400" dirty="0">
                <a:solidFill>
                  <a:srgbClr val="000000"/>
                </a:solidFill>
              </a:rPr>
              <a:t> </a:t>
            </a:r>
            <a:r>
              <a:rPr lang="en-US" sz="2400" dirty="0" err="1">
                <a:solidFill>
                  <a:srgbClr val="000000"/>
                </a:solidFill>
              </a:rPr>
              <a:t>möten</a:t>
            </a:r>
            <a:r>
              <a:rPr lang="en-US" sz="2400" dirty="0">
                <a:solidFill>
                  <a:srgbClr val="000000"/>
                </a:solidFill>
              </a:rPr>
              <a:t> </a:t>
            </a:r>
            <a:r>
              <a:rPr lang="en-US" sz="2400" dirty="0" err="1">
                <a:solidFill>
                  <a:srgbClr val="000000"/>
                </a:solidFill>
              </a:rPr>
              <a:t>inom</a:t>
            </a:r>
            <a:r>
              <a:rPr lang="en-US" sz="2400" dirty="0">
                <a:solidFill>
                  <a:srgbClr val="000000"/>
                </a:solidFill>
              </a:rPr>
              <a:t> </a:t>
            </a:r>
            <a:r>
              <a:rPr lang="en-US" sz="2400" dirty="0" err="1">
                <a:solidFill>
                  <a:srgbClr val="000000"/>
                </a:solidFill>
              </a:rPr>
              <a:t>föräldrastödet</a:t>
            </a:r>
            <a:r>
              <a:rPr lang="en-US" sz="2400" dirty="0">
                <a:solidFill>
                  <a:srgbClr val="000000"/>
                </a:solidFill>
              </a:rPr>
              <a:t>, </a:t>
            </a:r>
            <a:r>
              <a:rPr lang="en-US" sz="2400" dirty="0" err="1">
                <a:solidFill>
                  <a:srgbClr val="000000"/>
                </a:solidFill>
              </a:rPr>
              <a:t>lösning</a:t>
            </a:r>
            <a:r>
              <a:rPr lang="en-US" sz="2400" dirty="0">
                <a:solidFill>
                  <a:srgbClr val="000000"/>
                </a:solidFill>
              </a:rPr>
              <a:t> </a:t>
            </a:r>
            <a:r>
              <a:rPr lang="en-US" sz="2400" dirty="0" err="1">
                <a:solidFill>
                  <a:srgbClr val="000000"/>
                </a:solidFill>
              </a:rPr>
              <a:t>för</a:t>
            </a:r>
            <a:r>
              <a:rPr lang="en-US" sz="2400" dirty="0">
                <a:solidFill>
                  <a:srgbClr val="000000"/>
                </a:solidFill>
              </a:rPr>
              <a:t> </a:t>
            </a:r>
            <a:r>
              <a:rPr lang="en-US" sz="2400" dirty="0" err="1">
                <a:solidFill>
                  <a:srgbClr val="000000"/>
                </a:solidFill>
              </a:rPr>
              <a:t>planering</a:t>
            </a:r>
            <a:r>
              <a:rPr lang="en-US" sz="2400" dirty="0">
                <a:solidFill>
                  <a:srgbClr val="000000"/>
                </a:solidFill>
              </a:rPr>
              <a:t> av personal </a:t>
            </a:r>
            <a:r>
              <a:rPr lang="en-US" sz="2400" dirty="0" err="1">
                <a:solidFill>
                  <a:srgbClr val="000000"/>
                </a:solidFill>
              </a:rPr>
              <a:t>och</a:t>
            </a:r>
            <a:r>
              <a:rPr lang="en-US" sz="2400" dirty="0">
                <a:solidFill>
                  <a:srgbClr val="000000"/>
                </a:solidFill>
              </a:rPr>
              <a:t> </a:t>
            </a:r>
            <a:r>
              <a:rPr lang="en-US" sz="2400" dirty="0" err="1">
                <a:solidFill>
                  <a:srgbClr val="000000"/>
                </a:solidFill>
              </a:rPr>
              <a:t>skyddsutrustning</a:t>
            </a:r>
            <a:endParaRPr lang="en-US" sz="2400" dirty="0">
              <a:solidFill>
                <a:srgbClr val="000000"/>
              </a:solidFill>
            </a:endParaRPr>
          </a:p>
        </p:txBody>
      </p:sp>
    </p:spTree>
    <p:extLst>
      <p:ext uri="{BB962C8B-B14F-4D97-AF65-F5344CB8AC3E}">
        <p14:creationId xmlns:p14="http://schemas.microsoft.com/office/powerpoint/2010/main" val="912908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0" name="Rektangel"/>
          <p:cNvSpPr/>
          <p:nvPr/>
        </p:nvSpPr>
        <p:spPr>
          <a:xfrm>
            <a:off x="7934067" y="932723"/>
            <a:ext cx="4255843" cy="5760639"/>
          </a:xfrm>
          <a:prstGeom prst="rect">
            <a:avLst/>
          </a:prstGeom>
          <a:solidFill>
            <a:schemeClr val="accent1"/>
          </a:solidFill>
          <a:ln w="12700">
            <a:miter lim="400000"/>
          </a:ln>
        </p:spPr>
        <p:txBody>
          <a:bodyPr lIns="1693333" tIns="1693333" rIns="1693333" bIns="1693333" anchor="ctr">
            <a:normAutofit lnSpcReduction="10000"/>
          </a:bodyPr>
          <a:lstStyle/>
          <a:p>
            <a:pPr defTabSz="1100639">
              <a:defRPr sz="12100">
                <a:solidFill>
                  <a:srgbClr val="FFD400"/>
                </a:solidFill>
                <a:latin typeface="Relative"/>
                <a:ea typeface="Relative"/>
                <a:cs typeface="Relative"/>
                <a:sym typeface="Relative"/>
              </a:defRPr>
            </a:pPr>
            <a:endParaRPr sz="16133">
              <a:solidFill>
                <a:srgbClr val="FFD400"/>
              </a:solidFill>
              <a:latin typeface="Relative"/>
              <a:sym typeface="Relative"/>
            </a:endParaRPr>
          </a:p>
        </p:txBody>
      </p:sp>
      <p:sp>
        <p:nvSpPr>
          <p:cNvPr id="5501" name="Intresset och engagemanget för att ta del av erfarenheter från andra kommuner är stort. Ett av de första stegen som alla tar när de identifierar ett problem eller ett behov i verksamheten är att försöka ta reda på vad och hur andra kommuner har löst det.…"/>
          <p:cNvSpPr txBox="1"/>
          <p:nvPr/>
        </p:nvSpPr>
        <p:spPr>
          <a:xfrm>
            <a:off x="503473" y="2098046"/>
            <a:ext cx="7082623" cy="1676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defTabSz="412739">
              <a:lnSpc>
                <a:spcPct val="120000"/>
              </a:lnSpc>
              <a:defRPr sz="1000">
                <a:latin typeface="Arial"/>
                <a:ea typeface="Arial"/>
                <a:cs typeface="Arial"/>
                <a:sym typeface="Arial"/>
              </a:defRPr>
            </a:pPr>
            <a:r>
              <a:rPr lang="sv-SE" sz="1467" dirty="0">
                <a:solidFill>
                  <a:srgbClr val="000000"/>
                </a:solidFill>
                <a:latin typeface="Arial"/>
                <a:cs typeface="Arial"/>
                <a:sym typeface="Arial"/>
              </a:rPr>
              <a:t>Samarbetet med EHM blev en push för kommunerna att avsätta tid för att dokumentera det utvecklingsarbete de hade gjort. </a:t>
            </a:r>
          </a:p>
          <a:p>
            <a:pPr defTabSz="412739">
              <a:lnSpc>
                <a:spcPct val="120000"/>
              </a:lnSpc>
              <a:defRPr sz="1000">
                <a:latin typeface="Arial"/>
                <a:ea typeface="Arial"/>
                <a:cs typeface="Arial"/>
                <a:sym typeface="Arial"/>
              </a:defRPr>
            </a:pPr>
            <a:endParaRPr lang="sv-SE" sz="1467" dirty="0">
              <a:solidFill>
                <a:srgbClr val="000000"/>
              </a:solidFill>
              <a:latin typeface="Arial"/>
              <a:cs typeface="Arial"/>
              <a:sym typeface="Arial"/>
            </a:endParaRPr>
          </a:p>
          <a:p>
            <a:pPr defTabSz="412739">
              <a:lnSpc>
                <a:spcPct val="120000"/>
              </a:lnSpc>
              <a:defRPr sz="1000">
                <a:latin typeface="Arial"/>
                <a:ea typeface="Arial"/>
                <a:cs typeface="Arial"/>
                <a:sym typeface="Arial"/>
              </a:defRPr>
            </a:pPr>
            <a:r>
              <a:rPr lang="sv-SE" sz="1467" dirty="0">
                <a:solidFill>
                  <a:srgbClr val="000000"/>
                </a:solidFill>
                <a:latin typeface="Arial"/>
                <a:cs typeface="Arial"/>
                <a:sym typeface="Arial"/>
              </a:rPr>
              <a:t>Framtagningen av berättelsen bidrog till samarbete över de olika förvaltningarna i kommunen och gav frågeställningar som behövde redas ut i samband med textbearbetningen. </a:t>
            </a:r>
            <a:endParaRPr lang="sv-SE" sz="1333" dirty="0">
              <a:solidFill>
                <a:srgbClr val="000000"/>
              </a:solidFill>
              <a:latin typeface="Arial"/>
              <a:cs typeface="Arial"/>
              <a:sym typeface="Arial"/>
            </a:endParaRPr>
          </a:p>
        </p:txBody>
      </p:sp>
      <p:sp>
        <p:nvSpPr>
          <p:cNvPr id="5505" name="”Jag googlar och försöker ta kontakt för att ta reda på hur andra har gjort. Men det tar tid.”…"/>
          <p:cNvSpPr txBox="1"/>
          <p:nvPr/>
        </p:nvSpPr>
        <p:spPr>
          <a:xfrm>
            <a:off x="8057717" y="1152568"/>
            <a:ext cx="3630812" cy="2143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9" rIns="60959">
            <a:spAutoFit/>
          </a:bodyPr>
          <a:lstStyle/>
          <a:p>
            <a:pPr algn="ctr" defTabSz="412739">
              <a:defRPr sz="2200" i="1">
                <a:solidFill>
                  <a:srgbClr val="FFFFFF"/>
                </a:solidFill>
              </a:defRPr>
            </a:pPr>
            <a:r>
              <a:rPr sz="2933" i="1" dirty="0">
                <a:solidFill>
                  <a:srgbClr val="FFFFFF"/>
                </a:solidFill>
                <a:latin typeface="Perpetua"/>
              </a:rPr>
              <a:t>”</a:t>
            </a:r>
            <a:r>
              <a:rPr lang="sv-SE" sz="2933" i="1" dirty="0">
                <a:solidFill>
                  <a:srgbClr val="FFFFFF"/>
                </a:solidFill>
                <a:latin typeface="Perpetua"/>
              </a:rPr>
              <a:t> Lyxigt att någon utomstående beskriver och paketerar det man har åstadkommit”</a:t>
            </a:r>
            <a:endParaRPr sz="2933" i="1" dirty="0">
              <a:solidFill>
                <a:srgbClr val="FFFFFF"/>
              </a:solidFill>
              <a:latin typeface="Perpetua"/>
            </a:endParaRPr>
          </a:p>
          <a:p>
            <a:pPr algn="r" defTabSz="412739">
              <a:defRPr sz="1200" i="1">
                <a:solidFill>
                  <a:srgbClr val="FFFFFF"/>
                </a:solidFill>
              </a:defRPr>
            </a:pPr>
            <a:r>
              <a:rPr sz="1600" i="1" dirty="0">
                <a:solidFill>
                  <a:srgbClr val="FFFFFF"/>
                </a:solidFill>
                <a:latin typeface="Perpetua"/>
              </a:rPr>
              <a:t>(</a:t>
            </a:r>
            <a:r>
              <a:rPr lang="sv-SE" sz="1600" i="1" dirty="0">
                <a:solidFill>
                  <a:srgbClr val="FFFFFF"/>
                </a:solidFill>
                <a:latin typeface="Perpetua"/>
              </a:rPr>
              <a:t>Kommunikationschef</a:t>
            </a:r>
            <a:r>
              <a:rPr sz="1600" i="1" dirty="0">
                <a:solidFill>
                  <a:srgbClr val="FFFFFF"/>
                </a:solidFill>
                <a:latin typeface="Perpetua"/>
              </a:rPr>
              <a:t>)</a:t>
            </a:r>
          </a:p>
        </p:txBody>
      </p:sp>
      <p:sp>
        <p:nvSpPr>
          <p:cNvPr id="5506" name="Nyckelinsikter om fokus för portalen"/>
          <p:cNvSpPr txBox="1"/>
          <p:nvPr/>
        </p:nvSpPr>
        <p:spPr>
          <a:xfrm>
            <a:off x="595352" y="518683"/>
            <a:ext cx="7477032" cy="3222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p>
            <a:pPr defTabSz="412739">
              <a:lnSpc>
                <a:spcPct val="120000"/>
              </a:lnSpc>
              <a:defRPr sz="1100">
                <a:latin typeface="Arial"/>
                <a:ea typeface="Arial"/>
                <a:cs typeface="Arial"/>
                <a:sym typeface="Arial"/>
              </a:defRPr>
            </a:pPr>
            <a:endParaRPr sz="1467" dirty="0">
              <a:solidFill>
                <a:srgbClr val="000000"/>
              </a:solidFill>
              <a:latin typeface="Arial"/>
              <a:cs typeface="Arial"/>
              <a:sym typeface="Arial"/>
            </a:endParaRPr>
          </a:p>
        </p:txBody>
      </p:sp>
      <p:sp>
        <p:nvSpPr>
          <p:cNvPr id="5507" name="Alla vill dra lärdom av hur andra kommuner har gjort"/>
          <p:cNvSpPr txBox="1"/>
          <p:nvPr/>
        </p:nvSpPr>
        <p:spPr>
          <a:xfrm>
            <a:off x="503472" y="612457"/>
            <a:ext cx="6909501" cy="87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ormAutofit fontScale="55000" lnSpcReduction="20000"/>
          </a:bodyPr>
          <a:lstStyle>
            <a:lvl1pPr defTabSz="133111">
              <a:defRPr sz="2666">
                <a:latin typeface="Arial"/>
                <a:ea typeface="Arial"/>
                <a:cs typeface="Arial"/>
                <a:sym typeface="Arial"/>
              </a:defRPr>
            </a:lvl1pPr>
          </a:lstStyle>
          <a:p>
            <a:pPr defTabSz="177477"/>
            <a:r>
              <a:rPr lang="sv-SE" sz="5867" b="1" dirty="0">
                <a:solidFill>
                  <a:srgbClr val="000000"/>
                </a:solidFill>
              </a:rPr>
              <a:t>Effekter deltagande kommuner</a:t>
            </a:r>
            <a:endParaRPr sz="3555" dirty="0">
              <a:solidFill>
                <a:srgbClr val="000000"/>
              </a:solidFill>
            </a:endParaRPr>
          </a:p>
        </p:txBody>
      </p:sp>
      <p:sp>
        <p:nvSpPr>
          <p:cNvPr id="3" name="Rektangel 2">
            <a:extLst>
              <a:ext uri="{FF2B5EF4-FFF2-40B4-BE49-F238E27FC236}">
                <a16:creationId xmlns:a16="http://schemas.microsoft.com/office/drawing/2014/main" id="{CE3A7BA2-E720-4821-AECC-148FB4B2F780}"/>
              </a:ext>
            </a:extLst>
          </p:cNvPr>
          <p:cNvSpPr/>
          <p:nvPr/>
        </p:nvSpPr>
        <p:spPr>
          <a:xfrm>
            <a:off x="421189" y="1378271"/>
            <a:ext cx="6096000" cy="758657"/>
          </a:xfrm>
          <a:prstGeom prst="rect">
            <a:avLst/>
          </a:prstGeom>
        </p:spPr>
        <p:txBody>
          <a:bodyPr tIns="96000">
            <a:spAutoFit/>
          </a:bodyPr>
          <a:lstStyle/>
          <a:p>
            <a:pPr defTabSz="1219170">
              <a:lnSpc>
                <a:spcPts val="2400"/>
              </a:lnSpc>
            </a:pPr>
            <a:r>
              <a:rPr lang="sv-SE" sz="2400" b="1" dirty="0">
                <a:solidFill>
                  <a:srgbClr val="000000"/>
                </a:solidFill>
                <a:latin typeface="Arial" panose="020B0604020202020204" pitchFamily="34" charset="0"/>
                <a:cs typeface="Arial" panose="020B0604020202020204" pitchFamily="34" charset="0"/>
              </a:rPr>
              <a:t>E-hälsomyndighetens arbete bidrar till kommunernas utvecklingsarbete</a:t>
            </a:r>
            <a:endParaRPr lang="sv-SE" sz="2400" dirty="0">
              <a:solidFill>
                <a:srgbClr val="000000"/>
              </a:solidFill>
              <a:latin typeface="Arial" panose="020B0604020202020204" pitchFamily="34" charset="0"/>
              <a:cs typeface="Arial" panose="020B0604020202020204" pitchFamily="34" charset="0"/>
            </a:endParaRPr>
          </a:p>
        </p:txBody>
      </p:sp>
      <p:sp>
        <p:nvSpPr>
          <p:cNvPr id="4" name="Rektangel 3">
            <a:extLst>
              <a:ext uri="{FF2B5EF4-FFF2-40B4-BE49-F238E27FC236}">
                <a16:creationId xmlns:a16="http://schemas.microsoft.com/office/drawing/2014/main" id="{C1D09086-BAD1-42FC-8769-ECBF1E2DBF5D}"/>
              </a:ext>
            </a:extLst>
          </p:cNvPr>
          <p:cNvSpPr/>
          <p:nvPr/>
        </p:nvSpPr>
        <p:spPr>
          <a:xfrm>
            <a:off x="408987" y="3889506"/>
            <a:ext cx="6096000" cy="707886"/>
          </a:xfrm>
          <a:prstGeom prst="rect">
            <a:avLst/>
          </a:prstGeom>
        </p:spPr>
        <p:txBody>
          <a:bodyPr>
            <a:spAutoFit/>
          </a:bodyPr>
          <a:lstStyle/>
          <a:p>
            <a:pPr defTabSz="1219170">
              <a:lnSpc>
                <a:spcPts val="2400"/>
              </a:lnSpc>
            </a:pPr>
            <a:r>
              <a:rPr lang="sv-SE" sz="2400" b="1" dirty="0">
                <a:solidFill>
                  <a:srgbClr val="000000"/>
                </a:solidFill>
                <a:latin typeface="Arial" panose="020B0604020202020204" pitchFamily="34" charset="0"/>
                <a:cs typeface="Arial" panose="020B0604020202020204" pitchFamily="34" charset="0"/>
              </a:rPr>
              <a:t>Kommunerna öppna för att dela med sig av sina erfarenheter</a:t>
            </a:r>
            <a:endParaRPr lang="sv-SE" sz="2400" dirty="0">
              <a:solidFill>
                <a:srgbClr val="000000"/>
              </a:solidFill>
              <a:latin typeface="Arial" panose="020B0604020202020204" pitchFamily="34" charset="0"/>
              <a:cs typeface="Arial" panose="020B0604020202020204" pitchFamily="34" charset="0"/>
            </a:endParaRPr>
          </a:p>
        </p:txBody>
      </p:sp>
      <p:sp>
        <p:nvSpPr>
          <p:cNvPr id="5" name="Rektangel 4">
            <a:extLst>
              <a:ext uri="{FF2B5EF4-FFF2-40B4-BE49-F238E27FC236}">
                <a16:creationId xmlns:a16="http://schemas.microsoft.com/office/drawing/2014/main" id="{52570321-E86D-4183-B683-62DFAEF4C15E}"/>
              </a:ext>
            </a:extLst>
          </p:cNvPr>
          <p:cNvSpPr/>
          <p:nvPr/>
        </p:nvSpPr>
        <p:spPr>
          <a:xfrm>
            <a:off x="421189" y="4619298"/>
            <a:ext cx="6096000" cy="1221168"/>
          </a:xfrm>
          <a:prstGeom prst="rect">
            <a:avLst/>
          </a:prstGeom>
        </p:spPr>
        <p:txBody>
          <a:bodyPr>
            <a:spAutoFit/>
          </a:bodyPr>
          <a:lstStyle/>
          <a:p>
            <a:pPr defTabSz="1219170"/>
            <a:r>
              <a:rPr lang="sv-SE" sz="1467" dirty="0">
                <a:solidFill>
                  <a:srgbClr val="000000"/>
                </a:solidFill>
                <a:latin typeface="Arial"/>
                <a:cs typeface="Arial"/>
              </a:rPr>
              <a:t>Andra kommuner inspireras till att införa motsvarande digitala lösningar och arbetssätt i sina kommuner. </a:t>
            </a:r>
          </a:p>
          <a:p>
            <a:pPr defTabSz="1219170"/>
            <a:endParaRPr lang="sv-SE" sz="1467" dirty="0">
              <a:solidFill>
                <a:srgbClr val="000000"/>
              </a:solidFill>
              <a:latin typeface="Arial"/>
              <a:cs typeface="Arial"/>
            </a:endParaRPr>
          </a:p>
          <a:p>
            <a:pPr defTabSz="1219170"/>
            <a:r>
              <a:rPr lang="sv-SE" sz="1467" dirty="0">
                <a:solidFill>
                  <a:srgbClr val="000000"/>
                </a:solidFill>
                <a:latin typeface="Arial"/>
                <a:cs typeface="Arial"/>
              </a:rPr>
              <a:t>Inte betungande att bli kontaktade av andra kommuner. Positivt att bli kontaktade av andra kommuner, bidrar till omvärldsbevakning. </a:t>
            </a:r>
          </a:p>
        </p:txBody>
      </p:sp>
      <p:sp>
        <p:nvSpPr>
          <p:cNvPr id="13" name="”290 kommuner.  290 lösningar på samma sak.  - Det är inte effektivt”…">
            <a:extLst>
              <a:ext uri="{FF2B5EF4-FFF2-40B4-BE49-F238E27FC236}">
                <a16:creationId xmlns:a16="http://schemas.microsoft.com/office/drawing/2014/main" id="{80EDA23D-B132-4478-9B2B-9037514C742B}"/>
              </a:ext>
            </a:extLst>
          </p:cNvPr>
          <p:cNvSpPr txBox="1"/>
          <p:nvPr/>
        </p:nvSpPr>
        <p:spPr>
          <a:xfrm>
            <a:off x="7946270" y="3761056"/>
            <a:ext cx="4119597" cy="2143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9" rIns="60959">
            <a:spAutoFit/>
          </a:bodyPr>
          <a:lstStyle/>
          <a:p>
            <a:pPr algn="ctr" defTabSz="412739">
              <a:defRPr sz="2200" i="1">
                <a:solidFill>
                  <a:srgbClr val="FFFFFF"/>
                </a:solidFill>
              </a:defRPr>
            </a:pPr>
            <a:r>
              <a:rPr lang="sv-SE" sz="2933" i="1" dirty="0">
                <a:solidFill>
                  <a:srgbClr val="FFFFFF"/>
                </a:solidFill>
                <a:latin typeface="Perpetua"/>
              </a:rPr>
              <a:t>” Det är roligt när människor är intresserade av det man gör och när man kan dela med sig av sina erfarenheter.”</a:t>
            </a:r>
          </a:p>
          <a:p>
            <a:pPr algn="r" defTabSz="412739">
              <a:defRPr sz="1200" i="1">
                <a:solidFill>
                  <a:srgbClr val="FFFFFF"/>
                </a:solidFill>
              </a:defRPr>
            </a:pPr>
            <a:r>
              <a:rPr sz="1600" i="1" dirty="0">
                <a:solidFill>
                  <a:srgbClr val="FFFFFF"/>
                </a:solidFill>
                <a:latin typeface="Perpetua"/>
              </a:rPr>
              <a:t>(</a:t>
            </a:r>
            <a:r>
              <a:rPr lang="sv-SE" sz="1600" i="1" dirty="0">
                <a:solidFill>
                  <a:srgbClr val="FFFFFF"/>
                </a:solidFill>
                <a:latin typeface="Perpetua"/>
              </a:rPr>
              <a:t>Verksamhetsutvecklare</a:t>
            </a:r>
            <a:r>
              <a:rPr sz="1600" i="1" dirty="0">
                <a:solidFill>
                  <a:srgbClr val="FFFFFF"/>
                </a:solidFill>
                <a:latin typeface="Perpetua"/>
              </a:rPr>
              <a:t>)</a:t>
            </a:r>
          </a:p>
        </p:txBody>
      </p:sp>
    </p:spTree>
    <p:extLst>
      <p:ext uri="{BB962C8B-B14F-4D97-AF65-F5344CB8AC3E}">
        <p14:creationId xmlns:p14="http://schemas.microsoft.com/office/powerpoint/2010/main" val="4188742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CBCA9B-DE7B-4187-ADCF-616707390A52}"/>
              </a:ext>
            </a:extLst>
          </p:cNvPr>
          <p:cNvSpPr>
            <a:spLocks noGrp="1"/>
          </p:cNvSpPr>
          <p:nvPr>
            <p:ph type="title"/>
          </p:nvPr>
        </p:nvSpPr>
        <p:spPr>
          <a:xfrm>
            <a:off x="623392" y="867598"/>
            <a:ext cx="10227069" cy="638909"/>
          </a:xfrm>
        </p:spPr>
        <p:txBody>
          <a:bodyPr/>
          <a:lstStyle/>
          <a:p>
            <a:r>
              <a:rPr lang="sv-SE" dirty="0"/>
              <a:t>Struktur och innehåll</a:t>
            </a:r>
          </a:p>
        </p:txBody>
      </p:sp>
      <p:sp>
        <p:nvSpPr>
          <p:cNvPr id="3" name="Platshållare för innehåll 2">
            <a:extLst>
              <a:ext uri="{FF2B5EF4-FFF2-40B4-BE49-F238E27FC236}">
                <a16:creationId xmlns:a16="http://schemas.microsoft.com/office/drawing/2014/main" id="{6DD09748-DE3D-41D0-8CAA-432EDA11F00A}"/>
              </a:ext>
            </a:extLst>
          </p:cNvPr>
          <p:cNvSpPr>
            <a:spLocks noGrp="1"/>
          </p:cNvSpPr>
          <p:nvPr>
            <p:ph sz="quarter" idx="16"/>
          </p:nvPr>
        </p:nvSpPr>
        <p:spPr>
          <a:xfrm>
            <a:off x="878869" y="3696136"/>
            <a:ext cx="5913119" cy="2102555"/>
          </a:xfrm>
        </p:spPr>
        <p:txBody>
          <a:bodyPr/>
          <a:lstStyle/>
          <a:p>
            <a:pPr marL="0" indent="0">
              <a:buNone/>
            </a:pPr>
            <a:endParaRPr lang="sv-SE" sz="2133" dirty="0"/>
          </a:p>
          <a:p>
            <a:endParaRPr lang="sv-SE" sz="2133" dirty="0"/>
          </a:p>
          <a:p>
            <a:endParaRPr lang="sv-SE" sz="2133" dirty="0"/>
          </a:p>
        </p:txBody>
      </p:sp>
      <p:grpSp>
        <p:nvGrpSpPr>
          <p:cNvPr id="8" name="Grupp 7">
            <a:extLst>
              <a:ext uri="{FF2B5EF4-FFF2-40B4-BE49-F238E27FC236}">
                <a16:creationId xmlns:a16="http://schemas.microsoft.com/office/drawing/2014/main" id="{A1D55001-72B2-4FE3-A552-FA86952C7EC9}"/>
              </a:ext>
            </a:extLst>
          </p:cNvPr>
          <p:cNvGrpSpPr/>
          <p:nvPr/>
        </p:nvGrpSpPr>
        <p:grpSpPr>
          <a:xfrm>
            <a:off x="7903613" y="699060"/>
            <a:ext cx="4288387" cy="5994153"/>
            <a:chOff x="5852004" y="596415"/>
            <a:chExt cx="3216290" cy="4181379"/>
          </a:xfrm>
        </p:grpSpPr>
        <p:sp>
          <p:nvSpPr>
            <p:cNvPr id="4" name="Rektangel">
              <a:extLst>
                <a:ext uri="{FF2B5EF4-FFF2-40B4-BE49-F238E27FC236}">
                  <a16:creationId xmlns:a16="http://schemas.microsoft.com/office/drawing/2014/main" id="{EA87EA69-0367-4796-A338-9194F2E60575}"/>
                </a:ext>
              </a:extLst>
            </p:cNvPr>
            <p:cNvSpPr/>
            <p:nvPr/>
          </p:nvSpPr>
          <p:spPr>
            <a:xfrm>
              <a:off x="5880624" y="596415"/>
              <a:ext cx="3187670" cy="4181379"/>
            </a:xfrm>
            <a:prstGeom prst="rect">
              <a:avLst/>
            </a:prstGeom>
            <a:solidFill>
              <a:schemeClr val="accent1"/>
            </a:solidFill>
            <a:ln w="12700">
              <a:miter lim="400000"/>
            </a:ln>
          </p:spPr>
          <p:txBody>
            <a:bodyPr lIns="1693333" tIns="1693333" rIns="1693333" bIns="1693333" anchor="ctr">
              <a:normAutofit/>
            </a:bodyPr>
            <a:lstStyle/>
            <a:p>
              <a:pPr defTabSz="1100639">
                <a:defRPr sz="12100">
                  <a:solidFill>
                    <a:srgbClr val="FFD400"/>
                  </a:solidFill>
                  <a:latin typeface="Relative"/>
                  <a:ea typeface="Relative"/>
                  <a:cs typeface="Relative"/>
                  <a:sym typeface="Relative"/>
                </a:defRPr>
              </a:pPr>
              <a:endParaRPr sz="16133">
                <a:solidFill>
                  <a:srgbClr val="FFD400"/>
                </a:solidFill>
                <a:latin typeface="Relative"/>
                <a:sym typeface="Relative"/>
              </a:endParaRPr>
            </a:p>
          </p:txBody>
        </p:sp>
        <p:sp>
          <p:nvSpPr>
            <p:cNvPr id="5" name="”290 kommuner.  290 lösningar på samma sak.  - Det är inte effektivt”…">
              <a:extLst>
                <a:ext uri="{FF2B5EF4-FFF2-40B4-BE49-F238E27FC236}">
                  <a16:creationId xmlns:a16="http://schemas.microsoft.com/office/drawing/2014/main" id="{8D93AB01-1570-4710-81A9-1B12F2D3AB41}"/>
                </a:ext>
              </a:extLst>
            </p:cNvPr>
            <p:cNvSpPr txBox="1"/>
            <p:nvPr/>
          </p:nvSpPr>
          <p:spPr>
            <a:xfrm>
              <a:off x="5852004" y="1129880"/>
              <a:ext cx="3089698" cy="16102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59" rIns="60959">
              <a:spAutoFit/>
            </a:bodyPr>
            <a:lstStyle/>
            <a:p>
              <a:pPr algn="ctr" defTabSz="412739">
                <a:defRPr sz="2200" i="1">
                  <a:solidFill>
                    <a:srgbClr val="FFFFFF"/>
                  </a:solidFill>
                </a:defRPr>
              </a:pPr>
              <a:r>
                <a:rPr sz="2933" i="1" dirty="0">
                  <a:solidFill>
                    <a:srgbClr val="FFFFFF"/>
                  </a:solidFill>
                  <a:latin typeface="Perpetua"/>
                </a:rPr>
                <a:t>”</a:t>
              </a:r>
              <a:r>
                <a:rPr lang="sv-SE" sz="3200" i="1" dirty="0">
                  <a:solidFill>
                    <a:srgbClr val="FFFFFF"/>
                  </a:solidFill>
                  <a:latin typeface="Perpetua"/>
                </a:rPr>
                <a:t> Berättelserna är välbeskrivna. Kortfattade men varje mening gav väldigt mycket</a:t>
              </a:r>
              <a:r>
                <a:rPr sz="2933" i="1" dirty="0">
                  <a:solidFill>
                    <a:srgbClr val="FFFFFF"/>
                  </a:solidFill>
                  <a:latin typeface="Perpetua"/>
                </a:rPr>
                <a:t>”</a:t>
              </a:r>
            </a:p>
            <a:p>
              <a:pPr algn="r" defTabSz="412739">
                <a:defRPr sz="1200" i="1">
                  <a:solidFill>
                    <a:srgbClr val="FFFFFF"/>
                  </a:solidFill>
                </a:defRPr>
              </a:pPr>
              <a:r>
                <a:rPr sz="1600" i="1" dirty="0">
                  <a:solidFill>
                    <a:srgbClr val="FFFFFF"/>
                  </a:solidFill>
                  <a:latin typeface="Perpetua"/>
                </a:rPr>
                <a:t>(</a:t>
              </a:r>
              <a:r>
                <a:rPr lang="sv-SE" sz="1600" i="1" dirty="0">
                  <a:solidFill>
                    <a:srgbClr val="FFFFFF"/>
                  </a:solidFill>
                  <a:latin typeface="Perpetua"/>
                </a:rPr>
                <a:t>Verksamhetsutvecklare</a:t>
              </a:r>
              <a:r>
                <a:rPr sz="1600" i="1" dirty="0">
                  <a:solidFill>
                    <a:srgbClr val="FFFFFF"/>
                  </a:solidFill>
                  <a:latin typeface="Perpetua"/>
                </a:rPr>
                <a:t>)</a:t>
              </a:r>
            </a:p>
          </p:txBody>
        </p:sp>
        <p:sp>
          <p:nvSpPr>
            <p:cNvPr id="6" name="”290 kommuner.  290 lösningar på samma sak.  - Det är inte effektivt”…">
              <a:extLst>
                <a:ext uri="{FF2B5EF4-FFF2-40B4-BE49-F238E27FC236}">
                  <a16:creationId xmlns:a16="http://schemas.microsoft.com/office/drawing/2014/main" id="{41DA34FA-13D8-4747-9246-1DA0EBCC3CE6}"/>
                </a:ext>
              </a:extLst>
            </p:cNvPr>
            <p:cNvSpPr txBox="1"/>
            <p:nvPr/>
          </p:nvSpPr>
          <p:spPr>
            <a:xfrm>
              <a:off x="5880624" y="3056356"/>
              <a:ext cx="3089698" cy="8658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59" rIns="60959">
              <a:spAutoFit/>
            </a:bodyPr>
            <a:lstStyle/>
            <a:p>
              <a:pPr algn="ctr" defTabSz="412739">
                <a:defRPr sz="2200" i="1">
                  <a:solidFill>
                    <a:srgbClr val="FFFFFF"/>
                  </a:solidFill>
                </a:defRPr>
              </a:pPr>
              <a:r>
                <a:rPr sz="2933" i="1" dirty="0">
                  <a:solidFill>
                    <a:srgbClr val="FFFFFF"/>
                  </a:solidFill>
                  <a:latin typeface="Perpetua"/>
                </a:rPr>
                <a:t>”</a:t>
              </a:r>
              <a:r>
                <a:rPr lang="sv-SE" sz="2933" i="1" dirty="0">
                  <a:solidFill>
                    <a:srgbClr val="FFFFFF"/>
                  </a:solidFill>
                  <a:latin typeface="Perpetua"/>
                </a:rPr>
                <a:t>De tar för lång tid att läsa – en kortversion vore bra</a:t>
              </a:r>
              <a:r>
                <a:rPr sz="2933" i="1" dirty="0">
                  <a:solidFill>
                    <a:srgbClr val="FFFFFF"/>
                  </a:solidFill>
                  <a:latin typeface="Perpetua"/>
                </a:rPr>
                <a:t>”</a:t>
              </a:r>
            </a:p>
            <a:p>
              <a:pPr algn="r" defTabSz="412739">
                <a:defRPr sz="1200" i="1">
                  <a:solidFill>
                    <a:srgbClr val="FFFFFF"/>
                  </a:solidFill>
                </a:defRPr>
              </a:pPr>
              <a:r>
                <a:rPr sz="1600" i="1" dirty="0">
                  <a:solidFill>
                    <a:srgbClr val="FFFFFF"/>
                  </a:solidFill>
                  <a:latin typeface="Perpetua"/>
                </a:rPr>
                <a:t>(</a:t>
              </a:r>
              <a:r>
                <a:rPr lang="sv-SE" sz="1600" i="1" dirty="0">
                  <a:solidFill>
                    <a:srgbClr val="FFFFFF"/>
                  </a:solidFill>
                  <a:latin typeface="Perpetua"/>
                </a:rPr>
                <a:t>Leverantör</a:t>
              </a:r>
              <a:r>
                <a:rPr sz="1600" i="1" dirty="0">
                  <a:solidFill>
                    <a:srgbClr val="FFFFFF"/>
                  </a:solidFill>
                  <a:latin typeface="Perpetua"/>
                </a:rPr>
                <a:t>)</a:t>
              </a:r>
            </a:p>
          </p:txBody>
        </p:sp>
      </p:grpSp>
      <p:sp>
        <p:nvSpPr>
          <p:cNvPr id="7" name="Platshållare för innehåll 2">
            <a:extLst>
              <a:ext uri="{FF2B5EF4-FFF2-40B4-BE49-F238E27FC236}">
                <a16:creationId xmlns:a16="http://schemas.microsoft.com/office/drawing/2014/main" id="{6E698823-72EE-4914-8532-421427DCAC76}"/>
              </a:ext>
            </a:extLst>
          </p:cNvPr>
          <p:cNvSpPr txBox="1">
            <a:spLocks/>
          </p:cNvSpPr>
          <p:nvPr/>
        </p:nvSpPr>
        <p:spPr>
          <a:xfrm>
            <a:off x="785063" y="2129379"/>
            <a:ext cx="5913119" cy="3669312"/>
          </a:xfrm>
          <a:prstGeom prst="rect">
            <a:avLst/>
          </a:prstGeom>
        </p:spPr>
        <p:txBody>
          <a:bodyPr vert="horz" lIns="0" tIns="0" rIns="0" bIns="0" rtlCol="0">
            <a:noAutofit/>
          </a:bodyPr>
          <a:lstStyle>
            <a:lvl1pPr marL="174625" indent="-180000" algn="l" defTabSz="914400" rtl="0" eaLnBrk="1" latinLnBrk="0" hangingPunct="1">
              <a:lnSpc>
                <a:spcPct val="100000"/>
              </a:lnSpc>
              <a:spcBef>
                <a:spcPts val="400"/>
              </a:spcBef>
              <a:spcAft>
                <a:spcPts val="400"/>
              </a:spcAft>
              <a:buFont typeface="Arial"/>
              <a:buChar char="•"/>
              <a:defRPr sz="2200" kern="1200">
                <a:solidFill>
                  <a:schemeClr val="tx1"/>
                </a:solidFill>
                <a:latin typeface="Arial"/>
                <a:ea typeface="+mn-ea"/>
                <a:cs typeface="+mn-cs"/>
              </a:defRPr>
            </a:lvl1pPr>
            <a:lvl2pPr marL="360000" indent="-180000" algn="l" defTabSz="914400" rtl="0" eaLnBrk="1" latinLnBrk="0" hangingPunct="1">
              <a:lnSpc>
                <a:spcPct val="100000"/>
              </a:lnSpc>
              <a:spcBef>
                <a:spcPts val="400"/>
              </a:spcBef>
              <a:spcAft>
                <a:spcPts val="400"/>
              </a:spcAft>
              <a:buFont typeface="Arial"/>
              <a:buChar char="•"/>
              <a:defRPr sz="2200" kern="1200">
                <a:solidFill>
                  <a:schemeClr val="tx1"/>
                </a:solidFill>
                <a:latin typeface="Arial"/>
                <a:ea typeface="+mn-ea"/>
                <a:cs typeface="+mn-cs"/>
              </a:defRPr>
            </a:lvl2pPr>
            <a:lvl3pPr marL="540000" indent="-180000" algn="l" defTabSz="914400" rtl="0" eaLnBrk="1" latinLnBrk="0" hangingPunct="1">
              <a:lnSpc>
                <a:spcPct val="100000"/>
              </a:lnSpc>
              <a:spcBef>
                <a:spcPts val="400"/>
              </a:spcBef>
              <a:spcAft>
                <a:spcPts val="400"/>
              </a:spcAft>
              <a:buFont typeface="Arial"/>
              <a:buChar char="•"/>
              <a:defRPr sz="2200" kern="1200">
                <a:solidFill>
                  <a:schemeClr val="tx1"/>
                </a:solidFill>
                <a:latin typeface="Arial"/>
                <a:ea typeface="+mn-ea"/>
                <a:cs typeface="+mn-cs"/>
              </a:defRPr>
            </a:lvl3pPr>
            <a:lvl4pPr marL="720000" indent="-180000" algn="l" defTabSz="914400" rtl="0" eaLnBrk="1" latinLnBrk="0" hangingPunct="1">
              <a:lnSpc>
                <a:spcPct val="100000"/>
              </a:lnSpc>
              <a:spcBef>
                <a:spcPts val="400"/>
              </a:spcBef>
              <a:spcAft>
                <a:spcPts val="400"/>
              </a:spcAft>
              <a:buFont typeface="Arial"/>
              <a:buChar char="•"/>
              <a:defRPr sz="2200" kern="1200">
                <a:solidFill>
                  <a:schemeClr val="tx1"/>
                </a:solidFill>
                <a:latin typeface="Arial"/>
                <a:ea typeface="+mn-ea"/>
                <a:cs typeface="+mn-cs"/>
              </a:defRPr>
            </a:lvl4pPr>
            <a:lvl5pPr marL="900000" indent="-180000" algn="l" defTabSz="914400" rtl="0" eaLnBrk="1" latinLnBrk="0" hangingPunct="1">
              <a:lnSpc>
                <a:spcPct val="100000"/>
              </a:lnSpc>
              <a:spcBef>
                <a:spcPts val="400"/>
              </a:spcBef>
              <a:spcAft>
                <a:spcPts val="400"/>
              </a:spcAft>
              <a:buFont typeface="Arial"/>
              <a:buChar char="•"/>
              <a:defRPr sz="2200" kern="1200">
                <a:solidFill>
                  <a:schemeClr val="tx1"/>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2828" indent="-239994" defTabSz="1219170">
              <a:spcBef>
                <a:spcPts val="533"/>
              </a:spcBef>
              <a:spcAft>
                <a:spcPts val="533"/>
              </a:spcAft>
            </a:pPr>
            <a:r>
              <a:rPr lang="sv-SE" sz="2133" dirty="0">
                <a:solidFill>
                  <a:srgbClr val="000000"/>
                </a:solidFill>
              </a:rPr>
              <a:t>Bra med det djupa innehållet</a:t>
            </a:r>
          </a:p>
          <a:p>
            <a:pPr marL="232828" indent="-239994" defTabSz="1219170">
              <a:spcBef>
                <a:spcPts val="533"/>
              </a:spcBef>
              <a:spcAft>
                <a:spcPts val="533"/>
              </a:spcAft>
            </a:pPr>
            <a:r>
              <a:rPr lang="sv-SE" sz="2133" dirty="0">
                <a:solidFill>
                  <a:srgbClr val="000000"/>
                </a:solidFill>
              </a:rPr>
              <a:t>Lite för långa </a:t>
            </a:r>
            <a:endParaRPr lang="sv-SE" sz="2133" strike="sngStrike" dirty="0">
              <a:solidFill>
                <a:srgbClr val="000000"/>
              </a:solidFill>
            </a:endParaRPr>
          </a:p>
          <a:p>
            <a:pPr marL="232828" indent="-239994" defTabSz="1219170">
              <a:spcBef>
                <a:spcPts val="533"/>
              </a:spcBef>
              <a:spcAft>
                <a:spcPts val="533"/>
              </a:spcAft>
            </a:pPr>
            <a:r>
              <a:rPr lang="sv-SE" sz="2133" dirty="0">
                <a:solidFill>
                  <a:srgbClr val="000000"/>
                </a:solidFill>
              </a:rPr>
              <a:t>Välskrivna</a:t>
            </a:r>
          </a:p>
          <a:p>
            <a:pPr marL="232828" indent="-239994" defTabSz="1219170">
              <a:spcBef>
                <a:spcPts val="533"/>
              </a:spcBef>
              <a:spcAft>
                <a:spcPts val="533"/>
              </a:spcAft>
            </a:pPr>
            <a:r>
              <a:rPr lang="sv-SE" sz="2133" dirty="0">
                <a:solidFill>
                  <a:srgbClr val="000000"/>
                </a:solidFill>
              </a:rPr>
              <a:t>De mest användbara delarna i berättelsen är: </a:t>
            </a:r>
          </a:p>
          <a:p>
            <a:pPr marL="628151" lvl="1" indent="-380990" defTabSz="1219170">
              <a:lnSpc>
                <a:spcPts val="1333"/>
              </a:lnSpc>
              <a:spcBef>
                <a:spcPts val="533"/>
              </a:spcBef>
              <a:spcAft>
                <a:spcPts val="533"/>
              </a:spcAft>
              <a:buFont typeface="Wingdings" panose="05000000000000000000" pitchFamily="2" charset="2"/>
              <a:buChar char="Ø"/>
            </a:pPr>
            <a:r>
              <a:rPr lang="sv-SE" sz="2133" dirty="0">
                <a:solidFill>
                  <a:srgbClr val="000000"/>
                </a:solidFill>
              </a:rPr>
              <a:t>Nyttoeffekter</a:t>
            </a:r>
          </a:p>
          <a:p>
            <a:pPr marL="628151" lvl="1" indent="-380990" defTabSz="1219170">
              <a:lnSpc>
                <a:spcPts val="1333"/>
              </a:lnSpc>
              <a:spcBef>
                <a:spcPts val="533"/>
              </a:spcBef>
              <a:spcAft>
                <a:spcPts val="533"/>
              </a:spcAft>
              <a:buFont typeface="Wingdings" panose="05000000000000000000" pitchFamily="2" charset="2"/>
              <a:buChar char="Ø"/>
            </a:pPr>
            <a:r>
              <a:rPr lang="sv-SE" sz="2133" dirty="0">
                <a:solidFill>
                  <a:srgbClr val="000000"/>
                </a:solidFill>
              </a:rPr>
              <a:t>Beskrivning av lösningen</a:t>
            </a:r>
          </a:p>
          <a:p>
            <a:pPr marL="628151" lvl="1" indent="-380990" defTabSz="1219170">
              <a:lnSpc>
                <a:spcPts val="1333"/>
              </a:lnSpc>
              <a:spcBef>
                <a:spcPts val="533"/>
              </a:spcBef>
              <a:spcAft>
                <a:spcPts val="533"/>
              </a:spcAft>
              <a:buFont typeface="Wingdings" panose="05000000000000000000" pitchFamily="2" charset="2"/>
              <a:buChar char="Ø"/>
            </a:pPr>
            <a:r>
              <a:rPr lang="sv-SE" sz="2133" dirty="0">
                <a:solidFill>
                  <a:srgbClr val="000000"/>
                </a:solidFill>
              </a:rPr>
              <a:t>Lärdomar och tips</a:t>
            </a:r>
            <a:br>
              <a:rPr lang="sv-SE" sz="2133" dirty="0">
                <a:solidFill>
                  <a:srgbClr val="000000"/>
                </a:solidFill>
              </a:rPr>
            </a:br>
            <a:endParaRPr lang="sv-SE" sz="2133" dirty="0">
              <a:solidFill>
                <a:srgbClr val="000000"/>
              </a:solidFill>
            </a:endParaRPr>
          </a:p>
          <a:p>
            <a:pPr marL="0" indent="0" defTabSz="1219170">
              <a:spcBef>
                <a:spcPts val="533"/>
              </a:spcBef>
              <a:spcAft>
                <a:spcPts val="533"/>
              </a:spcAft>
              <a:buNone/>
            </a:pPr>
            <a:endParaRPr lang="sv-SE" sz="2133" dirty="0">
              <a:solidFill>
                <a:srgbClr val="000000"/>
              </a:solidFill>
            </a:endParaRPr>
          </a:p>
          <a:p>
            <a:pPr marL="232828" indent="-239994" defTabSz="1219170">
              <a:spcBef>
                <a:spcPts val="533"/>
              </a:spcBef>
              <a:spcAft>
                <a:spcPts val="533"/>
              </a:spcAft>
            </a:pPr>
            <a:endParaRPr lang="sv-SE" sz="2133" dirty="0">
              <a:solidFill>
                <a:srgbClr val="000000"/>
              </a:solidFill>
            </a:endParaRPr>
          </a:p>
          <a:p>
            <a:pPr marL="232828" indent="-239994" defTabSz="1219170">
              <a:spcBef>
                <a:spcPts val="533"/>
              </a:spcBef>
              <a:spcAft>
                <a:spcPts val="533"/>
              </a:spcAft>
            </a:pPr>
            <a:endParaRPr lang="sv-SE" sz="2133" dirty="0">
              <a:solidFill>
                <a:srgbClr val="000000"/>
              </a:solidFill>
            </a:endParaRPr>
          </a:p>
          <a:p>
            <a:pPr marL="0" indent="0" defTabSz="1219170">
              <a:spcBef>
                <a:spcPts val="533"/>
              </a:spcBef>
              <a:spcAft>
                <a:spcPts val="533"/>
              </a:spcAft>
              <a:buNone/>
            </a:pPr>
            <a:endParaRPr lang="sv-SE" sz="2133" dirty="0">
              <a:solidFill>
                <a:srgbClr val="000000"/>
              </a:solidFill>
            </a:endParaRPr>
          </a:p>
          <a:p>
            <a:pPr marL="232828" indent="-239994" defTabSz="1219170">
              <a:spcBef>
                <a:spcPts val="533"/>
              </a:spcBef>
              <a:spcAft>
                <a:spcPts val="533"/>
              </a:spcAft>
            </a:pPr>
            <a:endParaRPr lang="sv-SE" sz="2133" dirty="0">
              <a:solidFill>
                <a:srgbClr val="000000"/>
              </a:solidFill>
            </a:endParaRPr>
          </a:p>
          <a:p>
            <a:pPr marL="232828" indent="-239994" defTabSz="1219170">
              <a:spcBef>
                <a:spcPts val="533"/>
              </a:spcBef>
              <a:spcAft>
                <a:spcPts val="533"/>
              </a:spcAft>
            </a:pPr>
            <a:endParaRPr lang="sv-SE" sz="2133" dirty="0">
              <a:solidFill>
                <a:srgbClr val="000000"/>
              </a:solidFill>
            </a:endParaRPr>
          </a:p>
        </p:txBody>
      </p:sp>
    </p:spTree>
    <p:extLst>
      <p:ext uri="{BB962C8B-B14F-4D97-AF65-F5344CB8AC3E}">
        <p14:creationId xmlns:p14="http://schemas.microsoft.com/office/powerpoint/2010/main" val="3726105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D2E4F2-9B45-470D-B481-CD3005BF4C88}"/>
              </a:ext>
            </a:extLst>
          </p:cNvPr>
          <p:cNvSpPr>
            <a:spLocks noGrp="1"/>
          </p:cNvSpPr>
          <p:nvPr>
            <p:ph type="title"/>
          </p:nvPr>
        </p:nvSpPr>
        <p:spPr>
          <a:xfrm>
            <a:off x="658021" y="836712"/>
            <a:ext cx="9423399" cy="917781"/>
          </a:xfrm>
        </p:spPr>
        <p:txBody>
          <a:bodyPr/>
          <a:lstStyle/>
          <a:p>
            <a:pPr>
              <a:lnSpc>
                <a:spcPts val="3467"/>
              </a:lnSpc>
            </a:pPr>
            <a:r>
              <a:rPr lang="sv-SE" sz="3200" dirty="0"/>
              <a:t>Förslag: Fortsätt med konceptet - men vässa innehåll, arbetsprocessen och spridning. </a:t>
            </a:r>
          </a:p>
        </p:txBody>
      </p:sp>
      <p:sp>
        <p:nvSpPr>
          <p:cNvPr id="4" name="Platshållare för bildnummer 3">
            <a:extLst>
              <a:ext uri="{FF2B5EF4-FFF2-40B4-BE49-F238E27FC236}">
                <a16:creationId xmlns:a16="http://schemas.microsoft.com/office/drawing/2014/main" id="{1EF5BF22-24BB-42A8-AB88-4277B03A9D1B}"/>
              </a:ext>
            </a:extLst>
          </p:cNvPr>
          <p:cNvSpPr>
            <a:spLocks noGrp="1"/>
          </p:cNvSpPr>
          <p:nvPr>
            <p:ph type="sldNum" sz="quarter" idx="12"/>
          </p:nvPr>
        </p:nvSpPr>
        <p:spPr/>
        <p:txBody>
          <a:bodyPr/>
          <a:lstStyle/>
          <a:p>
            <a:pPr defTabSz="1219170"/>
            <a:endParaRPr lang="sv-SE" sz="2400" dirty="0">
              <a:solidFill>
                <a:srgbClr val="000000"/>
              </a:solidFill>
              <a:latin typeface="Perpetua"/>
            </a:endParaRPr>
          </a:p>
        </p:txBody>
      </p:sp>
      <p:graphicFrame>
        <p:nvGraphicFramePr>
          <p:cNvPr id="6" name="Platshållare för innehåll 5">
            <a:extLst>
              <a:ext uri="{FF2B5EF4-FFF2-40B4-BE49-F238E27FC236}">
                <a16:creationId xmlns:a16="http://schemas.microsoft.com/office/drawing/2014/main" id="{4F95D07B-AE6E-4F23-8A48-A13B26531FBE}"/>
              </a:ext>
            </a:extLst>
          </p:cNvPr>
          <p:cNvGraphicFramePr>
            <a:graphicFrameLocks noGrp="1"/>
          </p:cNvGraphicFramePr>
          <p:nvPr>
            <p:ph idx="1"/>
          </p:nvPr>
        </p:nvGraphicFramePr>
        <p:xfrm>
          <a:off x="627018" y="1877881"/>
          <a:ext cx="9454401" cy="4464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811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Varför föreslår vi denna pilot?</a:t>
            </a:r>
          </a:p>
        </p:txBody>
      </p:sp>
      <p:sp>
        <p:nvSpPr>
          <p:cNvPr id="5" name="Platshållare för innehåll 4"/>
          <p:cNvSpPr>
            <a:spLocks noGrp="1"/>
          </p:cNvSpPr>
          <p:nvPr>
            <p:ph sz="quarter" idx="16"/>
          </p:nvPr>
        </p:nvSpPr>
        <p:spPr/>
        <p:txBody>
          <a:bodyPr/>
          <a:lstStyle/>
          <a:p>
            <a:pPr marL="457189" indent="-457189">
              <a:buFont typeface="Arial" panose="020B0604020202020204" pitchFamily="34" charset="0"/>
              <a:buChar char="•"/>
            </a:pPr>
            <a:r>
              <a:rPr lang="sv-SE" dirty="0"/>
              <a:t>Beslutsfattare saknar underlag för att fatta beslut om ny digital teknik. Det finns inte tillräckligt anpassat nationellt stöd och ingen systematiskt dokumenterad kunskap om hur andra kommuner har gjort.</a:t>
            </a:r>
          </a:p>
          <a:p>
            <a:pPr marL="457189" indent="-457189">
              <a:buFont typeface="Arial" panose="020B0604020202020204" pitchFamily="34" charset="0"/>
              <a:buChar char="•"/>
            </a:pPr>
            <a:r>
              <a:rPr lang="sv-SE" dirty="0"/>
              <a:t>Kommuner vill lära av andra kommuner men lärande exempel har svårt att fullt ut fungera i den egna kontexten. </a:t>
            </a:r>
          </a:p>
          <a:p>
            <a:endParaRPr lang="sv-SE" dirty="0"/>
          </a:p>
        </p:txBody>
      </p:sp>
    </p:spTree>
    <p:extLst>
      <p:ext uri="{BB962C8B-B14F-4D97-AF65-F5344CB8AC3E}">
        <p14:creationId xmlns:p14="http://schemas.microsoft.com/office/powerpoint/2010/main" val="176849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45440" y="385870"/>
            <a:ext cx="5174080" cy="1310850"/>
          </a:xfrm>
        </p:spPr>
        <p:txBody>
          <a:bodyPr/>
          <a:lstStyle/>
          <a:p>
            <a:r>
              <a:rPr lang="sv-SE" dirty="0" smtClean="0"/>
              <a:t>Dagordning </a:t>
            </a:r>
            <a:endParaRPr lang="sv-SE" dirty="0"/>
          </a:p>
        </p:txBody>
      </p:sp>
      <p:graphicFrame>
        <p:nvGraphicFramePr>
          <p:cNvPr id="4" name="Tabell 3"/>
          <p:cNvGraphicFramePr>
            <a:graphicFrameLocks noGrp="1"/>
          </p:cNvGraphicFramePr>
          <p:nvPr>
            <p:extLst>
              <p:ext uri="{D42A27DB-BD31-4B8C-83A1-F6EECF244321}">
                <p14:modId xmlns:p14="http://schemas.microsoft.com/office/powerpoint/2010/main" val="3074026339"/>
              </p:ext>
            </p:extLst>
          </p:nvPr>
        </p:nvGraphicFramePr>
        <p:xfrm>
          <a:off x="1178560" y="1786203"/>
          <a:ext cx="9650402" cy="4326295"/>
        </p:xfrm>
        <a:graphic>
          <a:graphicData uri="http://schemas.openxmlformats.org/drawingml/2006/table">
            <a:tbl>
              <a:tblPr firstRow="1" firstCol="1" bandRow="1"/>
              <a:tblGrid>
                <a:gridCol w="1667382">
                  <a:extLst>
                    <a:ext uri="{9D8B030D-6E8A-4147-A177-3AD203B41FA5}">
                      <a16:colId xmlns:a16="http://schemas.microsoft.com/office/drawing/2014/main" val="290961523"/>
                    </a:ext>
                  </a:extLst>
                </a:gridCol>
                <a:gridCol w="7983020">
                  <a:extLst>
                    <a:ext uri="{9D8B030D-6E8A-4147-A177-3AD203B41FA5}">
                      <a16:colId xmlns:a16="http://schemas.microsoft.com/office/drawing/2014/main" val="2529651372"/>
                    </a:ext>
                  </a:extLst>
                </a:gridCol>
              </a:tblGrid>
              <a:tr h="555944">
                <a:tc>
                  <a:txBody>
                    <a:bodyPr/>
                    <a:lstStyle/>
                    <a:p>
                      <a:pPr>
                        <a:lnSpc>
                          <a:spcPct val="107000"/>
                        </a:lnSpc>
                        <a:spcAft>
                          <a:spcPts val="0"/>
                        </a:spcAft>
                      </a:pPr>
                      <a:r>
                        <a:rPr lang="sv-SE" sz="1600" dirty="0" smtClean="0">
                          <a:effectLst/>
                          <a:latin typeface="Arial" panose="020B0604020202020204" pitchFamily="34" charset="0"/>
                          <a:ea typeface="Times New Roman" panose="02020603050405020304" pitchFamily="18" charset="0"/>
                          <a:cs typeface="Times New Roman" panose="02020603050405020304" pitchFamily="18" charset="0"/>
                        </a:rPr>
                        <a:t>13.00-13.10</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nSpc>
                          <a:spcPct val="107000"/>
                        </a:lnSpc>
                        <a:spcAft>
                          <a:spcPts val="500"/>
                        </a:spcAft>
                      </a:pPr>
                      <a:r>
                        <a:rPr lang="sv-SE" sz="1600" b="1" dirty="0" smtClean="0">
                          <a:effectLst/>
                          <a:latin typeface="Arial" panose="020B0604020202020204" pitchFamily="34" charset="0"/>
                          <a:ea typeface="Times New Roman" panose="02020603050405020304" pitchFamily="18" charset="0"/>
                          <a:cs typeface="Times New Roman" panose="02020603050405020304" pitchFamily="18" charset="0"/>
                        </a:rPr>
                        <a:t>Välkomna </a:t>
                      </a:r>
                      <a:r>
                        <a:rPr lang="sv-SE" sz="1600" b="1" dirty="0">
                          <a:effectLst/>
                          <a:latin typeface="Arial" panose="020B0604020202020204" pitchFamily="34" charset="0"/>
                          <a:ea typeface="Times New Roman" panose="02020603050405020304" pitchFamily="18" charset="0"/>
                          <a:cs typeface="Times New Roman" panose="02020603050405020304" pitchFamily="18" charset="0"/>
                        </a:rPr>
                        <a:t/>
                      </a:r>
                      <a:br>
                        <a:rPr lang="sv-SE" sz="1600" b="1" dirty="0">
                          <a:effectLst/>
                          <a:latin typeface="Arial" panose="020B0604020202020204" pitchFamily="34" charset="0"/>
                          <a:ea typeface="Times New Roman" panose="02020603050405020304" pitchFamily="18" charset="0"/>
                          <a:cs typeface="Times New Roman" panose="02020603050405020304" pitchFamily="18" charset="0"/>
                        </a:rPr>
                      </a:b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837773941"/>
                  </a:ext>
                </a:extLst>
              </a:tr>
              <a:tr h="518492">
                <a:tc>
                  <a:txBody>
                    <a:bodyPr/>
                    <a:lstStyle/>
                    <a:p>
                      <a:pPr>
                        <a:lnSpc>
                          <a:spcPct val="107000"/>
                        </a:lnSpc>
                        <a:spcAft>
                          <a:spcPts val="0"/>
                        </a:spcAft>
                      </a:pPr>
                      <a:r>
                        <a:rPr lang="sv-SE" sz="1600" dirty="0" smtClean="0">
                          <a:effectLst/>
                          <a:latin typeface="Arial" panose="020B0604020202020204" pitchFamily="34" charset="0"/>
                          <a:ea typeface="Calibri" panose="020F0502020204030204" pitchFamily="34" charset="0"/>
                          <a:cs typeface="Times New Roman" panose="02020603050405020304" pitchFamily="18" charset="0"/>
                        </a:rPr>
                        <a:t>13.10-13.30</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nSpc>
                          <a:spcPct val="107000"/>
                        </a:lnSpc>
                        <a:spcAft>
                          <a:spcPts val="500"/>
                        </a:spcAft>
                      </a:pPr>
                      <a:r>
                        <a:rPr lang="sv-SE" sz="1600" b="1" baseline="0" dirty="0" smtClean="0">
                          <a:effectLst/>
                          <a:latin typeface="+mj-lt"/>
                          <a:ea typeface="Times New Roman" panose="02020603050405020304" pitchFamily="18" charset="0"/>
                          <a:cs typeface="Times New Roman" panose="02020603050405020304" pitchFamily="18" charset="0"/>
                        </a:rPr>
                        <a:t>Lägesrapport från RSS och NSK-S – </a:t>
                      </a:r>
                      <a:r>
                        <a:rPr lang="sv-SE" sz="1600" b="0" baseline="0" dirty="0" smtClean="0">
                          <a:effectLst/>
                          <a:latin typeface="+mj-lt"/>
                          <a:ea typeface="Times New Roman" panose="02020603050405020304" pitchFamily="18" charset="0"/>
                          <a:cs typeface="Times New Roman" panose="02020603050405020304" pitchFamily="18" charset="0"/>
                        </a:rPr>
                        <a:t>ordförande Mats Collin och Ola Götesson</a:t>
                      </a:r>
                    </a:p>
                    <a:p>
                      <a:pPr>
                        <a:lnSpc>
                          <a:spcPct val="107000"/>
                        </a:lnSpc>
                        <a:spcAft>
                          <a:spcPts val="500"/>
                        </a:spcAft>
                      </a:pPr>
                      <a:endParaRPr lang="sv-SE" sz="1600" dirty="0">
                        <a:effectLst/>
                        <a:latin typeface="+mj-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3420082034"/>
                  </a:ext>
                </a:extLst>
              </a:tr>
              <a:tr h="588414">
                <a:tc>
                  <a:txBody>
                    <a:bodyPr/>
                    <a:lstStyle/>
                    <a:p>
                      <a:pPr>
                        <a:lnSpc>
                          <a:spcPct val="107000"/>
                        </a:lnSpc>
                        <a:spcAft>
                          <a:spcPts val="0"/>
                        </a:spcAft>
                      </a:pPr>
                      <a:r>
                        <a:rPr lang="sv-SE" sz="1600" dirty="0" smtClean="0">
                          <a:effectLst/>
                          <a:latin typeface="Arial" panose="020B0604020202020204" pitchFamily="34" charset="0"/>
                          <a:ea typeface="Times New Roman" panose="02020603050405020304" pitchFamily="18" charset="0"/>
                          <a:cs typeface="Times New Roman" panose="02020603050405020304" pitchFamily="18" charset="0"/>
                        </a:rPr>
                        <a:t>13.30-14.30 </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r>
                        <a:rPr lang="sv-SE" sz="1600" b="1" kern="1200" dirty="0" smtClean="0">
                          <a:solidFill>
                            <a:schemeClr val="tx1"/>
                          </a:solidFill>
                          <a:effectLst/>
                          <a:latin typeface="+mj-lt"/>
                          <a:ea typeface="Times New Roman" panose="02020603050405020304" pitchFamily="18" charset="0"/>
                          <a:cs typeface="Times New Roman" panose="02020603050405020304" pitchFamily="18" charset="0"/>
                        </a:rPr>
                        <a:t>Partnerskapet och förslag på pilot inom </a:t>
                      </a:r>
                      <a:r>
                        <a:rPr lang="sv-SE" sz="1600" b="1" kern="1200" dirty="0" smtClean="0">
                          <a:solidFill>
                            <a:schemeClr val="tx1"/>
                          </a:solidFill>
                          <a:effectLst/>
                          <a:latin typeface="+mj-lt"/>
                          <a:ea typeface="+mn-ea"/>
                          <a:cs typeface="+mn-cs"/>
                        </a:rPr>
                        <a:t>E-hälsoområdet – </a:t>
                      </a:r>
                      <a:r>
                        <a:rPr lang="sv-SE" sz="1600" b="0" kern="1200" dirty="0" smtClean="0">
                          <a:solidFill>
                            <a:schemeClr val="tx1"/>
                          </a:solidFill>
                          <a:effectLst/>
                          <a:latin typeface="+mj-lt"/>
                          <a:ea typeface="+mn-ea"/>
                          <a:cs typeface="+mn-cs"/>
                        </a:rPr>
                        <a:t>E-hälsomyndigheten, Susanna Wahlberg och Agneta</a:t>
                      </a:r>
                      <a:r>
                        <a:rPr lang="sv-SE" sz="1600" b="0" kern="1200" baseline="0" dirty="0" smtClean="0">
                          <a:solidFill>
                            <a:schemeClr val="tx1"/>
                          </a:solidFill>
                          <a:effectLst/>
                          <a:latin typeface="+mj-lt"/>
                          <a:ea typeface="+mn-ea"/>
                          <a:cs typeface="+mn-cs"/>
                        </a:rPr>
                        <a:t> Aldor</a:t>
                      </a:r>
                      <a:endParaRPr lang="sv-SE" sz="1600" b="0" kern="1200" dirty="0" smtClean="0">
                        <a:solidFill>
                          <a:schemeClr val="tx1"/>
                        </a:solidFill>
                        <a:effectLst/>
                        <a:latin typeface="+mj-lt"/>
                        <a:ea typeface="+mn-ea"/>
                        <a:cs typeface="+mn-cs"/>
                      </a:endParaRPr>
                    </a:p>
                    <a:p>
                      <a:pPr>
                        <a:lnSpc>
                          <a:spcPct val="107000"/>
                        </a:lnSpc>
                        <a:spcAft>
                          <a:spcPts val="0"/>
                        </a:spcAft>
                      </a:pPr>
                      <a:endParaRPr lang="sv-SE" sz="1600" kern="120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68807369"/>
                  </a:ext>
                </a:extLst>
              </a:tr>
              <a:tr h="398383">
                <a:tc>
                  <a:txBody>
                    <a:bodyPr/>
                    <a:lstStyle/>
                    <a:p>
                      <a:pPr>
                        <a:lnSpc>
                          <a:spcPct val="107000"/>
                        </a:lnSpc>
                        <a:spcAft>
                          <a:spcPts val="0"/>
                        </a:spcAft>
                      </a:pPr>
                      <a:r>
                        <a:rPr lang="sv-SE" sz="1600" dirty="0" smtClean="0">
                          <a:effectLst/>
                          <a:latin typeface="Arial" panose="020B0604020202020204" pitchFamily="34" charset="0"/>
                          <a:ea typeface="Times New Roman" panose="02020603050405020304" pitchFamily="18" charset="0"/>
                          <a:cs typeface="Times New Roman" panose="02020603050405020304" pitchFamily="18" charset="0"/>
                        </a:rPr>
                        <a:t>14.30-14.35 </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nSpc>
                          <a:spcPct val="107000"/>
                        </a:lnSpc>
                        <a:spcAft>
                          <a:spcPts val="500"/>
                        </a:spcAft>
                      </a:pPr>
                      <a:r>
                        <a:rPr lang="sv-SE" sz="1600" b="1" dirty="0" smtClean="0">
                          <a:effectLst/>
                          <a:latin typeface="Arial" panose="020B0604020202020204" pitchFamily="34" charset="0"/>
                          <a:ea typeface="Times New Roman" panose="02020603050405020304" pitchFamily="18" charset="0"/>
                          <a:cs typeface="Times New Roman" panose="02020603050405020304" pitchFamily="18" charset="0"/>
                        </a:rPr>
                        <a:t>PAUS</a:t>
                      </a:r>
                      <a:endParaRPr lang="sv-SE" sz="1600" b="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500"/>
                        </a:spcAft>
                      </a:pPr>
                      <a:endParaRPr lang="sv-SE" sz="1600" b="1" dirty="0" smtClean="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912721949"/>
                  </a:ext>
                </a:extLst>
              </a:tr>
              <a:tr h="653104">
                <a:tc>
                  <a:txBody>
                    <a:bodyPr/>
                    <a:lstStyle/>
                    <a:p>
                      <a:pPr>
                        <a:lnSpc>
                          <a:spcPct val="107000"/>
                        </a:lnSpc>
                        <a:spcAft>
                          <a:spcPts val="0"/>
                        </a:spcAft>
                      </a:pPr>
                      <a:r>
                        <a:rPr lang="sv-SE" sz="1600" dirty="0" smtClean="0">
                          <a:effectLst/>
                          <a:latin typeface="Arial" panose="020B0604020202020204" pitchFamily="34" charset="0"/>
                          <a:ea typeface="Calibri" panose="020F0502020204030204" pitchFamily="34" charset="0"/>
                          <a:cs typeface="Times New Roman" panose="02020603050405020304" pitchFamily="18" charset="0"/>
                        </a:rPr>
                        <a:t>14.35-15.00</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r>
                        <a:rPr lang="sv-SE" sz="1600" b="1" kern="1200" dirty="0" smtClean="0">
                          <a:solidFill>
                            <a:schemeClr val="tx1"/>
                          </a:solidFill>
                          <a:effectLst/>
                          <a:latin typeface="+mj-lt"/>
                          <a:ea typeface="+mn-ea"/>
                          <a:cs typeface="+mn-cs"/>
                        </a:rPr>
                        <a:t>Rapport om RSS förutsättningar – </a:t>
                      </a:r>
                      <a:r>
                        <a:rPr lang="sv-SE" sz="1600" b="0" kern="1200" dirty="0" smtClean="0">
                          <a:solidFill>
                            <a:schemeClr val="tx1"/>
                          </a:solidFill>
                          <a:effectLst/>
                          <a:latin typeface="+mj-lt"/>
                          <a:ea typeface="+mn-ea"/>
                          <a:cs typeface="+mn-cs"/>
                        </a:rPr>
                        <a:t>SKR,</a:t>
                      </a:r>
                      <a:r>
                        <a:rPr lang="sv-SE" sz="1600" b="0" kern="1200" baseline="0" dirty="0" smtClean="0">
                          <a:solidFill>
                            <a:schemeClr val="tx1"/>
                          </a:solidFill>
                          <a:effectLst/>
                          <a:latin typeface="+mj-lt"/>
                          <a:ea typeface="+mn-ea"/>
                          <a:cs typeface="+mn-cs"/>
                        </a:rPr>
                        <a:t> </a:t>
                      </a:r>
                      <a:r>
                        <a:rPr lang="sv-SE" sz="1600" b="0" kern="1200" dirty="0" smtClean="0">
                          <a:solidFill>
                            <a:schemeClr val="tx1"/>
                          </a:solidFill>
                          <a:effectLst/>
                          <a:latin typeface="+mj-lt"/>
                          <a:ea typeface="+mn-ea"/>
                          <a:cs typeface="+mn-cs"/>
                        </a:rPr>
                        <a:t>Anna Lilja Qvarlander och Ola Götesson</a:t>
                      </a:r>
                    </a:p>
                  </a:txBody>
                  <a:tcPr marL="0" marR="0" marT="0" marB="0">
                    <a:lnL>
                      <a:noFill/>
                    </a:lnL>
                    <a:lnR>
                      <a:noFill/>
                    </a:lnR>
                    <a:lnT>
                      <a:noFill/>
                    </a:lnT>
                    <a:lnB>
                      <a:noFill/>
                    </a:lnB>
                  </a:tcPr>
                </a:tc>
                <a:extLst>
                  <a:ext uri="{0D108BD9-81ED-4DB2-BD59-A6C34878D82A}">
                    <a16:rowId xmlns:a16="http://schemas.microsoft.com/office/drawing/2014/main" val="1842158948"/>
                  </a:ext>
                </a:extLst>
              </a:tr>
              <a:tr h="648099">
                <a:tc>
                  <a:txBody>
                    <a:bodyPr/>
                    <a:lstStyle/>
                    <a:p>
                      <a:pPr>
                        <a:lnSpc>
                          <a:spcPct val="107000"/>
                        </a:lnSpc>
                        <a:spcAft>
                          <a:spcPts val="0"/>
                        </a:spcAft>
                      </a:pPr>
                      <a:r>
                        <a:rPr lang="sv-SE" sz="1600" dirty="0" smtClean="0">
                          <a:effectLst/>
                          <a:latin typeface="Arial" panose="020B0604020202020204" pitchFamily="34" charset="0"/>
                          <a:ea typeface="Calibri" panose="020F0502020204030204" pitchFamily="34" charset="0"/>
                          <a:cs typeface="Times New Roman" panose="02020603050405020304" pitchFamily="18" charset="0"/>
                        </a:rPr>
                        <a:t>15.00-16.00</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r>
                        <a:rPr lang="sv-SE" sz="1600" b="1" kern="1200" dirty="0" smtClean="0">
                          <a:solidFill>
                            <a:schemeClr val="tx1"/>
                          </a:solidFill>
                          <a:effectLst/>
                          <a:latin typeface="+mj-lt"/>
                          <a:ea typeface="+mn-ea"/>
                          <a:cs typeface="+mn-cs"/>
                        </a:rPr>
                        <a:t>Samtal om förutsättningar som bör utredas för</a:t>
                      </a:r>
                      <a:r>
                        <a:rPr lang="sv-SE" sz="1600" b="1" kern="1200" baseline="0" dirty="0" smtClean="0">
                          <a:solidFill>
                            <a:schemeClr val="tx1"/>
                          </a:solidFill>
                          <a:effectLst/>
                          <a:latin typeface="+mj-lt"/>
                          <a:ea typeface="+mn-ea"/>
                          <a:cs typeface="+mn-cs"/>
                        </a:rPr>
                        <a:t> </a:t>
                      </a:r>
                      <a:r>
                        <a:rPr lang="sv-SE" sz="1600" b="1" kern="1200" dirty="0" smtClean="0">
                          <a:solidFill>
                            <a:schemeClr val="tx1"/>
                          </a:solidFill>
                          <a:effectLst/>
                          <a:latin typeface="+mj-lt"/>
                          <a:ea typeface="+mn-ea"/>
                          <a:cs typeface="+mn-cs"/>
                        </a:rPr>
                        <a:t>en hållbar och  kunskapsbaserad socialtjänst– </a:t>
                      </a:r>
                      <a:r>
                        <a:rPr lang="sv-SE" sz="1600" b="0" kern="1200" baseline="0" dirty="0" smtClean="0">
                          <a:solidFill>
                            <a:schemeClr val="tx1"/>
                          </a:solidFill>
                          <a:effectLst/>
                          <a:latin typeface="+mj-lt"/>
                          <a:ea typeface="+mn-ea"/>
                          <a:cs typeface="+mn-cs"/>
                        </a:rPr>
                        <a:t>SKR, Anneli Jäderland</a:t>
                      </a:r>
                      <a:endParaRPr lang="sv-SE" sz="1600" b="0" kern="1200" dirty="0" smtClean="0">
                        <a:solidFill>
                          <a:schemeClr val="tx1"/>
                        </a:solidFill>
                        <a:effectLst/>
                        <a:latin typeface="+mj-lt"/>
                        <a:ea typeface="+mn-ea"/>
                        <a:cs typeface="+mn-cs"/>
                      </a:endParaRPr>
                    </a:p>
                  </a:txBody>
                  <a:tcPr marL="0" marR="0" marT="0" marB="0">
                    <a:lnL>
                      <a:noFill/>
                    </a:lnL>
                    <a:lnR>
                      <a:noFill/>
                    </a:lnR>
                    <a:lnT>
                      <a:noFill/>
                    </a:lnT>
                    <a:lnB>
                      <a:noFill/>
                    </a:lnB>
                  </a:tcPr>
                </a:tc>
                <a:extLst>
                  <a:ext uri="{0D108BD9-81ED-4DB2-BD59-A6C34878D82A}">
                    <a16:rowId xmlns:a16="http://schemas.microsoft.com/office/drawing/2014/main" val="3276467489"/>
                  </a:ext>
                </a:extLst>
              </a:tr>
              <a:tr h="549860">
                <a:tc>
                  <a:txBody>
                    <a:bodyPr/>
                    <a:lstStyle/>
                    <a:p>
                      <a:pPr>
                        <a:lnSpc>
                          <a:spcPct val="107000"/>
                        </a:lnSpc>
                        <a:spcAft>
                          <a:spcPts val="0"/>
                        </a:spcAft>
                      </a:pPr>
                      <a:r>
                        <a:rPr lang="sv-SE" sz="1600" dirty="0" smtClean="0">
                          <a:effectLst/>
                          <a:latin typeface="Arial" panose="020B0604020202020204" pitchFamily="34" charset="0"/>
                          <a:ea typeface="Times New Roman" panose="02020603050405020304" pitchFamily="18" charset="0"/>
                          <a:cs typeface="Times New Roman" panose="02020603050405020304" pitchFamily="18" charset="0"/>
                        </a:rPr>
                        <a:t>16.00-16.30</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nSpc>
                          <a:spcPct val="107000"/>
                        </a:lnSpc>
                        <a:spcAft>
                          <a:spcPts val="500"/>
                        </a:spcAft>
                      </a:pPr>
                      <a:r>
                        <a:rPr lang="sv-SE" sz="1600" b="1" kern="1200" dirty="0" smtClean="0">
                          <a:solidFill>
                            <a:schemeClr val="tx1"/>
                          </a:solidFill>
                          <a:effectLst/>
                          <a:latin typeface="+mj-lt"/>
                          <a:ea typeface="+mn-ea"/>
                          <a:cs typeface="+mn-cs"/>
                        </a:rPr>
                        <a:t>SKR:s Strategi för äldrefrågor – </a:t>
                      </a:r>
                      <a:r>
                        <a:rPr lang="sv-SE" sz="1600" b="0" kern="1200" dirty="0" smtClean="0">
                          <a:solidFill>
                            <a:schemeClr val="tx1"/>
                          </a:solidFill>
                          <a:effectLst/>
                          <a:latin typeface="+mj-lt"/>
                          <a:ea typeface="+mn-ea"/>
                          <a:cs typeface="+mn-cs"/>
                        </a:rPr>
                        <a:t>SKR,</a:t>
                      </a:r>
                      <a:r>
                        <a:rPr lang="sv-SE" sz="1600" b="0" kern="1200" baseline="0" dirty="0" smtClean="0">
                          <a:solidFill>
                            <a:schemeClr val="tx1"/>
                          </a:solidFill>
                          <a:effectLst/>
                          <a:latin typeface="+mj-lt"/>
                          <a:ea typeface="+mn-ea"/>
                          <a:cs typeface="+mn-cs"/>
                        </a:rPr>
                        <a:t> Emma Henriksson och Helena Henningson</a:t>
                      </a:r>
                      <a:endParaRPr lang="sv-SE" sz="1600" b="0" dirty="0">
                        <a:effectLst/>
                        <a:latin typeface="+mj-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3101043023"/>
                  </a:ext>
                </a:extLst>
              </a:tr>
            </a:tbl>
          </a:graphicData>
        </a:graphic>
      </p:graphicFrame>
    </p:spTree>
    <p:extLst>
      <p:ext uri="{BB962C8B-B14F-4D97-AF65-F5344CB8AC3E}">
        <p14:creationId xmlns:p14="http://schemas.microsoft.com/office/powerpoint/2010/main" val="1691516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83B451-3C72-490C-8E89-6FB60758FAAB}"/>
              </a:ext>
            </a:extLst>
          </p:cNvPr>
          <p:cNvSpPr>
            <a:spLocks noGrp="1"/>
          </p:cNvSpPr>
          <p:nvPr>
            <p:ph type="title"/>
          </p:nvPr>
        </p:nvSpPr>
        <p:spPr/>
        <p:txBody>
          <a:bodyPr/>
          <a:lstStyle/>
          <a:p>
            <a:r>
              <a:rPr lang="sv-SE" dirty="0"/>
              <a:t>Varför föreslår vi denna pilot?</a:t>
            </a:r>
          </a:p>
        </p:txBody>
      </p:sp>
      <p:sp>
        <p:nvSpPr>
          <p:cNvPr id="3" name="Platshållare för innehåll 2">
            <a:extLst>
              <a:ext uri="{FF2B5EF4-FFF2-40B4-BE49-F238E27FC236}">
                <a16:creationId xmlns:a16="http://schemas.microsoft.com/office/drawing/2014/main" id="{8D73B3EC-2EF4-4D3F-9780-FC4EA82F3CBA}"/>
              </a:ext>
            </a:extLst>
          </p:cNvPr>
          <p:cNvSpPr>
            <a:spLocks noGrp="1"/>
          </p:cNvSpPr>
          <p:nvPr>
            <p:ph sz="quarter" idx="16"/>
          </p:nvPr>
        </p:nvSpPr>
        <p:spPr>
          <a:xfrm>
            <a:off x="861485" y="1954808"/>
            <a:ext cx="9843028" cy="4392488"/>
          </a:xfrm>
        </p:spPr>
        <p:txBody>
          <a:bodyPr/>
          <a:lstStyle/>
          <a:p>
            <a:r>
              <a:rPr lang="sv-SE" dirty="0"/>
              <a:t>Det finns en modell för att beskriva lärande exempel, men själva beskrivningarna behöver vara mer standardiserade.</a:t>
            </a:r>
          </a:p>
          <a:p>
            <a:r>
              <a:rPr lang="sv-SE" dirty="0"/>
              <a:t>Två viktiga områden att försöka beskriva på ett standardiserat sätt:</a:t>
            </a:r>
          </a:p>
          <a:p>
            <a:pPr lvl="1">
              <a:buFont typeface="Wingdings" panose="05000000000000000000" pitchFamily="2" charset="2"/>
              <a:buChar char="ü"/>
            </a:pPr>
            <a:r>
              <a:rPr lang="sv-SE" dirty="0"/>
              <a:t> </a:t>
            </a:r>
            <a:r>
              <a:rPr lang="sv-SE" sz="2667" dirty="0"/>
              <a:t>Nyttoeffekter (vilket värde får investeringen?)</a:t>
            </a:r>
          </a:p>
          <a:p>
            <a:pPr lvl="1">
              <a:buFont typeface="Wingdings" panose="05000000000000000000" pitchFamily="2" charset="2"/>
              <a:buChar char="ü"/>
            </a:pPr>
            <a:r>
              <a:rPr lang="sv-SE" sz="2667" dirty="0"/>
              <a:t> Förändringsledning (hur gör man för att förflytta organisationen från ett nuläge till ett nytt läge?)</a:t>
            </a:r>
          </a:p>
          <a:p>
            <a:pPr lvl="1">
              <a:buFont typeface="Wingdings" panose="05000000000000000000" pitchFamily="2" charset="2"/>
              <a:buChar char="ü"/>
            </a:pPr>
            <a:endParaRPr lang="sv-SE" sz="2667" dirty="0"/>
          </a:p>
        </p:txBody>
      </p:sp>
    </p:spTree>
    <p:extLst>
      <p:ext uri="{BB962C8B-B14F-4D97-AF65-F5344CB8AC3E}">
        <p14:creationId xmlns:p14="http://schemas.microsoft.com/office/powerpoint/2010/main" val="243977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C4182A-6D76-497B-9188-ADE91B93CC00}"/>
              </a:ext>
            </a:extLst>
          </p:cNvPr>
          <p:cNvSpPr>
            <a:spLocks noGrp="1"/>
          </p:cNvSpPr>
          <p:nvPr>
            <p:ph type="title"/>
          </p:nvPr>
        </p:nvSpPr>
        <p:spPr/>
        <p:txBody>
          <a:bodyPr/>
          <a:lstStyle/>
          <a:p>
            <a:r>
              <a:rPr lang="sv-SE" dirty="0"/>
              <a:t>Vad innebär piloten i korthet?</a:t>
            </a:r>
          </a:p>
        </p:txBody>
      </p:sp>
      <p:sp>
        <p:nvSpPr>
          <p:cNvPr id="3" name="Platshållare för innehåll 2">
            <a:extLst>
              <a:ext uri="{FF2B5EF4-FFF2-40B4-BE49-F238E27FC236}">
                <a16:creationId xmlns:a16="http://schemas.microsoft.com/office/drawing/2014/main" id="{7D25BDD8-B33E-445D-8A52-50B56DF0FBB0}"/>
              </a:ext>
            </a:extLst>
          </p:cNvPr>
          <p:cNvSpPr>
            <a:spLocks noGrp="1"/>
          </p:cNvSpPr>
          <p:nvPr>
            <p:ph sz="quarter" idx="16"/>
          </p:nvPr>
        </p:nvSpPr>
        <p:spPr>
          <a:xfrm>
            <a:off x="861485" y="1954808"/>
            <a:ext cx="9939039" cy="4392488"/>
          </a:xfrm>
        </p:spPr>
        <p:txBody>
          <a:bodyPr/>
          <a:lstStyle/>
          <a:p>
            <a:r>
              <a:rPr lang="sv-SE" dirty="0"/>
              <a:t>Det behövs några kommuner (+ RSS) som är intresserade av att dela med sig av sina digitaliseringsexempel.</a:t>
            </a:r>
          </a:p>
          <a:p>
            <a:r>
              <a:rPr lang="sv-SE" dirty="0"/>
              <a:t>Dessa utvecklar ett standardiserat sätt att beskriva nyttoeffekter och förändringsledning på.</a:t>
            </a:r>
          </a:p>
          <a:p>
            <a:r>
              <a:rPr lang="sv-SE" dirty="0"/>
              <a:t>Det behövs några andra kommuner (+ RSS) som är intresserade av att implementera digitaliseringsexemplen.</a:t>
            </a:r>
          </a:p>
          <a:p>
            <a:r>
              <a:rPr lang="sv-SE" dirty="0"/>
              <a:t>Dessa prövar om beskrivningarna är tillämpbara i den egna kontexten.</a:t>
            </a:r>
          </a:p>
          <a:p>
            <a:endParaRPr lang="sv-SE" dirty="0"/>
          </a:p>
        </p:txBody>
      </p:sp>
    </p:spTree>
    <p:extLst>
      <p:ext uri="{BB962C8B-B14F-4D97-AF65-F5344CB8AC3E}">
        <p14:creationId xmlns:p14="http://schemas.microsoft.com/office/powerpoint/2010/main" val="1815882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FBD1A3-6D3B-4F04-9627-F5D0862F52F8}"/>
              </a:ext>
            </a:extLst>
          </p:cNvPr>
          <p:cNvSpPr>
            <a:spLocks noGrp="1"/>
          </p:cNvSpPr>
          <p:nvPr>
            <p:ph type="title"/>
          </p:nvPr>
        </p:nvSpPr>
        <p:spPr/>
        <p:txBody>
          <a:bodyPr/>
          <a:lstStyle/>
          <a:p>
            <a:r>
              <a:rPr lang="sv-SE" dirty="0"/>
              <a:t>Vad vinner vi på denna pilot?</a:t>
            </a:r>
          </a:p>
        </p:txBody>
      </p:sp>
      <p:sp>
        <p:nvSpPr>
          <p:cNvPr id="3" name="Platshållare för innehåll 2">
            <a:extLst>
              <a:ext uri="{FF2B5EF4-FFF2-40B4-BE49-F238E27FC236}">
                <a16:creationId xmlns:a16="http://schemas.microsoft.com/office/drawing/2014/main" id="{A8736461-0924-4BD0-9983-D8E992135A83}"/>
              </a:ext>
            </a:extLst>
          </p:cNvPr>
          <p:cNvSpPr>
            <a:spLocks noGrp="1"/>
          </p:cNvSpPr>
          <p:nvPr>
            <p:ph sz="quarter" idx="16"/>
          </p:nvPr>
        </p:nvSpPr>
        <p:spPr>
          <a:xfrm>
            <a:off x="861485" y="1954808"/>
            <a:ext cx="9074943" cy="4392488"/>
          </a:xfrm>
        </p:spPr>
        <p:txBody>
          <a:bodyPr/>
          <a:lstStyle/>
          <a:p>
            <a:pPr marL="457189" indent="-457189">
              <a:buFont typeface="Arial" panose="020B0604020202020204" pitchFamily="34" charset="0"/>
              <a:buChar char="•"/>
            </a:pPr>
            <a:r>
              <a:rPr lang="sv-SE" dirty="0"/>
              <a:t>En vidareutvecklad modell för lärande exempel som underlättar ett beslutsfattande och implementering av digital teknik.</a:t>
            </a:r>
          </a:p>
          <a:p>
            <a:pPr marL="457189" indent="-457189">
              <a:buFont typeface="Arial" panose="020B0604020202020204" pitchFamily="34" charset="0"/>
              <a:buChar char="•"/>
            </a:pPr>
            <a:r>
              <a:rPr lang="sv-SE" dirty="0"/>
              <a:t>En vidareutvecklad modell som bygger på erfarenhetsbaserad </a:t>
            </a:r>
            <a:r>
              <a:rPr lang="sv-SE"/>
              <a:t>kunskap och </a:t>
            </a:r>
            <a:r>
              <a:rPr lang="sv-SE" dirty="0"/>
              <a:t>kan användas för att ta fram nya lärande exempel.</a:t>
            </a:r>
          </a:p>
          <a:p>
            <a:pPr marL="457189" indent="-457189">
              <a:buFont typeface="Arial" panose="020B0604020202020204" pitchFamily="34" charset="0"/>
              <a:buChar char="•"/>
            </a:pPr>
            <a:r>
              <a:rPr lang="sv-SE" dirty="0"/>
              <a:t>Ett antal lärande exempel som ger stöd för en kontrollerad implementering av digital teknik.</a:t>
            </a:r>
          </a:p>
          <a:p>
            <a:pPr marL="457189" indent="-457189">
              <a:buFont typeface="Arial" panose="020B0604020202020204" pitchFamily="34" charset="0"/>
              <a:buChar char="•"/>
            </a:pPr>
            <a:endParaRPr lang="sv-SE" dirty="0"/>
          </a:p>
          <a:p>
            <a:endParaRPr lang="sv-SE" dirty="0"/>
          </a:p>
        </p:txBody>
      </p:sp>
    </p:spTree>
    <p:extLst>
      <p:ext uri="{BB962C8B-B14F-4D97-AF65-F5344CB8AC3E}">
        <p14:creationId xmlns:p14="http://schemas.microsoft.com/office/powerpoint/2010/main" val="404759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583499" y="2564904"/>
            <a:ext cx="9666127" cy="1368152"/>
          </a:xfrm>
        </p:spPr>
        <p:txBody>
          <a:bodyPr/>
          <a:lstStyle/>
          <a:p>
            <a:pPr algn="ctr"/>
            <a:r>
              <a:rPr lang="sv-SE" dirty="0"/>
              <a:t>Tack!</a:t>
            </a:r>
            <a:br>
              <a:rPr lang="sv-SE" dirty="0"/>
            </a:br>
            <a:r>
              <a:rPr lang="sv-SE" dirty="0"/>
              <a:t/>
            </a:r>
            <a:br>
              <a:rPr lang="sv-SE" dirty="0"/>
            </a:br>
            <a:endParaRPr lang="sv-SE" dirty="0"/>
          </a:p>
        </p:txBody>
      </p:sp>
      <p:sp>
        <p:nvSpPr>
          <p:cNvPr id="2" name="textruta 1">
            <a:extLst>
              <a:ext uri="{FF2B5EF4-FFF2-40B4-BE49-F238E27FC236}">
                <a16:creationId xmlns:a16="http://schemas.microsoft.com/office/drawing/2014/main" id="{2EA7DAF4-F312-4CD8-8B6E-72A5761A2B31}"/>
              </a:ext>
            </a:extLst>
          </p:cNvPr>
          <p:cNvSpPr txBox="1"/>
          <p:nvPr/>
        </p:nvSpPr>
        <p:spPr>
          <a:xfrm>
            <a:off x="7536160" y="5253203"/>
            <a:ext cx="4224469" cy="1200329"/>
          </a:xfrm>
          <a:prstGeom prst="rect">
            <a:avLst/>
          </a:prstGeom>
          <a:noFill/>
        </p:spPr>
        <p:txBody>
          <a:bodyPr wrap="square" rtlCol="0">
            <a:spAutoFit/>
          </a:bodyPr>
          <a:lstStyle/>
          <a:p>
            <a:pPr defTabSz="1219170"/>
            <a:r>
              <a:rPr lang="sv-SE" sz="2400" dirty="0">
                <a:solidFill>
                  <a:srgbClr val="000000"/>
                </a:solidFill>
                <a:latin typeface="Perpetua"/>
                <a:hlinkClick r:id="rId3"/>
              </a:rPr>
              <a:t>Länk till slutrapport</a:t>
            </a:r>
            <a:endParaRPr lang="sv-SE" sz="2400" dirty="0">
              <a:solidFill>
                <a:srgbClr val="000000"/>
              </a:solidFill>
              <a:latin typeface="Perpetua"/>
            </a:endParaRPr>
          </a:p>
          <a:p>
            <a:pPr defTabSz="1219170"/>
            <a:r>
              <a:rPr lang="sv-SE" sz="2400" dirty="0">
                <a:solidFill>
                  <a:srgbClr val="000000"/>
                </a:solidFill>
                <a:latin typeface="Perpetua"/>
                <a:hlinkClick r:id="rId4"/>
              </a:rPr>
              <a:t>Länk till kommunberättelser</a:t>
            </a:r>
            <a:endParaRPr lang="sv-SE" sz="2400" dirty="0">
              <a:solidFill>
                <a:srgbClr val="000000"/>
              </a:solidFill>
              <a:latin typeface="Perpetua"/>
            </a:endParaRPr>
          </a:p>
          <a:p>
            <a:pPr defTabSz="1219170"/>
            <a:r>
              <a:rPr lang="sv-SE" sz="2400" dirty="0">
                <a:solidFill>
                  <a:srgbClr val="000000"/>
                </a:solidFill>
                <a:latin typeface="Perpetua"/>
                <a:hlinkClick r:id="rId5"/>
              </a:rPr>
              <a:t>Länk till kunskapshöjande initiativ</a:t>
            </a:r>
            <a:endParaRPr lang="sv-SE" sz="2400" dirty="0">
              <a:solidFill>
                <a:srgbClr val="000000"/>
              </a:solidFill>
              <a:latin typeface="Perpetua"/>
            </a:endParaRPr>
          </a:p>
        </p:txBody>
      </p:sp>
    </p:spTree>
    <p:extLst>
      <p:ext uri="{BB962C8B-B14F-4D97-AF65-F5344CB8AC3E}">
        <p14:creationId xmlns:p14="http://schemas.microsoft.com/office/powerpoint/2010/main" val="30567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Paus</a:t>
            </a:r>
            <a:endParaRPr lang="sv-SE" dirty="0"/>
          </a:p>
        </p:txBody>
      </p:sp>
      <p:sp>
        <p:nvSpPr>
          <p:cNvPr id="3" name="Platshållare för innehåll 2"/>
          <p:cNvSpPr>
            <a:spLocks noGrp="1"/>
          </p:cNvSpPr>
          <p:nvPr>
            <p:ph idx="1"/>
          </p:nvPr>
        </p:nvSpPr>
        <p:spPr/>
        <p:txBody>
          <a:bodyPr/>
          <a:lstStyle/>
          <a:p>
            <a:r>
              <a:rPr lang="sv-SE" dirty="0" smtClean="0"/>
              <a:t>Vi ses 14.35!</a:t>
            </a:r>
          </a:p>
          <a:p>
            <a:endParaRPr lang="sv-SE" dirty="0"/>
          </a:p>
        </p:txBody>
      </p:sp>
    </p:spTree>
    <p:extLst>
      <p:ext uri="{BB962C8B-B14F-4D97-AF65-F5344CB8AC3E}">
        <p14:creationId xmlns:p14="http://schemas.microsoft.com/office/powerpoint/2010/main" val="36550582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Rapport om RSS förutsättningar</a:t>
            </a:r>
            <a:endParaRPr lang="sv-SE" dirty="0"/>
          </a:p>
        </p:txBody>
      </p:sp>
      <p:sp>
        <p:nvSpPr>
          <p:cNvPr id="3" name="Platshållare för innehåll 2"/>
          <p:cNvSpPr>
            <a:spLocks noGrp="1"/>
          </p:cNvSpPr>
          <p:nvPr>
            <p:ph idx="1"/>
          </p:nvPr>
        </p:nvSpPr>
        <p:spPr/>
        <p:txBody>
          <a:bodyPr/>
          <a:lstStyle/>
          <a:p>
            <a:endParaRPr lang="sv-SE"/>
          </a:p>
        </p:txBody>
      </p:sp>
    </p:spTree>
    <p:extLst>
      <p:ext uri="{BB962C8B-B14F-4D97-AF65-F5344CB8AC3E}">
        <p14:creationId xmlns:p14="http://schemas.microsoft.com/office/powerpoint/2010/main" val="9368388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p 27">
            <a:extLst>
              <a:ext uri="{FF2B5EF4-FFF2-40B4-BE49-F238E27FC236}">
                <a16:creationId xmlns:a16="http://schemas.microsoft.com/office/drawing/2014/main" id="{8710EEEF-4866-48E5-A7D2-749160A165BE}"/>
              </a:ext>
            </a:extLst>
          </p:cNvPr>
          <p:cNvGrpSpPr/>
          <p:nvPr/>
        </p:nvGrpSpPr>
        <p:grpSpPr>
          <a:xfrm>
            <a:off x="4764505" y="4346756"/>
            <a:ext cx="2681924" cy="1870858"/>
            <a:chOff x="4764505" y="4346756"/>
            <a:chExt cx="2681924" cy="1870858"/>
          </a:xfrm>
        </p:grpSpPr>
        <p:sp>
          <p:nvSpPr>
            <p:cNvPr id="46" name="Flödesschema: Sammanfoga 45">
              <a:extLst>
                <a:ext uri="{FF2B5EF4-FFF2-40B4-BE49-F238E27FC236}">
                  <a16:creationId xmlns:a16="http://schemas.microsoft.com/office/drawing/2014/main" id="{2CCA5266-44F5-4334-B307-AF3D356C4DEC}"/>
                </a:ext>
              </a:extLst>
            </p:cNvPr>
            <p:cNvSpPr/>
            <p:nvPr/>
          </p:nvSpPr>
          <p:spPr>
            <a:xfrm>
              <a:off x="5047538" y="4733710"/>
              <a:ext cx="2127596" cy="1483904"/>
            </a:xfrm>
            <a:prstGeom prst="flowChartMerg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prstClr val="white"/>
                </a:solidFill>
                <a:effectLst/>
                <a:uLnTx/>
                <a:uFillTx/>
                <a:latin typeface="Arial"/>
                <a:ea typeface="+mn-ea"/>
                <a:cs typeface="+mn-cs"/>
              </a:endParaRPr>
            </a:p>
          </p:txBody>
        </p:sp>
        <p:sp>
          <p:nvSpPr>
            <p:cNvPr id="57" name="Rektangel 56">
              <a:extLst>
                <a:ext uri="{FF2B5EF4-FFF2-40B4-BE49-F238E27FC236}">
                  <a16:creationId xmlns:a16="http://schemas.microsoft.com/office/drawing/2014/main" id="{545CFFC9-4F46-4FDB-940B-70561DD9DD4B}"/>
                </a:ext>
              </a:extLst>
            </p:cNvPr>
            <p:cNvSpPr/>
            <p:nvPr/>
          </p:nvSpPr>
          <p:spPr>
            <a:xfrm>
              <a:off x="5144958" y="4800645"/>
              <a:ext cx="1872000" cy="1022588"/>
            </a:xfrm>
            <a:prstGeom prst="rect">
              <a:avLst/>
            </a:prstGeom>
          </p:spPr>
          <p:txBody>
            <a:bodyPr wrap="square" lIns="0" rIns="0">
              <a:spAutoFit/>
            </a:bodyPr>
            <a:lstStyle/>
            <a:p>
              <a:pPr marL="0" marR="0" lvl="0" indent="-144000" algn="ctr" defTabSz="533400" rtl="0" eaLnBrk="1" fontAlgn="auto" latinLnBrk="0" hangingPunct="1">
                <a:lnSpc>
                  <a:spcPct val="90000"/>
                </a:lnSpc>
                <a:spcBef>
                  <a:spcPct val="0"/>
                </a:spcBef>
                <a:spcAft>
                  <a:spcPct val="35000"/>
                </a:spcAft>
                <a:buClr>
                  <a:srgbClr val="FFBE0A"/>
                </a:buClr>
                <a:buSzPct val="150000"/>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Huvudmannagruppen</a:t>
              </a:r>
            </a:p>
            <a:p>
              <a:pPr marL="0" marR="0" lvl="0" indent="-144000" algn="ctr" defTabSz="533400" rtl="0" eaLnBrk="1" fontAlgn="auto" latinLnBrk="0" hangingPunct="1">
                <a:lnSpc>
                  <a:spcPct val="90000"/>
                </a:lnSpc>
                <a:spcBef>
                  <a:spcPct val="0"/>
                </a:spcBef>
                <a:spcAft>
                  <a:spcPct val="35000"/>
                </a:spcAft>
                <a:buClr>
                  <a:srgbClr val="FFBE0A"/>
                </a:buClr>
                <a:buSzPct val="150000"/>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Partnerskapet</a:t>
              </a:r>
            </a:p>
            <a:p>
              <a:pPr marL="0" marR="0" lvl="0" indent="-144000" algn="ctr" defTabSz="533400" rtl="0" eaLnBrk="1" fontAlgn="auto" latinLnBrk="0" hangingPunct="1">
                <a:lnSpc>
                  <a:spcPct val="90000"/>
                </a:lnSpc>
                <a:spcBef>
                  <a:spcPct val="0"/>
                </a:spcBef>
                <a:spcAft>
                  <a:spcPct val="35000"/>
                </a:spcAft>
                <a:buClr>
                  <a:srgbClr val="FFBE0A"/>
                </a:buClr>
                <a:buSzPct val="150000"/>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Staten</a:t>
              </a:r>
            </a:p>
            <a:p>
              <a:pPr marL="0" marR="0" lvl="0" indent="-144000" algn="ctr" defTabSz="533400" rtl="0" eaLnBrk="1" fontAlgn="auto" latinLnBrk="0" hangingPunct="1">
                <a:lnSpc>
                  <a:spcPct val="90000"/>
                </a:lnSpc>
                <a:spcBef>
                  <a:spcPct val="0"/>
                </a:spcBef>
                <a:spcAft>
                  <a:spcPct val="35000"/>
                </a:spcAft>
                <a:buClr>
                  <a:srgbClr val="FFBE0A"/>
                </a:buClr>
                <a:buSzPct val="150000"/>
                <a:buFont typeface="Arial" panose="020B0604020202020204" pitchFamily="34" charset="0"/>
                <a:buChar char="•"/>
                <a:tabLst/>
                <a:defRPr/>
              </a:pPr>
              <a:r>
                <a:rPr kumimoji="0" lang="sv-SE" sz="1300" b="0" i="0" u="none" strike="noStrike" kern="1200" cap="none" spc="0" normalizeH="0" baseline="0" noProof="0" dirty="0" smtClean="0">
                  <a:ln>
                    <a:noFill/>
                  </a:ln>
                  <a:solidFill>
                    <a:prstClr val="black"/>
                  </a:solidFill>
                  <a:effectLst/>
                  <a:uLnTx/>
                  <a:uFillTx/>
                  <a:latin typeface="Arial"/>
                  <a:ea typeface="+mn-ea"/>
                  <a:cs typeface="+mn-cs"/>
                </a:rPr>
                <a:t>SKR</a:t>
              </a:r>
              <a:endParaRPr kumimoji="0" lang="sv-SE"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80" name="Rektangel 61">
              <a:extLst>
                <a:ext uri="{FF2B5EF4-FFF2-40B4-BE49-F238E27FC236}">
                  <a16:creationId xmlns:a16="http://schemas.microsoft.com/office/drawing/2014/main" id="{B40F2D91-BE58-4299-90AA-C4A1F400E475}"/>
                </a:ext>
              </a:extLst>
            </p:cNvPr>
            <p:cNvSpPr/>
            <p:nvPr/>
          </p:nvSpPr>
          <p:spPr>
            <a:xfrm>
              <a:off x="4764505" y="4346756"/>
              <a:ext cx="2681924" cy="388291"/>
            </a:xfrm>
            <a:custGeom>
              <a:avLst/>
              <a:gdLst>
                <a:gd name="connsiteX0" fmla="*/ 0 w 6274754"/>
                <a:gd name="connsiteY0" fmla="*/ 0 h 384481"/>
                <a:gd name="connsiteX1" fmla="*/ 6274754 w 6274754"/>
                <a:gd name="connsiteY1" fmla="*/ 0 h 384481"/>
                <a:gd name="connsiteX2" fmla="*/ 6274754 w 6274754"/>
                <a:gd name="connsiteY2" fmla="*/ 384481 h 384481"/>
                <a:gd name="connsiteX3" fmla="*/ 0 w 6274754"/>
                <a:gd name="connsiteY3" fmla="*/ 384481 h 384481"/>
                <a:gd name="connsiteX4" fmla="*/ 0 w 6274754"/>
                <a:gd name="connsiteY4" fmla="*/ 0 h 384481"/>
                <a:gd name="connsiteX0" fmla="*/ 0 w 6274754"/>
                <a:gd name="connsiteY0" fmla="*/ 0 h 389505"/>
                <a:gd name="connsiteX1" fmla="*/ 6274754 w 6274754"/>
                <a:gd name="connsiteY1" fmla="*/ 0 h 389505"/>
                <a:gd name="connsiteX2" fmla="*/ 5983352 w 6274754"/>
                <a:gd name="connsiteY2" fmla="*/ 389505 h 389505"/>
                <a:gd name="connsiteX3" fmla="*/ 0 w 6274754"/>
                <a:gd name="connsiteY3" fmla="*/ 384481 h 389505"/>
                <a:gd name="connsiteX4" fmla="*/ 0 w 6274754"/>
                <a:gd name="connsiteY4" fmla="*/ 0 h 389505"/>
                <a:gd name="connsiteX0" fmla="*/ 0 w 6274754"/>
                <a:gd name="connsiteY0" fmla="*/ 0 h 389505"/>
                <a:gd name="connsiteX1" fmla="*/ 6274754 w 6274754"/>
                <a:gd name="connsiteY1" fmla="*/ 0 h 389505"/>
                <a:gd name="connsiteX2" fmla="*/ 5998592 w 6274754"/>
                <a:gd name="connsiteY2" fmla="*/ 389505 h 389505"/>
                <a:gd name="connsiteX3" fmla="*/ 0 w 6274754"/>
                <a:gd name="connsiteY3" fmla="*/ 384481 h 389505"/>
                <a:gd name="connsiteX4" fmla="*/ 0 w 6274754"/>
                <a:gd name="connsiteY4" fmla="*/ 0 h 389505"/>
                <a:gd name="connsiteX0" fmla="*/ 0 w 6274754"/>
                <a:gd name="connsiteY0" fmla="*/ 0 h 389505"/>
                <a:gd name="connsiteX1" fmla="*/ 6274754 w 6274754"/>
                <a:gd name="connsiteY1" fmla="*/ 0 h 389505"/>
                <a:gd name="connsiteX2" fmla="*/ 5998592 w 6274754"/>
                <a:gd name="connsiteY2" fmla="*/ 389505 h 389505"/>
                <a:gd name="connsiteX3" fmla="*/ 278130 w 6274754"/>
                <a:gd name="connsiteY3" fmla="*/ 388291 h 389505"/>
                <a:gd name="connsiteX4" fmla="*/ 0 w 6274754"/>
                <a:gd name="connsiteY4" fmla="*/ 0 h 389505"/>
                <a:gd name="connsiteX0" fmla="*/ 0 w 5998592"/>
                <a:gd name="connsiteY0" fmla="*/ 0 h 389505"/>
                <a:gd name="connsiteX1" fmla="*/ 4861244 w 5998592"/>
                <a:gd name="connsiteY1" fmla="*/ 0 h 389505"/>
                <a:gd name="connsiteX2" fmla="*/ 5998592 w 5998592"/>
                <a:gd name="connsiteY2" fmla="*/ 389505 h 389505"/>
                <a:gd name="connsiteX3" fmla="*/ 278130 w 5998592"/>
                <a:gd name="connsiteY3" fmla="*/ 388291 h 389505"/>
                <a:gd name="connsiteX4" fmla="*/ 0 w 5998592"/>
                <a:gd name="connsiteY4" fmla="*/ 0 h 389505"/>
                <a:gd name="connsiteX0" fmla="*/ 0 w 4861244"/>
                <a:gd name="connsiteY0" fmla="*/ 0 h 388291"/>
                <a:gd name="connsiteX1" fmla="*/ 4861244 w 4861244"/>
                <a:gd name="connsiteY1" fmla="*/ 0 h 388291"/>
                <a:gd name="connsiteX2" fmla="*/ 4581272 w 4861244"/>
                <a:gd name="connsiteY2" fmla="*/ 385695 h 388291"/>
                <a:gd name="connsiteX3" fmla="*/ 278130 w 4861244"/>
                <a:gd name="connsiteY3" fmla="*/ 388291 h 388291"/>
                <a:gd name="connsiteX4" fmla="*/ 0 w 4861244"/>
                <a:gd name="connsiteY4" fmla="*/ 0 h 388291"/>
                <a:gd name="connsiteX0" fmla="*/ 0 w 4865054"/>
                <a:gd name="connsiteY0" fmla="*/ 0 h 388291"/>
                <a:gd name="connsiteX1" fmla="*/ 4865054 w 4865054"/>
                <a:gd name="connsiteY1" fmla="*/ 0 h 388291"/>
                <a:gd name="connsiteX2" fmla="*/ 4581272 w 4865054"/>
                <a:gd name="connsiteY2" fmla="*/ 385695 h 388291"/>
                <a:gd name="connsiteX3" fmla="*/ 278130 w 4865054"/>
                <a:gd name="connsiteY3" fmla="*/ 388291 h 388291"/>
                <a:gd name="connsiteX4" fmla="*/ 0 w 4865054"/>
                <a:gd name="connsiteY4" fmla="*/ 0 h 388291"/>
                <a:gd name="connsiteX0" fmla="*/ 0 w 4581272"/>
                <a:gd name="connsiteY0" fmla="*/ 0 h 388291"/>
                <a:gd name="connsiteX1" fmla="*/ 2681924 w 4581272"/>
                <a:gd name="connsiteY1" fmla="*/ 3810 h 388291"/>
                <a:gd name="connsiteX2" fmla="*/ 4581272 w 4581272"/>
                <a:gd name="connsiteY2" fmla="*/ 385695 h 388291"/>
                <a:gd name="connsiteX3" fmla="*/ 278130 w 4581272"/>
                <a:gd name="connsiteY3" fmla="*/ 388291 h 388291"/>
                <a:gd name="connsiteX4" fmla="*/ 0 w 4581272"/>
                <a:gd name="connsiteY4" fmla="*/ 0 h 388291"/>
                <a:gd name="connsiteX0" fmla="*/ 0 w 2681924"/>
                <a:gd name="connsiteY0" fmla="*/ 0 h 388291"/>
                <a:gd name="connsiteX1" fmla="*/ 2681924 w 2681924"/>
                <a:gd name="connsiteY1" fmla="*/ 3810 h 388291"/>
                <a:gd name="connsiteX2" fmla="*/ 2405762 w 2681924"/>
                <a:gd name="connsiteY2" fmla="*/ 385695 h 388291"/>
                <a:gd name="connsiteX3" fmla="*/ 278130 w 2681924"/>
                <a:gd name="connsiteY3" fmla="*/ 388291 h 388291"/>
                <a:gd name="connsiteX4" fmla="*/ 0 w 2681924"/>
                <a:gd name="connsiteY4" fmla="*/ 0 h 388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1924" h="388291">
                  <a:moveTo>
                    <a:pt x="0" y="0"/>
                  </a:moveTo>
                  <a:lnTo>
                    <a:pt x="2681924" y="3810"/>
                  </a:lnTo>
                  <a:lnTo>
                    <a:pt x="2405762" y="385695"/>
                  </a:lnTo>
                  <a:lnTo>
                    <a:pt x="278130" y="388291"/>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500" b="1" i="0" u="none" strike="noStrike" kern="1200" cap="none" spc="0" normalizeH="0" baseline="0" noProof="0" dirty="0">
                  <a:ln>
                    <a:noFill/>
                  </a:ln>
                  <a:solidFill>
                    <a:prstClr val="white"/>
                  </a:solidFill>
                  <a:effectLst/>
                  <a:uLnTx/>
                  <a:uFillTx/>
                  <a:latin typeface="Arial"/>
                  <a:ea typeface="+mn-ea"/>
                  <a:cs typeface="+mn-cs"/>
                </a:rPr>
                <a:t>Nationell nivå</a:t>
              </a:r>
            </a:p>
          </p:txBody>
        </p:sp>
        <p:sp>
          <p:nvSpPr>
            <p:cNvPr id="68" name="Ellips 67">
              <a:extLst>
                <a:ext uri="{FF2B5EF4-FFF2-40B4-BE49-F238E27FC236}">
                  <a16:creationId xmlns:a16="http://schemas.microsoft.com/office/drawing/2014/main" id="{A9905AEE-11FE-4565-B53F-178F6E3E5D24}"/>
                </a:ext>
              </a:extLst>
            </p:cNvPr>
            <p:cNvSpPr>
              <a:spLocks noChangeAspect="1"/>
            </p:cNvSpPr>
            <p:nvPr/>
          </p:nvSpPr>
          <p:spPr>
            <a:xfrm>
              <a:off x="5034159" y="4483714"/>
              <a:ext cx="114374" cy="11437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69" name="Ellips 68">
              <a:extLst>
                <a:ext uri="{FF2B5EF4-FFF2-40B4-BE49-F238E27FC236}">
                  <a16:creationId xmlns:a16="http://schemas.microsoft.com/office/drawing/2014/main" id="{1FC52866-E4E2-440A-9FF8-9D22A0462129}"/>
                </a:ext>
              </a:extLst>
            </p:cNvPr>
            <p:cNvSpPr>
              <a:spLocks noChangeAspect="1"/>
            </p:cNvSpPr>
            <p:nvPr/>
          </p:nvSpPr>
          <p:spPr>
            <a:xfrm>
              <a:off x="7043469" y="4483714"/>
              <a:ext cx="114374" cy="11437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30" name="Grupp 29">
            <a:extLst>
              <a:ext uri="{FF2B5EF4-FFF2-40B4-BE49-F238E27FC236}">
                <a16:creationId xmlns:a16="http://schemas.microsoft.com/office/drawing/2014/main" id="{73F2D35D-D49C-48C0-BCFA-AD77E5CFB6EB}"/>
              </a:ext>
            </a:extLst>
          </p:cNvPr>
          <p:cNvGrpSpPr/>
          <p:nvPr/>
        </p:nvGrpSpPr>
        <p:grpSpPr>
          <a:xfrm>
            <a:off x="3671047" y="2805184"/>
            <a:ext cx="4865054" cy="1519472"/>
            <a:chOff x="3671047" y="2805184"/>
            <a:chExt cx="4865054" cy="1519472"/>
          </a:xfrm>
        </p:grpSpPr>
        <p:sp>
          <p:nvSpPr>
            <p:cNvPr id="78" name="Rektangel 61">
              <a:extLst>
                <a:ext uri="{FF2B5EF4-FFF2-40B4-BE49-F238E27FC236}">
                  <a16:creationId xmlns:a16="http://schemas.microsoft.com/office/drawing/2014/main" id="{12A86746-1CBC-435E-B138-65904D320293}"/>
                </a:ext>
              </a:extLst>
            </p:cNvPr>
            <p:cNvSpPr/>
            <p:nvPr/>
          </p:nvSpPr>
          <p:spPr>
            <a:xfrm>
              <a:off x="3953434" y="3192913"/>
              <a:ext cx="4296830" cy="1131743"/>
            </a:xfrm>
            <a:custGeom>
              <a:avLst/>
              <a:gdLst>
                <a:gd name="connsiteX0" fmla="*/ 0 w 6274754"/>
                <a:gd name="connsiteY0" fmla="*/ 0 h 384481"/>
                <a:gd name="connsiteX1" fmla="*/ 6274754 w 6274754"/>
                <a:gd name="connsiteY1" fmla="*/ 0 h 384481"/>
                <a:gd name="connsiteX2" fmla="*/ 6274754 w 6274754"/>
                <a:gd name="connsiteY2" fmla="*/ 384481 h 384481"/>
                <a:gd name="connsiteX3" fmla="*/ 0 w 6274754"/>
                <a:gd name="connsiteY3" fmla="*/ 384481 h 384481"/>
                <a:gd name="connsiteX4" fmla="*/ 0 w 6274754"/>
                <a:gd name="connsiteY4" fmla="*/ 0 h 384481"/>
                <a:gd name="connsiteX0" fmla="*/ 0 w 6274754"/>
                <a:gd name="connsiteY0" fmla="*/ 0 h 389505"/>
                <a:gd name="connsiteX1" fmla="*/ 6274754 w 6274754"/>
                <a:gd name="connsiteY1" fmla="*/ 0 h 389505"/>
                <a:gd name="connsiteX2" fmla="*/ 5983352 w 6274754"/>
                <a:gd name="connsiteY2" fmla="*/ 389505 h 389505"/>
                <a:gd name="connsiteX3" fmla="*/ 0 w 6274754"/>
                <a:gd name="connsiteY3" fmla="*/ 384481 h 389505"/>
                <a:gd name="connsiteX4" fmla="*/ 0 w 6274754"/>
                <a:gd name="connsiteY4" fmla="*/ 0 h 389505"/>
                <a:gd name="connsiteX0" fmla="*/ 0 w 6274754"/>
                <a:gd name="connsiteY0" fmla="*/ 0 h 389505"/>
                <a:gd name="connsiteX1" fmla="*/ 6274754 w 6274754"/>
                <a:gd name="connsiteY1" fmla="*/ 0 h 389505"/>
                <a:gd name="connsiteX2" fmla="*/ 5998592 w 6274754"/>
                <a:gd name="connsiteY2" fmla="*/ 389505 h 389505"/>
                <a:gd name="connsiteX3" fmla="*/ 0 w 6274754"/>
                <a:gd name="connsiteY3" fmla="*/ 384481 h 389505"/>
                <a:gd name="connsiteX4" fmla="*/ 0 w 6274754"/>
                <a:gd name="connsiteY4" fmla="*/ 0 h 389505"/>
                <a:gd name="connsiteX0" fmla="*/ 0 w 6274754"/>
                <a:gd name="connsiteY0" fmla="*/ 0 h 389505"/>
                <a:gd name="connsiteX1" fmla="*/ 6274754 w 6274754"/>
                <a:gd name="connsiteY1" fmla="*/ 0 h 389505"/>
                <a:gd name="connsiteX2" fmla="*/ 5998592 w 6274754"/>
                <a:gd name="connsiteY2" fmla="*/ 389505 h 389505"/>
                <a:gd name="connsiteX3" fmla="*/ 278130 w 6274754"/>
                <a:gd name="connsiteY3" fmla="*/ 388291 h 389505"/>
                <a:gd name="connsiteX4" fmla="*/ 0 w 6274754"/>
                <a:gd name="connsiteY4" fmla="*/ 0 h 389505"/>
                <a:gd name="connsiteX0" fmla="*/ 0 w 6274754"/>
                <a:gd name="connsiteY0" fmla="*/ 0 h 389505"/>
                <a:gd name="connsiteX1" fmla="*/ 6274754 w 6274754"/>
                <a:gd name="connsiteY1" fmla="*/ 0 h 389505"/>
                <a:gd name="connsiteX2" fmla="*/ 5801954 w 6274754"/>
                <a:gd name="connsiteY2" fmla="*/ 389505 h 389505"/>
                <a:gd name="connsiteX3" fmla="*/ 278130 w 6274754"/>
                <a:gd name="connsiteY3" fmla="*/ 388291 h 389505"/>
                <a:gd name="connsiteX4" fmla="*/ 0 w 6274754"/>
                <a:gd name="connsiteY4" fmla="*/ 0 h 389505"/>
                <a:gd name="connsiteX0" fmla="*/ 0 w 6274754"/>
                <a:gd name="connsiteY0" fmla="*/ 0 h 390756"/>
                <a:gd name="connsiteX1" fmla="*/ 6274754 w 6274754"/>
                <a:gd name="connsiteY1" fmla="*/ 0 h 390756"/>
                <a:gd name="connsiteX2" fmla="*/ 5801954 w 6274754"/>
                <a:gd name="connsiteY2" fmla="*/ 389505 h 390756"/>
                <a:gd name="connsiteX3" fmla="*/ 470584 w 6274754"/>
                <a:gd name="connsiteY3" fmla="*/ 390756 h 390756"/>
                <a:gd name="connsiteX4" fmla="*/ 0 w 6274754"/>
                <a:gd name="connsiteY4" fmla="*/ 0 h 390756"/>
                <a:gd name="connsiteX0" fmla="*/ 0 w 6258019"/>
                <a:gd name="connsiteY0" fmla="*/ 0 h 390756"/>
                <a:gd name="connsiteX1" fmla="*/ 6258019 w 6258019"/>
                <a:gd name="connsiteY1" fmla="*/ 34515 h 390756"/>
                <a:gd name="connsiteX2" fmla="*/ 5801954 w 6258019"/>
                <a:gd name="connsiteY2" fmla="*/ 389505 h 390756"/>
                <a:gd name="connsiteX3" fmla="*/ 470584 w 6258019"/>
                <a:gd name="connsiteY3" fmla="*/ 390756 h 390756"/>
                <a:gd name="connsiteX4" fmla="*/ 0 w 6258019"/>
                <a:gd name="connsiteY4" fmla="*/ 0 h 390756"/>
                <a:gd name="connsiteX0" fmla="*/ 0 w 6283122"/>
                <a:gd name="connsiteY0" fmla="*/ 0 h 390756"/>
                <a:gd name="connsiteX1" fmla="*/ 6283122 w 6283122"/>
                <a:gd name="connsiteY1" fmla="*/ 2465 h 390756"/>
                <a:gd name="connsiteX2" fmla="*/ 5801954 w 6283122"/>
                <a:gd name="connsiteY2" fmla="*/ 389505 h 390756"/>
                <a:gd name="connsiteX3" fmla="*/ 470584 w 6283122"/>
                <a:gd name="connsiteY3" fmla="*/ 390756 h 390756"/>
                <a:gd name="connsiteX4" fmla="*/ 0 w 6283122"/>
                <a:gd name="connsiteY4" fmla="*/ 0 h 390756"/>
                <a:gd name="connsiteX0" fmla="*/ 0 w 5801954"/>
                <a:gd name="connsiteY0" fmla="*/ 0 h 390756"/>
                <a:gd name="connsiteX1" fmla="*/ 4718384 w 5801954"/>
                <a:gd name="connsiteY1" fmla="*/ 1140 h 390756"/>
                <a:gd name="connsiteX2" fmla="*/ 5801954 w 5801954"/>
                <a:gd name="connsiteY2" fmla="*/ 389505 h 390756"/>
                <a:gd name="connsiteX3" fmla="*/ 470584 w 5801954"/>
                <a:gd name="connsiteY3" fmla="*/ 390756 h 390756"/>
                <a:gd name="connsiteX4" fmla="*/ 0 w 5801954"/>
                <a:gd name="connsiteY4" fmla="*/ 0 h 390756"/>
                <a:gd name="connsiteX0" fmla="*/ 0 w 4718384"/>
                <a:gd name="connsiteY0" fmla="*/ 0 h 390830"/>
                <a:gd name="connsiteX1" fmla="*/ 4718384 w 4718384"/>
                <a:gd name="connsiteY1" fmla="*/ 1140 h 390830"/>
                <a:gd name="connsiteX2" fmla="*/ 3843939 w 4718384"/>
                <a:gd name="connsiteY2" fmla="*/ 390830 h 390830"/>
                <a:gd name="connsiteX3" fmla="*/ 470584 w 4718384"/>
                <a:gd name="connsiteY3" fmla="*/ 390756 h 390830"/>
                <a:gd name="connsiteX4" fmla="*/ 0 w 4718384"/>
                <a:gd name="connsiteY4" fmla="*/ 0 h 390830"/>
                <a:gd name="connsiteX0" fmla="*/ 0 w 4718384"/>
                <a:gd name="connsiteY0" fmla="*/ 0 h 390830"/>
                <a:gd name="connsiteX1" fmla="*/ 4718384 w 4718384"/>
                <a:gd name="connsiteY1" fmla="*/ 1140 h 390830"/>
                <a:gd name="connsiteX2" fmla="*/ 3843939 w 4718384"/>
                <a:gd name="connsiteY2" fmla="*/ 390830 h 390830"/>
                <a:gd name="connsiteX3" fmla="*/ 888964 w 4718384"/>
                <a:gd name="connsiteY3" fmla="*/ 389431 h 390830"/>
                <a:gd name="connsiteX4" fmla="*/ 0 w 4718384"/>
                <a:gd name="connsiteY4" fmla="*/ 0 h 390830"/>
                <a:gd name="connsiteX0" fmla="*/ 0 w 4718384"/>
                <a:gd name="connsiteY0" fmla="*/ 0 h 390009"/>
                <a:gd name="connsiteX1" fmla="*/ 4718384 w 4718384"/>
                <a:gd name="connsiteY1" fmla="*/ 1140 h 390009"/>
                <a:gd name="connsiteX2" fmla="*/ 3836096 w 4718384"/>
                <a:gd name="connsiteY2" fmla="*/ 390009 h 390009"/>
                <a:gd name="connsiteX3" fmla="*/ 888964 w 4718384"/>
                <a:gd name="connsiteY3" fmla="*/ 389431 h 390009"/>
                <a:gd name="connsiteX4" fmla="*/ 0 w 4718384"/>
                <a:gd name="connsiteY4" fmla="*/ 0 h 390009"/>
                <a:gd name="connsiteX0" fmla="*/ 0 w 4718384"/>
                <a:gd name="connsiteY0" fmla="*/ 0 h 390009"/>
                <a:gd name="connsiteX1" fmla="*/ 4718384 w 4718384"/>
                <a:gd name="connsiteY1" fmla="*/ 1140 h 390009"/>
                <a:gd name="connsiteX2" fmla="*/ 3836096 w 4718384"/>
                <a:gd name="connsiteY2" fmla="*/ 390009 h 390009"/>
                <a:gd name="connsiteX3" fmla="*/ 899423 w 4718384"/>
                <a:gd name="connsiteY3" fmla="*/ 388611 h 390009"/>
                <a:gd name="connsiteX4" fmla="*/ 0 w 4718384"/>
                <a:gd name="connsiteY4" fmla="*/ 0 h 390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8384" h="390009">
                  <a:moveTo>
                    <a:pt x="0" y="0"/>
                  </a:moveTo>
                  <a:lnTo>
                    <a:pt x="4718384" y="1140"/>
                  </a:lnTo>
                  <a:lnTo>
                    <a:pt x="3836096" y="390009"/>
                  </a:lnTo>
                  <a:lnTo>
                    <a:pt x="899423" y="388611"/>
                  </a:lnTo>
                  <a:lnTo>
                    <a:pt x="0" y="0"/>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9" name="Rektangel 48">
              <a:extLst>
                <a:ext uri="{FF2B5EF4-FFF2-40B4-BE49-F238E27FC236}">
                  <a16:creationId xmlns:a16="http://schemas.microsoft.com/office/drawing/2014/main" id="{D46535B2-1013-440C-8603-FF200892A8C6}"/>
                </a:ext>
              </a:extLst>
            </p:cNvPr>
            <p:cNvSpPr/>
            <p:nvPr/>
          </p:nvSpPr>
          <p:spPr>
            <a:xfrm>
              <a:off x="4816988" y="3352483"/>
              <a:ext cx="2629834" cy="952568"/>
            </a:xfrm>
            <a:prstGeom prst="rect">
              <a:avLst/>
            </a:prstGeom>
          </p:spPr>
          <p:txBody>
            <a:bodyPr wrap="square">
              <a:spAutoFit/>
            </a:bodyPr>
            <a:lstStyle/>
            <a:p>
              <a:pPr marL="144000" marR="0" lvl="0" indent="-144000" algn="l" defTabSz="711200" rtl="0" eaLnBrk="1" fontAlgn="auto" latinLnBrk="0" hangingPunct="1">
                <a:lnSpc>
                  <a:spcPct val="90000"/>
                </a:lnSpc>
                <a:spcBef>
                  <a:spcPct val="0"/>
                </a:spcBef>
                <a:spcAft>
                  <a:spcPct val="35000"/>
                </a:spcAft>
                <a:buClr>
                  <a:srgbClr val="F39325"/>
                </a:buClr>
                <a:buSzPct val="150000"/>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Regionala samverkans- och stödstrukturer (RSS</a:t>
              </a:r>
              <a:r>
                <a:rPr kumimoji="0" lang="sv-SE" sz="1300" b="0" i="0" u="none" strike="noStrike" kern="1200" cap="none" spc="0" normalizeH="0" baseline="0" noProof="0" dirty="0" smtClean="0">
                  <a:ln>
                    <a:noFill/>
                  </a:ln>
                  <a:solidFill>
                    <a:prstClr val="black"/>
                  </a:solidFill>
                  <a:effectLst/>
                  <a:uLnTx/>
                  <a:uFillTx/>
                  <a:latin typeface="Arial"/>
                  <a:ea typeface="+mn-ea"/>
                  <a:cs typeface="+mn-cs"/>
                </a:rPr>
                <a:t>)</a:t>
              </a:r>
            </a:p>
            <a:p>
              <a:pPr marL="601200" marR="0" lvl="1" indent="-144000" algn="l" defTabSz="711200" rtl="0" eaLnBrk="1" fontAlgn="auto" latinLnBrk="0" hangingPunct="1">
                <a:lnSpc>
                  <a:spcPct val="90000"/>
                </a:lnSpc>
                <a:spcBef>
                  <a:spcPct val="0"/>
                </a:spcBef>
                <a:spcAft>
                  <a:spcPct val="35000"/>
                </a:spcAft>
                <a:buClr>
                  <a:srgbClr val="F39325"/>
                </a:buClr>
                <a:buSzPct val="150000"/>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Ledamöter i NSK-S</a:t>
              </a:r>
            </a:p>
            <a:p>
              <a:pPr marL="1058400" marR="0" lvl="2" indent="-144000" algn="l" defTabSz="711200" rtl="0" eaLnBrk="1" fontAlgn="auto" latinLnBrk="0" hangingPunct="1">
                <a:lnSpc>
                  <a:spcPct val="90000"/>
                </a:lnSpc>
                <a:spcBef>
                  <a:spcPct val="0"/>
                </a:spcBef>
                <a:spcAft>
                  <a:spcPct val="35000"/>
                </a:spcAft>
                <a:buClr>
                  <a:srgbClr val="F39325"/>
                </a:buClr>
                <a:buSzPct val="150000"/>
                <a:buFont typeface="Arial" panose="020B0604020202020204" pitchFamily="34" charset="0"/>
                <a:buChar char="•"/>
                <a:tabLst/>
                <a:defRPr/>
              </a:pPr>
              <a:r>
                <a:rPr kumimoji="0" lang="sv-SE" sz="1300" b="0" i="0" u="none" strike="noStrike" kern="1200" cap="none" spc="0" normalizeH="0" baseline="0" noProof="0" dirty="0" smtClean="0">
                  <a:ln>
                    <a:noFill/>
                  </a:ln>
                  <a:solidFill>
                    <a:prstClr val="black"/>
                  </a:solidFill>
                  <a:effectLst/>
                  <a:uLnTx/>
                  <a:uFillTx/>
                  <a:latin typeface="Arial"/>
                  <a:ea typeface="+mn-ea"/>
                  <a:cs typeface="+mn-cs"/>
                </a:rPr>
                <a:t>21 län</a:t>
              </a:r>
              <a:endParaRPr kumimoji="0" lang="sv-SE"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76" name="Rektangel 61">
              <a:extLst>
                <a:ext uri="{FF2B5EF4-FFF2-40B4-BE49-F238E27FC236}">
                  <a16:creationId xmlns:a16="http://schemas.microsoft.com/office/drawing/2014/main" id="{97703E05-75B5-4D68-A5C2-88B2DCC2CA66}"/>
                </a:ext>
              </a:extLst>
            </p:cNvPr>
            <p:cNvSpPr/>
            <p:nvPr/>
          </p:nvSpPr>
          <p:spPr>
            <a:xfrm>
              <a:off x="3671047" y="2805184"/>
              <a:ext cx="4865054" cy="392839"/>
            </a:xfrm>
            <a:custGeom>
              <a:avLst/>
              <a:gdLst>
                <a:gd name="connsiteX0" fmla="*/ 0 w 6274754"/>
                <a:gd name="connsiteY0" fmla="*/ 0 h 384481"/>
                <a:gd name="connsiteX1" fmla="*/ 6274754 w 6274754"/>
                <a:gd name="connsiteY1" fmla="*/ 0 h 384481"/>
                <a:gd name="connsiteX2" fmla="*/ 6274754 w 6274754"/>
                <a:gd name="connsiteY2" fmla="*/ 384481 h 384481"/>
                <a:gd name="connsiteX3" fmla="*/ 0 w 6274754"/>
                <a:gd name="connsiteY3" fmla="*/ 384481 h 384481"/>
                <a:gd name="connsiteX4" fmla="*/ 0 w 6274754"/>
                <a:gd name="connsiteY4" fmla="*/ 0 h 384481"/>
                <a:gd name="connsiteX0" fmla="*/ 0 w 6274754"/>
                <a:gd name="connsiteY0" fmla="*/ 0 h 389505"/>
                <a:gd name="connsiteX1" fmla="*/ 6274754 w 6274754"/>
                <a:gd name="connsiteY1" fmla="*/ 0 h 389505"/>
                <a:gd name="connsiteX2" fmla="*/ 5983352 w 6274754"/>
                <a:gd name="connsiteY2" fmla="*/ 389505 h 389505"/>
                <a:gd name="connsiteX3" fmla="*/ 0 w 6274754"/>
                <a:gd name="connsiteY3" fmla="*/ 384481 h 389505"/>
                <a:gd name="connsiteX4" fmla="*/ 0 w 6274754"/>
                <a:gd name="connsiteY4" fmla="*/ 0 h 389505"/>
                <a:gd name="connsiteX0" fmla="*/ 0 w 6274754"/>
                <a:gd name="connsiteY0" fmla="*/ 0 h 389505"/>
                <a:gd name="connsiteX1" fmla="*/ 6274754 w 6274754"/>
                <a:gd name="connsiteY1" fmla="*/ 0 h 389505"/>
                <a:gd name="connsiteX2" fmla="*/ 5998592 w 6274754"/>
                <a:gd name="connsiteY2" fmla="*/ 389505 h 389505"/>
                <a:gd name="connsiteX3" fmla="*/ 0 w 6274754"/>
                <a:gd name="connsiteY3" fmla="*/ 384481 h 389505"/>
                <a:gd name="connsiteX4" fmla="*/ 0 w 6274754"/>
                <a:gd name="connsiteY4" fmla="*/ 0 h 389505"/>
                <a:gd name="connsiteX0" fmla="*/ 0 w 6274754"/>
                <a:gd name="connsiteY0" fmla="*/ 0 h 389505"/>
                <a:gd name="connsiteX1" fmla="*/ 6274754 w 6274754"/>
                <a:gd name="connsiteY1" fmla="*/ 0 h 389505"/>
                <a:gd name="connsiteX2" fmla="*/ 5998592 w 6274754"/>
                <a:gd name="connsiteY2" fmla="*/ 389505 h 389505"/>
                <a:gd name="connsiteX3" fmla="*/ 278130 w 6274754"/>
                <a:gd name="connsiteY3" fmla="*/ 388291 h 389505"/>
                <a:gd name="connsiteX4" fmla="*/ 0 w 6274754"/>
                <a:gd name="connsiteY4" fmla="*/ 0 h 389505"/>
                <a:gd name="connsiteX0" fmla="*/ 0 w 5998592"/>
                <a:gd name="connsiteY0" fmla="*/ 0 h 389505"/>
                <a:gd name="connsiteX1" fmla="*/ 4861244 w 5998592"/>
                <a:gd name="connsiteY1" fmla="*/ 0 h 389505"/>
                <a:gd name="connsiteX2" fmla="*/ 5998592 w 5998592"/>
                <a:gd name="connsiteY2" fmla="*/ 389505 h 389505"/>
                <a:gd name="connsiteX3" fmla="*/ 278130 w 5998592"/>
                <a:gd name="connsiteY3" fmla="*/ 388291 h 389505"/>
                <a:gd name="connsiteX4" fmla="*/ 0 w 5998592"/>
                <a:gd name="connsiteY4" fmla="*/ 0 h 389505"/>
                <a:gd name="connsiteX0" fmla="*/ 0 w 4861244"/>
                <a:gd name="connsiteY0" fmla="*/ 0 h 388291"/>
                <a:gd name="connsiteX1" fmla="*/ 4861244 w 4861244"/>
                <a:gd name="connsiteY1" fmla="*/ 0 h 388291"/>
                <a:gd name="connsiteX2" fmla="*/ 4581272 w 4861244"/>
                <a:gd name="connsiteY2" fmla="*/ 385695 h 388291"/>
                <a:gd name="connsiteX3" fmla="*/ 278130 w 4861244"/>
                <a:gd name="connsiteY3" fmla="*/ 388291 h 388291"/>
                <a:gd name="connsiteX4" fmla="*/ 0 w 4861244"/>
                <a:gd name="connsiteY4" fmla="*/ 0 h 388291"/>
                <a:gd name="connsiteX0" fmla="*/ 0 w 4865054"/>
                <a:gd name="connsiteY0" fmla="*/ 0 h 388291"/>
                <a:gd name="connsiteX1" fmla="*/ 4865054 w 4865054"/>
                <a:gd name="connsiteY1" fmla="*/ 0 h 388291"/>
                <a:gd name="connsiteX2" fmla="*/ 4581272 w 4865054"/>
                <a:gd name="connsiteY2" fmla="*/ 385695 h 388291"/>
                <a:gd name="connsiteX3" fmla="*/ 278130 w 4865054"/>
                <a:gd name="connsiteY3" fmla="*/ 388291 h 388291"/>
                <a:gd name="connsiteX4" fmla="*/ 0 w 4865054"/>
                <a:gd name="connsiteY4" fmla="*/ 0 h 388291"/>
                <a:gd name="connsiteX0" fmla="*/ 0 w 4865054"/>
                <a:gd name="connsiteY0" fmla="*/ 0 h 392839"/>
                <a:gd name="connsiteX1" fmla="*/ 4865054 w 4865054"/>
                <a:gd name="connsiteY1" fmla="*/ 0 h 392839"/>
                <a:gd name="connsiteX2" fmla="*/ 4576509 w 4865054"/>
                <a:gd name="connsiteY2" fmla="*/ 392839 h 392839"/>
                <a:gd name="connsiteX3" fmla="*/ 278130 w 4865054"/>
                <a:gd name="connsiteY3" fmla="*/ 388291 h 392839"/>
                <a:gd name="connsiteX4" fmla="*/ 0 w 4865054"/>
                <a:gd name="connsiteY4" fmla="*/ 0 h 392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5054" h="392839">
                  <a:moveTo>
                    <a:pt x="0" y="0"/>
                  </a:moveTo>
                  <a:lnTo>
                    <a:pt x="4865054" y="0"/>
                  </a:lnTo>
                  <a:lnTo>
                    <a:pt x="4576509" y="392839"/>
                  </a:lnTo>
                  <a:lnTo>
                    <a:pt x="278130" y="388291"/>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500" b="1" i="0" u="none" strike="noStrike" kern="1200" cap="none" spc="0" normalizeH="0" baseline="0" noProof="0" dirty="0">
                  <a:ln>
                    <a:noFill/>
                  </a:ln>
                  <a:solidFill>
                    <a:prstClr val="white"/>
                  </a:solidFill>
                  <a:effectLst/>
                  <a:uLnTx/>
                  <a:uFillTx/>
                  <a:latin typeface="Arial"/>
                  <a:ea typeface="+mn-ea"/>
                  <a:cs typeface="+mn-cs"/>
                </a:rPr>
                <a:t>Regional nivå</a:t>
              </a:r>
            </a:p>
          </p:txBody>
        </p:sp>
        <p:sp>
          <p:nvSpPr>
            <p:cNvPr id="67" name="Ellips 66">
              <a:extLst>
                <a:ext uri="{FF2B5EF4-FFF2-40B4-BE49-F238E27FC236}">
                  <a16:creationId xmlns:a16="http://schemas.microsoft.com/office/drawing/2014/main" id="{698406F2-65A7-4203-88F9-C6EC88C7A55E}"/>
                </a:ext>
              </a:extLst>
            </p:cNvPr>
            <p:cNvSpPr>
              <a:spLocks noChangeAspect="1"/>
            </p:cNvSpPr>
            <p:nvPr/>
          </p:nvSpPr>
          <p:spPr>
            <a:xfrm>
              <a:off x="3944664" y="2942142"/>
              <a:ext cx="114374" cy="11437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0" name="Ellips 69">
              <a:extLst>
                <a:ext uri="{FF2B5EF4-FFF2-40B4-BE49-F238E27FC236}">
                  <a16:creationId xmlns:a16="http://schemas.microsoft.com/office/drawing/2014/main" id="{0BF6E606-A9D5-461F-A12A-8A55B5697BC7}"/>
                </a:ext>
              </a:extLst>
            </p:cNvPr>
            <p:cNvSpPr>
              <a:spLocks noChangeAspect="1"/>
            </p:cNvSpPr>
            <p:nvPr/>
          </p:nvSpPr>
          <p:spPr>
            <a:xfrm>
              <a:off x="8164430" y="2942142"/>
              <a:ext cx="114374" cy="11437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32" name="Grupp 31">
            <a:extLst>
              <a:ext uri="{FF2B5EF4-FFF2-40B4-BE49-F238E27FC236}">
                <a16:creationId xmlns:a16="http://schemas.microsoft.com/office/drawing/2014/main" id="{9C8AF22A-784A-413B-ADFF-233FE1E21BEB}"/>
              </a:ext>
            </a:extLst>
          </p:cNvPr>
          <p:cNvGrpSpPr/>
          <p:nvPr/>
        </p:nvGrpSpPr>
        <p:grpSpPr>
          <a:xfrm>
            <a:off x="2967587" y="1788386"/>
            <a:ext cx="6274754" cy="989791"/>
            <a:chOff x="2967587" y="1788386"/>
            <a:chExt cx="6274754" cy="989791"/>
          </a:xfrm>
        </p:grpSpPr>
        <p:sp>
          <p:nvSpPr>
            <p:cNvPr id="74" name="Rektangel 61">
              <a:extLst>
                <a:ext uri="{FF2B5EF4-FFF2-40B4-BE49-F238E27FC236}">
                  <a16:creationId xmlns:a16="http://schemas.microsoft.com/office/drawing/2014/main" id="{968519AA-92EB-4F01-8527-7E4AD12B0E5A}"/>
                </a:ext>
              </a:extLst>
            </p:cNvPr>
            <p:cNvSpPr/>
            <p:nvPr/>
          </p:nvSpPr>
          <p:spPr>
            <a:xfrm>
              <a:off x="3247748" y="2174302"/>
              <a:ext cx="5721770" cy="603875"/>
            </a:xfrm>
            <a:custGeom>
              <a:avLst/>
              <a:gdLst>
                <a:gd name="connsiteX0" fmla="*/ 0 w 6274754"/>
                <a:gd name="connsiteY0" fmla="*/ 0 h 384481"/>
                <a:gd name="connsiteX1" fmla="*/ 6274754 w 6274754"/>
                <a:gd name="connsiteY1" fmla="*/ 0 h 384481"/>
                <a:gd name="connsiteX2" fmla="*/ 6274754 w 6274754"/>
                <a:gd name="connsiteY2" fmla="*/ 384481 h 384481"/>
                <a:gd name="connsiteX3" fmla="*/ 0 w 6274754"/>
                <a:gd name="connsiteY3" fmla="*/ 384481 h 384481"/>
                <a:gd name="connsiteX4" fmla="*/ 0 w 6274754"/>
                <a:gd name="connsiteY4" fmla="*/ 0 h 384481"/>
                <a:gd name="connsiteX0" fmla="*/ 0 w 6274754"/>
                <a:gd name="connsiteY0" fmla="*/ 0 h 389505"/>
                <a:gd name="connsiteX1" fmla="*/ 6274754 w 6274754"/>
                <a:gd name="connsiteY1" fmla="*/ 0 h 389505"/>
                <a:gd name="connsiteX2" fmla="*/ 5983352 w 6274754"/>
                <a:gd name="connsiteY2" fmla="*/ 389505 h 389505"/>
                <a:gd name="connsiteX3" fmla="*/ 0 w 6274754"/>
                <a:gd name="connsiteY3" fmla="*/ 384481 h 389505"/>
                <a:gd name="connsiteX4" fmla="*/ 0 w 6274754"/>
                <a:gd name="connsiteY4" fmla="*/ 0 h 389505"/>
                <a:gd name="connsiteX0" fmla="*/ 0 w 6274754"/>
                <a:gd name="connsiteY0" fmla="*/ 0 h 389505"/>
                <a:gd name="connsiteX1" fmla="*/ 6274754 w 6274754"/>
                <a:gd name="connsiteY1" fmla="*/ 0 h 389505"/>
                <a:gd name="connsiteX2" fmla="*/ 5998592 w 6274754"/>
                <a:gd name="connsiteY2" fmla="*/ 389505 h 389505"/>
                <a:gd name="connsiteX3" fmla="*/ 0 w 6274754"/>
                <a:gd name="connsiteY3" fmla="*/ 384481 h 389505"/>
                <a:gd name="connsiteX4" fmla="*/ 0 w 6274754"/>
                <a:gd name="connsiteY4" fmla="*/ 0 h 389505"/>
                <a:gd name="connsiteX0" fmla="*/ 0 w 6274754"/>
                <a:gd name="connsiteY0" fmla="*/ 0 h 389505"/>
                <a:gd name="connsiteX1" fmla="*/ 6274754 w 6274754"/>
                <a:gd name="connsiteY1" fmla="*/ 0 h 389505"/>
                <a:gd name="connsiteX2" fmla="*/ 5998592 w 6274754"/>
                <a:gd name="connsiteY2" fmla="*/ 389505 h 389505"/>
                <a:gd name="connsiteX3" fmla="*/ 278130 w 6274754"/>
                <a:gd name="connsiteY3" fmla="*/ 388291 h 389505"/>
                <a:gd name="connsiteX4" fmla="*/ 0 w 6274754"/>
                <a:gd name="connsiteY4" fmla="*/ 0 h 389505"/>
                <a:gd name="connsiteX0" fmla="*/ 0 w 6274754"/>
                <a:gd name="connsiteY0" fmla="*/ 0 h 389505"/>
                <a:gd name="connsiteX1" fmla="*/ 6274754 w 6274754"/>
                <a:gd name="connsiteY1" fmla="*/ 0 h 389505"/>
                <a:gd name="connsiteX2" fmla="*/ 5801954 w 6274754"/>
                <a:gd name="connsiteY2" fmla="*/ 389505 h 389505"/>
                <a:gd name="connsiteX3" fmla="*/ 278130 w 6274754"/>
                <a:gd name="connsiteY3" fmla="*/ 388291 h 389505"/>
                <a:gd name="connsiteX4" fmla="*/ 0 w 6274754"/>
                <a:gd name="connsiteY4" fmla="*/ 0 h 389505"/>
                <a:gd name="connsiteX0" fmla="*/ 0 w 6274754"/>
                <a:gd name="connsiteY0" fmla="*/ 0 h 390756"/>
                <a:gd name="connsiteX1" fmla="*/ 6274754 w 6274754"/>
                <a:gd name="connsiteY1" fmla="*/ 0 h 390756"/>
                <a:gd name="connsiteX2" fmla="*/ 5801954 w 6274754"/>
                <a:gd name="connsiteY2" fmla="*/ 389505 h 390756"/>
                <a:gd name="connsiteX3" fmla="*/ 470584 w 6274754"/>
                <a:gd name="connsiteY3" fmla="*/ 390756 h 390756"/>
                <a:gd name="connsiteX4" fmla="*/ 0 w 6274754"/>
                <a:gd name="connsiteY4" fmla="*/ 0 h 390756"/>
                <a:gd name="connsiteX0" fmla="*/ 0 w 6258019"/>
                <a:gd name="connsiteY0" fmla="*/ 0 h 390756"/>
                <a:gd name="connsiteX1" fmla="*/ 6258019 w 6258019"/>
                <a:gd name="connsiteY1" fmla="*/ 34515 h 390756"/>
                <a:gd name="connsiteX2" fmla="*/ 5801954 w 6258019"/>
                <a:gd name="connsiteY2" fmla="*/ 389505 h 390756"/>
                <a:gd name="connsiteX3" fmla="*/ 470584 w 6258019"/>
                <a:gd name="connsiteY3" fmla="*/ 390756 h 390756"/>
                <a:gd name="connsiteX4" fmla="*/ 0 w 6258019"/>
                <a:gd name="connsiteY4" fmla="*/ 0 h 390756"/>
                <a:gd name="connsiteX0" fmla="*/ 0 w 6283122"/>
                <a:gd name="connsiteY0" fmla="*/ 0 h 390756"/>
                <a:gd name="connsiteX1" fmla="*/ 6283122 w 6283122"/>
                <a:gd name="connsiteY1" fmla="*/ 2465 h 390756"/>
                <a:gd name="connsiteX2" fmla="*/ 5801954 w 6283122"/>
                <a:gd name="connsiteY2" fmla="*/ 389505 h 390756"/>
                <a:gd name="connsiteX3" fmla="*/ 470584 w 6283122"/>
                <a:gd name="connsiteY3" fmla="*/ 390756 h 390756"/>
                <a:gd name="connsiteX4" fmla="*/ 0 w 6283122"/>
                <a:gd name="connsiteY4" fmla="*/ 0 h 390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3122" h="390756">
                  <a:moveTo>
                    <a:pt x="0" y="0"/>
                  </a:moveTo>
                  <a:lnTo>
                    <a:pt x="6283122" y="2465"/>
                  </a:lnTo>
                  <a:lnTo>
                    <a:pt x="5801954" y="389505"/>
                  </a:lnTo>
                  <a:lnTo>
                    <a:pt x="470584" y="390756"/>
                  </a:lnTo>
                  <a:lnTo>
                    <a:pt x="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4" name="Rektangel 61">
              <a:extLst>
                <a:ext uri="{FF2B5EF4-FFF2-40B4-BE49-F238E27FC236}">
                  <a16:creationId xmlns:a16="http://schemas.microsoft.com/office/drawing/2014/main" id="{8D20756F-83C2-444C-AD5B-6C35994A8380}"/>
                </a:ext>
              </a:extLst>
            </p:cNvPr>
            <p:cNvSpPr/>
            <p:nvPr/>
          </p:nvSpPr>
          <p:spPr>
            <a:xfrm>
              <a:off x="2967587" y="1788386"/>
              <a:ext cx="6274754" cy="389505"/>
            </a:xfrm>
            <a:custGeom>
              <a:avLst/>
              <a:gdLst>
                <a:gd name="connsiteX0" fmla="*/ 0 w 6274754"/>
                <a:gd name="connsiteY0" fmla="*/ 0 h 384481"/>
                <a:gd name="connsiteX1" fmla="*/ 6274754 w 6274754"/>
                <a:gd name="connsiteY1" fmla="*/ 0 h 384481"/>
                <a:gd name="connsiteX2" fmla="*/ 6274754 w 6274754"/>
                <a:gd name="connsiteY2" fmla="*/ 384481 h 384481"/>
                <a:gd name="connsiteX3" fmla="*/ 0 w 6274754"/>
                <a:gd name="connsiteY3" fmla="*/ 384481 h 384481"/>
                <a:gd name="connsiteX4" fmla="*/ 0 w 6274754"/>
                <a:gd name="connsiteY4" fmla="*/ 0 h 384481"/>
                <a:gd name="connsiteX0" fmla="*/ 0 w 6274754"/>
                <a:gd name="connsiteY0" fmla="*/ 0 h 389505"/>
                <a:gd name="connsiteX1" fmla="*/ 6274754 w 6274754"/>
                <a:gd name="connsiteY1" fmla="*/ 0 h 389505"/>
                <a:gd name="connsiteX2" fmla="*/ 5983352 w 6274754"/>
                <a:gd name="connsiteY2" fmla="*/ 389505 h 389505"/>
                <a:gd name="connsiteX3" fmla="*/ 0 w 6274754"/>
                <a:gd name="connsiteY3" fmla="*/ 384481 h 389505"/>
                <a:gd name="connsiteX4" fmla="*/ 0 w 6274754"/>
                <a:gd name="connsiteY4" fmla="*/ 0 h 389505"/>
                <a:gd name="connsiteX0" fmla="*/ 0 w 6274754"/>
                <a:gd name="connsiteY0" fmla="*/ 0 h 389505"/>
                <a:gd name="connsiteX1" fmla="*/ 6274754 w 6274754"/>
                <a:gd name="connsiteY1" fmla="*/ 0 h 389505"/>
                <a:gd name="connsiteX2" fmla="*/ 5998592 w 6274754"/>
                <a:gd name="connsiteY2" fmla="*/ 389505 h 389505"/>
                <a:gd name="connsiteX3" fmla="*/ 0 w 6274754"/>
                <a:gd name="connsiteY3" fmla="*/ 384481 h 389505"/>
                <a:gd name="connsiteX4" fmla="*/ 0 w 6274754"/>
                <a:gd name="connsiteY4" fmla="*/ 0 h 389505"/>
                <a:gd name="connsiteX0" fmla="*/ 0 w 6274754"/>
                <a:gd name="connsiteY0" fmla="*/ 0 h 389505"/>
                <a:gd name="connsiteX1" fmla="*/ 6274754 w 6274754"/>
                <a:gd name="connsiteY1" fmla="*/ 0 h 389505"/>
                <a:gd name="connsiteX2" fmla="*/ 5998592 w 6274754"/>
                <a:gd name="connsiteY2" fmla="*/ 389505 h 389505"/>
                <a:gd name="connsiteX3" fmla="*/ 278130 w 6274754"/>
                <a:gd name="connsiteY3" fmla="*/ 388291 h 389505"/>
                <a:gd name="connsiteX4" fmla="*/ 0 w 6274754"/>
                <a:gd name="connsiteY4" fmla="*/ 0 h 389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4754" h="389505">
                  <a:moveTo>
                    <a:pt x="0" y="0"/>
                  </a:moveTo>
                  <a:lnTo>
                    <a:pt x="6274754" y="0"/>
                  </a:lnTo>
                  <a:lnTo>
                    <a:pt x="5998592" y="389505"/>
                  </a:lnTo>
                  <a:lnTo>
                    <a:pt x="278130" y="38829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500" b="1" i="0" u="none" strike="noStrike" kern="1200" cap="none" spc="0" normalizeH="0" baseline="0" noProof="0" dirty="0">
                  <a:ln>
                    <a:noFill/>
                  </a:ln>
                  <a:solidFill>
                    <a:prstClr val="white"/>
                  </a:solidFill>
                  <a:effectLst/>
                  <a:uLnTx/>
                  <a:uFillTx/>
                  <a:latin typeface="Arial"/>
                  <a:ea typeface="+mn-ea"/>
                  <a:cs typeface="+mn-cs"/>
                </a:rPr>
                <a:t>Lokal nivå </a:t>
              </a:r>
              <a:r>
                <a:rPr kumimoji="0" lang="sv-SE" sz="1500" b="0" i="0" u="none" strike="noStrike" kern="1200" cap="none" spc="0" normalizeH="0" baseline="0" noProof="0" dirty="0">
                  <a:ln>
                    <a:noFill/>
                  </a:ln>
                  <a:solidFill>
                    <a:prstClr val="white"/>
                  </a:solidFill>
                  <a:effectLst/>
                  <a:uLnTx/>
                  <a:uFillTx/>
                  <a:latin typeface="Arial"/>
                  <a:ea typeface="+mn-ea"/>
                  <a:cs typeface="+mn-cs"/>
                </a:rPr>
                <a:t>– Kommun</a:t>
              </a:r>
            </a:p>
          </p:txBody>
        </p:sp>
        <p:sp>
          <p:nvSpPr>
            <p:cNvPr id="50" name="Rektangel 49">
              <a:extLst>
                <a:ext uri="{FF2B5EF4-FFF2-40B4-BE49-F238E27FC236}">
                  <a16:creationId xmlns:a16="http://schemas.microsoft.com/office/drawing/2014/main" id="{4C9DCEA4-94B8-48D8-968A-DD1F295E4299}"/>
                </a:ext>
              </a:extLst>
            </p:cNvPr>
            <p:cNvSpPr/>
            <p:nvPr/>
          </p:nvSpPr>
          <p:spPr>
            <a:xfrm>
              <a:off x="4046822" y="2238846"/>
              <a:ext cx="1487232" cy="452432"/>
            </a:xfrm>
            <a:prstGeom prst="rect">
              <a:avLst/>
            </a:prstGeom>
          </p:spPr>
          <p:txBody>
            <a:bodyPr wrap="square">
              <a:spAutoFit/>
            </a:bodyPr>
            <a:lstStyle/>
            <a:p>
              <a:pPr marL="144000" marR="0" lvl="0" indent="-144000" algn="l" defTabSz="711200" rtl="0" eaLnBrk="1" fontAlgn="auto" latinLnBrk="0" hangingPunct="1">
                <a:lnSpc>
                  <a:spcPct val="90000"/>
                </a:lnSpc>
                <a:spcBef>
                  <a:spcPct val="0"/>
                </a:spcBef>
                <a:spcAft>
                  <a:spcPct val="35000"/>
                </a:spcAft>
                <a:buClr>
                  <a:srgbClr val="E6460A"/>
                </a:buClr>
                <a:buSzPct val="150000"/>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Socialchef/</a:t>
              </a:r>
              <a:br>
                <a:rPr kumimoji="0" lang="sv-SE" sz="1300" b="0" i="0" u="none" strike="noStrike" kern="1200" cap="none" spc="0" normalizeH="0" baseline="0" noProof="0" dirty="0">
                  <a:ln>
                    <a:noFill/>
                  </a:ln>
                  <a:solidFill>
                    <a:prstClr val="black"/>
                  </a:solidFill>
                  <a:effectLst/>
                  <a:uLnTx/>
                  <a:uFillTx/>
                  <a:latin typeface="Arial"/>
                  <a:ea typeface="+mn-ea"/>
                  <a:cs typeface="+mn-cs"/>
                </a:rPr>
              </a:br>
              <a:r>
                <a:rPr kumimoji="0" lang="sv-SE" sz="1300" b="0" i="0" u="none" strike="noStrike" kern="1200" cap="none" spc="0" normalizeH="0" baseline="0" noProof="0" dirty="0">
                  <a:ln>
                    <a:noFill/>
                  </a:ln>
                  <a:solidFill>
                    <a:prstClr val="black"/>
                  </a:solidFill>
                  <a:effectLst/>
                  <a:uLnTx/>
                  <a:uFillTx/>
                  <a:latin typeface="Arial"/>
                  <a:ea typeface="+mn-ea"/>
                  <a:cs typeface="+mn-cs"/>
                </a:rPr>
                <a:t>socialnämnd</a:t>
              </a:r>
            </a:p>
          </p:txBody>
        </p:sp>
        <p:sp>
          <p:nvSpPr>
            <p:cNvPr id="51" name="Rektangel 50">
              <a:extLst>
                <a:ext uri="{FF2B5EF4-FFF2-40B4-BE49-F238E27FC236}">
                  <a16:creationId xmlns:a16="http://schemas.microsoft.com/office/drawing/2014/main" id="{5D7DD5CB-5A77-40DB-84DF-1382A0DFE444}"/>
                </a:ext>
              </a:extLst>
            </p:cNvPr>
            <p:cNvSpPr/>
            <p:nvPr/>
          </p:nvSpPr>
          <p:spPr>
            <a:xfrm>
              <a:off x="5370145" y="2248607"/>
              <a:ext cx="1749244" cy="452432"/>
            </a:xfrm>
            <a:prstGeom prst="rect">
              <a:avLst/>
            </a:prstGeom>
          </p:spPr>
          <p:txBody>
            <a:bodyPr wrap="square">
              <a:spAutoFit/>
            </a:bodyPr>
            <a:lstStyle/>
            <a:p>
              <a:pPr marL="144000" marR="0" lvl="0" indent="-144000" algn="l" defTabSz="711200" rtl="0" eaLnBrk="1" fontAlgn="auto" latinLnBrk="0" hangingPunct="1">
                <a:lnSpc>
                  <a:spcPct val="90000"/>
                </a:lnSpc>
                <a:spcBef>
                  <a:spcPct val="0"/>
                </a:spcBef>
                <a:spcAft>
                  <a:spcPct val="35000"/>
                </a:spcAft>
                <a:buClr>
                  <a:srgbClr val="E6460A"/>
                </a:buClr>
                <a:buSzPct val="150000"/>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Socialtjänstens </a:t>
              </a:r>
              <a:br>
                <a:rPr kumimoji="0" lang="sv-SE" sz="1300" b="0" i="0" u="none" strike="noStrike" kern="1200" cap="none" spc="0" normalizeH="0" baseline="0" noProof="0" dirty="0">
                  <a:ln>
                    <a:noFill/>
                  </a:ln>
                  <a:solidFill>
                    <a:prstClr val="black"/>
                  </a:solidFill>
                  <a:effectLst/>
                  <a:uLnTx/>
                  <a:uFillTx/>
                  <a:latin typeface="Arial"/>
                  <a:ea typeface="+mn-ea"/>
                  <a:cs typeface="+mn-cs"/>
                </a:rPr>
              </a:br>
              <a:r>
                <a:rPr kumimoji="0" lang="sv-SE" sz="1300" b="0" i="0" u="none" strike="noStrike" kern="1200" cap="none" spc="0" normalizeH="0" baseline="0" noProof="0" dirty="0">
                  <a:ln>
                    <a:noFill/>
                  </a:ln>
                  <a:solidFill>
                    <a:prstClr val="black"/>
                  </a:solidFill>
                  <a:effectLst/>
                  <a:uLnTx/>
                  <a:uFillTx/>
                  <a:latin typeface="Arial"/>
                  <a:ea typeface="+mn-ea"/>
                  <a:cs typeface="+mn-cs"/>
                </a:rPr>
                <a:t>verksamheter</a:t>
              </a:r>
            </a:p>
          </p:txBody>
        </p:sp>
        <p:sp>
          <p:nvSpPr>
            <p:cNvPr id="52" name="Rektangel 51">
              <a:extLst>
                <a:ext uri="{FF2B5EF4-FFF2-40B4-BE49-F238E27FC236}">
                  <a16:creationId xmlns:a16="http://schemas.microsoft.com/office/drawing/2014/main" id="{2484FCEB-7961-485E-A451-45037F67CCD8}"/>
                </a:ext>
              </a:extLst>
            </p:cNvPr>
            <p:cNvSpPr/>
            <p:nvPr/>
          </p:nvSpPr>
          <p:spPr>
            <a:xfrm>
              <a:off x="6916280" y="2248607"/>
              <a:ext cx="1691514" cy="272382"/>
            </a:xfrm>
            <a:prstGeom prst="rect">
              <a:avLst/>
            </a:prstGeom>
          </p:spPr>
          <p:txBody>
            <a:bodyPr wrap="square">
              <a:spAutoFit/>
            </a:bodyPr>
            <a:lstStyle/>
            <a:p>
              <a:pPr marL="144000" marR="0" lvl="0" indent="-144000" algn="l" defTabSz="711200" rtl="0" eaLnBrk="1" fontAlgn="auto" latinLnBrk="0" hangingPunct="1">
                <a:lnSpc>
                  <a:spcPct val="90000"/>
                </a:lnSpc>
                <a:spcBef>
                  <a:spcPct val="0"/>
                </a:spcBef>
                <a:spcAft>
                  <a:spcPct val="35000"/>
                </a:spcAft>
                <a:buClr>
                  <a:srgbClr val="E6460A"/>
                </a:buClr>
                <a:buSzPct val="150000"/>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290 kommuner</a:t>
              </a:r>
            </a:p>
          </p:txBody>
        </p:sp>
        <p:sp>
          <p:nvSpPr>
            <p:cNvPr id="66" name="Ellips 65">
              <a:extLst>
                <a:ext uri="{FF2B5EF4-FFF2-40B4-BE49-F238E27FC236}">
                  <a16:creationId xmlns:a16="http://schemas.microsoft.com/office/drawing/2014/main" id="{0C9841ED-4855-4175-BC2B-93F0766DDCBF}"/>
                </a:ext>
              </a:extLst>
            </p:cNvPr>
            <p:cNvSpPr>
              <a:spLocks noChangeAspect="1"/>
            </p:cNvSpPr>
            <p:nvPr/>
          </p:nvSpPr>
          <p:spPr>
            <a:xfrm>
              <a:off x="3240742" y="1925951"/>
              <a:ext cx="114374" cy="11437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1" name="Ellips 70">
              <a:extLst>
                <a:ext uri="{FF2B5EF4-FFF2-40B4-BE49-F238E27FC236}">
                  <a16:creationId xmlns:a16="http://schemas.microsoft.com/office/drawing/2014/main" id="{9863879E-A508-43E0-9CFA-31BFD94FFD35}"/>
                </a:ext>
              </a:extLst>
            </p:cNvPr>
            <p:cNvSpPr>
              <a:spLocks noChangeAspect="1"/>
            </p:cNvSpPr>
            <p:nvPr/>
          </p:nvSpPr>
          <p:spPr>
            <a:xfrm>
              <a:off x="8847523" y="1925951"/>
              <a:ext cx="114374" cy="11437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81" name="Grupp 80">
            <a:extLst>
              <a:ext uri="{FF2B5EF4-FFF2-40B4-BE49-F238E27FC236}">
                <a16:creationId xmlns:a16="http://schemas.microsoft.com/office/drawing/2014/main" id="{327C013A-04D5-4A1C-A336-0BF2B2B3D61B}"/>
              </a:ext>
            </a:extLst>
          </p:cNvPr>
          <p:cNvGrpSpPr/>
          <p:nvPr/>
        </p:nvGrpSpPr>
        <p:grpSpPr>
          <a:xfrm>
            <a:off x="2967587" y="1408470"/>
            <a:ext cx="6274754" cy="344899"/>
            <a:chOff x="2967587" y="1408470"/>
            <a:chExt cx="6274754" cy="344899"/>
          </a:xfrm>
        </p:grpSpPr>
        <p:sp>
          <p:nvSpPr>
            <p:cNvPr id="44" name="Rektangel 43">
              <a:extLst>
                <a:ext uri="{FF2B5EF4-FFF2-40B4-BE49-F238E27FC236}">
                  <a16:creationId xmlns:a16="http://schemas.microsoft.com/office/drawing/2014/main" id="{4CFF74D5-7828-4F84-A937-841AE47444D4}"/>
                </a:ext>
              </a:extLst>
            </p:cNvPr>
            <p:cNvSpPr/>
            <p:nvPr/>
          </p:nvSpPr>
          <p:spPr>
            <a:xfrm>
              <a:off x="2967587" y="1408470"/>
              <a:ext cx="6274754" cy="3448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500" b="1" i="0" u="none" strike="noStrike" kern="1200" cap="none" spc="0" normalizeH="0" baseline="0" noProof="0" dirty="0">
                  <a:ln>
                    <a:noFill/>
                  </a:ln>
                  <a:solidFill>
                    <a:prstClr val="white"/>
                  </a:solidFill>
                  <a:effectLst/>
                  <a:uLnTx/>
                  <a:uFillTx/>
                  <a:latin typeface="Arial"/>
                  <a:ea typeface="+mn-ea"/>
                  <a:cs typeface="+mn-cs"/>
                </a:rPr>
                <a:t>Brukare</a:t>
              </a:r>
            </a:p>
          </p:txBody>
        </p:sp>
        <p:sp>
          <p:nvSpPr>
            <p:cNvPr id="72" name="Ellips 71">
              <a:extLst>
                <a:ext uri="{FF2B5EF4-FFF2-40B4-BE49-F238E27FC236}">
                  <a16:creationId xmlns:a16="http://schemas.microsoft.com/office/drawing/2014/main" id="{D338A5C7-AFD8-4AA9-A374-858FE0E51F78}"/>
                </a:ext>
              </a:extLst>
            </p:cNvPr>
            <p:cNvSpPr>
              <a:spLocks noChangeAspect="1"/>
            </p:cNvSpPr>
            <p:nvPr/>
          </p:nvSpPr>
          <p:spPr>
            <a:xfrm>
              <a:off x="3084785" y="1523732"/>
              <a:ext cx="114374" cy="114374"/>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3" name="Ellips 72">
              <a:extLst>
                <a:ext uri="{FF2B5EF4-FFF2-40B4-BE49-F238E27FC236}">
                  <a16:creationId xmlns:a16="http://schemas.microsoft.com/office/drawing/2014/main" id="{DD475F64-47C8-40B3-A8AC-C9AEA9D5E84A}"/>
                </a:ext>
              </a:extLst>
            </p:cNvPr>
            <p:cNvSpPr>
              <a:spLocks noChangeAspect="1"/>
            </p:cNvSpPr>
            <p:nvPr/>
          </p:nvSpPr>
          <p:spPr>
            <a:xfrm>
              <a:off x="9016253" y="1523732"/>
              <a:ext cx="114374" cy="114374"/>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2" name="Rubrik 1">
            <a:extLst>
              <a:ext uri="{FF2B5EF4-FFF2-40B4-BE49-F238E27FC236}">
                <a16:creationId xmlns:a16="http://schemas.microsoft.com/office/drawing/2014/main" id="{28256953-BE48-4543-8354-FB7276DAF24A}"/>
              </a:ext>
            </a:extLst>
          </p:cNvPr>
          <p:cNvSpPr>
            <a:spLocks noGrp="1"/>
          </p:cNvSpPr>
          <p:nvPr>
            <p:ph type="title"/>
          </p:nvPr>
        </p:nvSpPr>
        <p:spPr>
          <a:xfrm>
            <a:off x="2158267" y="696036"/>
            <a:ext cx="7875464" cy="384721"/>
          </a:xfrm>
        </p:spPr>
        <p:txBody>
          <a:bodyPr/>
          <a:lstStyle/>
          <a:p>
            <a:r>
              <a:rPr lang="sv-SE" sz="2000" dirty="0"/>
              <a:t>Aktörer och aktiviteter inom </a:t>
            </a:r>
            <a:r>
              <a:rPr lang="sv-SE" sz="2000" dirty="0" smtClean="0"/>
              <a:t>socialtjänstens </a:t>
            </a:r>
            <a:r>
              <a:rPr lang="sv-SE" sz="2000" dirty="0"/>
              <a:t>kunskapsstyrning</a:t>
            </a:r>
          </a:p>
        </p:txBody>
      </p:sp>
      <p:cxnSp>
        <p:nvCxnSpPr>
          <p:cNvPr id="59" name="Rak koppling 58">
            <a:extLst>
              <a:ext uri="{FF2B5EF4-FFF2-40B4-BE49-F238E27FC236}">
                <a16:creationId xmlns:a16="http://schemas.microsoft.com/office/drawing/2014/main" id="{5642FC05-1288-47CD-BE8E-B81499503944}"/>
              </a:ext>
            </a:extLst>
          </p:cNvPr>
          <p:cNvCxnSpPr>
            <a:cxnSpLocks/>
          </p:cNvCxnSpPr>
          <p:nvPr/>
        </p:nvCxnSpPr>
        <p:spPr>
          <a:xfrm>
            <a:off x="3344374" y="2059071"/>
            <a:ext cx="609060" cy="880903"/>
          </a:xfrm>
          <a:prstGeom prst="line">
            <a:avLst/>
          </a:prstGeom>
          <a:ln w="19050">
            <a:solidFill>
              <a:schemeClr val="tx1"/>
            </a:solidFill>
            <a:prstDash val="sysDash"/>
            <a:headEnd type="none" w="med" len="sm"/>
            <a:tailEnd type="triangle" w="lg" len="med"/>
          </a:ln>
        </p:spPr>
        <p:style>
          <a:lnRef idx="1">
            <a:schemeClr val="accent1"/>
          </a:lnRef>
          <a:fillRef idx="0">
            <a:schemeClr val="accent1"/>
          </a:fillRef>
          <a:effectRef idx="0">
            <a:schemeClr val="accent1"/>
          </a:effectRef>
          <a:fontRef idx="minor">
            <a:schemeClr val="tx1"/>
          </a:fontRef>
        </p:style>
      </p:cxnSp>
      <p:cxnSp>
        <p:nvCxnSpPr>
          <p:cNvPr id="61" name="Rak koppling 60">
            <a:extLst>
              <a:ext uri="{FF2B5EF4-FFF2-40B4-BE49-F238E27FC236}">
                <a16:creationId xmlns:a16="http://schemas.microsoft.com/office/drawing/2014/main" id="{8418946D-90D6-44EE-A2EB-887764F68459}"/>
              </a:ext>
            </a:extLst>
          </p:cNvPr>
          <p:cNvCxnSpPr>
            <a:cxnSpLocks/>
          </p:cNvCxnSpPr>
          <p:nvPr/>
        </p:nvCxnSpPr>
        <p:spPr>
          <a:xfrm>
            <a:off x="4047617" y="3064029"/>
            <a:ext cx="999921" cy="1419685"/>
          </a:xfrm>
          <a:prstGeom prst="line">
            <a:avLst/>
          </a:prstGeom>
          <a:ln w="19050">
            <a:solidFill>
              <a:schemeClr val="tx1"/>
            </a:solidFill>
            <a:prstDash val="sysDash"/>
            <a:headEnd type="none" w="med" len="sm"/>
            <a:tailEnd type="triangle" w="lg" len="med"/>
          </a:ln>
        </p:spPr>
        <p:style>
          <a:lnRef idx="1">
            <a:schemeClr val="accent1"/>
          </a:lnRef>
          <a:fillRef idx="0">
            <a:schemeClr val="accent1"/>
          </a:fillRef>
          <a:effectRef idx="0">
            <a:schemeClr val="accent1"/>
          </a:effectRef>
          <a:fontRef idx="minor">
            <a:schemeClr val="tx1"/>
          </a:fontRef>
        </p:style>
      </p:cxnSp>
      <p:cxnSp>
        <p:nvCxnSpPr>
          <p:cNvPr id="62" name="Rak koppling 61">
            <a:extLst>
              <a:ext uri="{FF2B5EF4-FFF2-40B4-BE49-F238E27FC236}">
                <a16:creationId xmlns:a16="http://schemas.microsoft.com/office/drawing/2014/main" id="{A534A9F2-26AC-41D0-B465-F08C2D5D29FC}"/>
              </a:ext>
            </a:extLst>
          </p:cNvPr>
          <p:cNvCxnSpPr>
            <a:cxnSpLocks/>
          </p:cNvCxnSpPr>
          <p:nvPr/>
        </p:nvCxnSpPr>
        <p:spPr>
          <a:xfrm>
            <a:off x="3159903" y="1662253"/>
            <a:ext cx="101219" cy="248209"/>
          </a:xfrm>
          <a:prstGeom prst="line">
            <a:avLst/>
          </a:prstGeom>
          <a:ln w="19050">
            <a:solidFill>
              <a:schemeClr val="tx1"/>
            </a:solidFill>
            <a:prstDash val="sysDash"/>
            <a:headEnd type="none" w="med" len="sm"/>
            <a:tailEnd type="triangle" w="lg" len="med"/>
          </a:ln>
        </p:spPr>
        <p:style>
          <a:lnRef idx="1">
            <a:schemeClr val="accent1"/>
          </a:lnRef>
          <a:fillRef idx="0">
            <a:schemeClr val="accent1"/>
          </a:fillRef>
          <a:effectRef idx="0">
            <a:schemeClr val="accent1"/>
          </a:effectRef>
          <a:fontRef idx="minor">
            <a:schemeClr val="tx1"/>
          </a:fontRef>
        </p:style>
      </p:cxnSp>
      <p:cxnSp>
        <p:nvCxnSpPr>
          <p:cNvPr id="63" name="Rak koppling 62">
            <a:extLst>
              <a:ext uri="{FF2B5EF4-FFF2-40B4-BE49-F238E27FC236}">
                <a16:creationId xmlns:a16="http://schemas.microsoft.com/office/drawing/2014/main" id="{7E80E85F-E226-4E85-984D-2C54A566326F}"/>
              </a:ext>
            </a:extLst>
          </p:cNvPr>
          <p:cNvCxnSpPr>
            <a:cxnSpLocks/>
          </p:cNvCxnSpPr>
          <p:nvPr/>
        </p:nvCxnSpPr>
        <p:spPr>
          <a:xfrm flipV="1">
            <a:off x="8937071" y="1645122"/>
            <a:ext cx="111679" cy="266966"/>
          </a:xfrm>
          <a:prstGeom prst="line">
            <a:avLst/>
          </a:prstGeom>
          <a:ln w="19050">
            <a:solidFill>
              <a:schemeClr val="tx1"/>
            </a:solidFill>
            <a:prstDash val="sysDash"/>
            <a:headEnd type="none" w="med" len="sm"/>
            <a:tailEnd type="triangle" w="lg" len="med"/>
          </a:ln>
        </p:spPr>
        <p:style>
          <a:lnRef idx="1">
            <a:schemeClr val="accent1"/>
          </a:lnRef>
          <a:fillRef idx="0">
            <a:schemeClr val="accent1"/>
          </a:fillRef>
          <a:effectRef idx="0">
            <a:schemeClr val="accent1"/>
          </a:effectRef>
          <a:fontRef idx="minor">
            <a:schemeClr val="tx1"/>
          </a:fontRef>
        </p:style>
      </p:cxnSp>
      <p:cxnSp>
        <p:nvCxnSpPr>
          <p:cNvPr id="64" name="Rak koppling 63">
            <a:extLst>
              <a:ext uri="{FF2B5EF4-FFF2-40B4-BE49-F238E27FC236}">
                <a16:creationId xmlns:a16="http://schemas.microsoft.com/office/drawing/2014/main" id="{8FA957D0-DD86-43B7-86FF-F6DE13FFE7EB}"/>
              </a:ext>
            </a:extLst>
          </p:cNvPr>
          <p:cNvCxnSpPr>
            <a:cxnSpLocks/>
          </p:cNvCxnSpPr>
          <p:nvPr/>
        </p:nvCxnSpPr>
        <p:spPr>
          <a:xfrm flipV="1">
            <a:off x="8278804" y="2049066"/>
            <a:ext cx="583970" cy="885564"/>
          </a:xfrm>
          <a:prstGeom prst="line">
            <a:avLst/>
          </a:prstGeom>
          <a:ln w="19050">
            <a:solidFill>
              <a:schemeClr val="tx1"/>
            </a:solidFill>
            <a:prstDash val="sysDash"/>
            <a:headEnd type="none" w="med" len="sm"/>
            <a:tailEnd type="triangle" w="lg" len="med"/>
          </a:ln>
        </p:spPr>
        <p:style>
          <a:lnRef idx="1">
            <a:schemeClr val="accent1"/>
          </a:lnRef>
          <a:fillRef idx="0">
            <a:schemeClr val="accent1"/>
          </a:fillRef>
          <a:effectRef idx="0">
            <a:schemeClr val="accent1"/>
          </a:effectRef>
          <a:fontRef idx="minor">
            <a:schemeClr val="tx1"/>
          </a:fontRef>
        </p:style>
      </p:cxnSp>
      <p:cxnSp>
        <p:nvCxnSpPr>
          <p:cNvPr id="65" name="Rak koppling 64">
            <a:extLst>
              <a:ext uri="{FF2B5EF4-FFF2-40B4-BE49-F238E27FC236}">
                <a16:creationId xmlns:a16="http://schemas.microsoft.com/office/drawing/2014/main" id="{87D00012-834D-41FF-B76A-60A8A23731E8}"/>
              </a:ext>
            </a:extLst>
          </p:cNvPr>
          <p:cNvCxnSpPr>
            <a:cxnSpLocks/>
          </p:cNvCxnSpPr>
          <p:nvPr/>
        </p:nvCxnSpPr>
        <p:spPr>
          <a:xfrm flipV="1">
            <a:off x="7144464" y="3064029"/>
            <a:ext cx="1036320" cy="1408635"/>
          </a:xfrm>
          <a:prstGeom prst="line">
            <a:avLst/>
          </a:prstGeom>
          <a:ln w="19050">
            <a:solidFill>
              <a:schemeClr val="tx1"/>
            </a:solidFill>
            <a:prstDash val="sysDash"/>
            <a:headEnd type="none" w="med" len="sm"/>
            <a:tailEnd type="triangle" w="lg" len="med"/>
          </a:ln>
        </p:spPr>
        <p:style>
          <a:lnRef idx="1">
            <a:schemeClr val="accent1"/>
          </a:lnRef>
          <a:fillRef idx="0">
            <a:schemeClr val="accent1"/>
          </a:fillRef>
          <a:effectRef idx="0">
            <a:schemeClr val="accent1"/>
          </a:effectRef>
          <a:fontRef idx="minor">
            <a:schemeClr val="tx1"/>
          </a:fontRef>
        </p:style>
      </p:cxnSp>
      <p:grpSp>
        <p:nvGrpSpPr>
          <p:cNvPr id="82" name="Grupp 81">
            <a:extLst>
              <a:ext uri="{FF2B5EF4-FFF2-40B4-BE49-F238E27FC236}">
                <a16:creationId xmlns:a16="http://schemas.microsoft.com/office/drawing/2014/main" id="{4A5394A5-2AF5-1148-8F60-B125B2CB71D1}"/>
              </a:ext>
            </a:extLst>
          </p:cNvPr>
          <p:cNvGrpSpPr/>
          <p:nvPr/>
        </p:nvGrpSpPr>
        <p:grpSpPr>
          <a:xfrm>
            <a:off x="51526" y="6343311"/>
            <a:ext cx="1940118" cy="364282"/>
            <a:chOff x="5128588" y="5072932"/>
            <a:chExt cx="1940118" cy="364282"/>
          </a:xfrm>
        </p:grpSpPr>
        <p:sp>
          <p:nvSpPr>
            <p:cNvPr id="83" name="Platshållare för innehåll 5">
              <a:extLst>
                <a:ext uri="{FF2B5EF4-FFF2-40B4-BE49-F238E27FC236}">
                  <a16:creationId xmlns:a16="http://schemas.microsoft.com/office/drawing/2014/main" id="{05E4D6A0-EBA5-2644-8161-DD34D8644FE6}"/>
                </a:ext>
              </a:extLst>
            </p:cNvPr>
            <p:cNvSpPr txBox="1">
              <a:spLocks/>
            </p:cNvSpPr>
            <p:nvPr/>
          </p:nvSpPr>
          <p:spPr>
            <a:xfrm>
              <a:off x="5128588" y="5083271"/>
              <a:ext cx="1940118" cy="353943"/>
            </a:xfrm>
            <a:prstGeom prst="rect">
              <a:avLst/>
            </a:prstGeom>
          </p:spPr>
          <p:txBody>
            <a:bodyPr vert="horz" lIns="91440" tIns="45720" rIns="91440" bIns="45720" rtlCol="0">
              <a:sp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0" algn="ctr"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700" b="1" i="0" u="none" strike="noStrike" kern="1200" cap="none" spc="-20" normalizeH="0" baseline="0" noProof="0" dirty="0">
                  <a:ln>
                    <a:noFill/>
                  </a:ln>
                  <a:solidFill>
                    <a:srgbClr val="8D8179">
                      <a:lumMod val="60000"/>
                      <a:lumOff val="40000"/>
                    </a:srgbClr>
                  </a:solidFill>
                  <a:effectLst/>
                  <a:uLnTx/>
                  <a:uFillTx/>
                  <a:latin typeface="Arial"/>
                  <a:ea typeface="+mn-ea"/>
                  <a:cs typeface="+mn-cs"/>
                </a:rPr>
                <a:t>Socialtjänsten</a:t>
              </a:r>
            </a:p>
          </p:txBody>
        </p:sp>
        <p:cxnSp>
          <p:nvCxnSpPr>
            <p:cNvPr id="84" name="Rak koppling 97">
              <a:extLst>
                <a:ext uri="{FF2B5EF4-FFF2-40B4-BE49-F238E27FC236}">
                  <a16:creationId xmlns:a16="http://schemas.microsoft.com/office/drawing/2014/main" id="{4BD19996-DE4E-1B4D-B819-26C43981B50B}"/>
                </a:ext>
              </a:extLst>
            </p:cNvPr>
            <p:cNvCxnSpPr/>
            <p:nvPr/>
          </p:nvCxnSpPr>
          <p:spPr>
            <a:xfrm>
              <a:off x="5414838" y="5072932"/>
              <a:ext cx="1404000" cy="0"/>
            </a:xfrm>
            <a:prstGeom prst="line">
              <a:avLst/>
            </a:prstGeom>
            <a:ln w="127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38" name="Grupp 137">
            <a:extLst>
              <a:ext uri="{FF2B5EF4-FFF2-40B4-BE49-F238E27FC236}">
                <a16:creationId xmlns:a16="http://schemas.microsoft.com/office/drawing/2014/main" id="{650AD445-D14D-4050-B674-D0BEF467C7A9}"/>
              </a:ext>
            </a:extLst>
          </p:cNvPr>
          <p:cNvGrpSpPr/>
          <p:nvPr/>
        </p:nvGrpSpPr>
        <p:grpSpPr>
          <a:xfrm>
            <a:off x="199774" y="1788124"/>
            <a:ext cx="10668559" cy="2805826"/>
            <a:chOff x="525428" y="1779966"/>
            <a:chExt cx="10668559" cy="2805826"/>
          </a:xfrm>
        </p:grpSpPr>
        <p:sp>
          <p:nvSpPr>
            <p:cNvPr id="139" name="Rektangel 138">
              <a:extLst>
                <a:ext uri="{FF2B5EF4-FFF2-40B4-BE49-F238E27FC236}">
                  <a16:creationId xmlns:a16="http://schemas.microsoft.com/office/drawing/2014/main" id="{9938F80A-FD06-4EB5-8D52-0267AFCDE5D7}"/>
                </a:ext>
              </a:extLst>
            </p:cNvPr>
            <p:cNvSpPr/>
            <p:nvPr/>
          </p:nvSpPr>
          <p:spPr>
            <a:xfrm>
              <a:off x="6083889" y="1786962"/>
              <a:ext cx="5110098" cy="2798830"/>
            </a:xfrm>
            <a:prstGeom prst="rect">
              <a:avLst/>
            </a:prstGeom>
            <a:solidFill>
              <a:schemeClr val="accent1">
                <a:lumMod val="20000"/>
                <a:lumOff val="80000"/>
              </a:schemeClr>
            </a:solidFill>
            <a:ln w="12700">
              <a:solidFill>
                <a:schemeClr val="accent1"/>
              </a:solidFill>
            </a:ln>
          </p:spPr>
          <p:txBody>
            <a:bodyPr wrap="square" lIns="828000" tIns="108000" rIns="0" bIns="0" anchor="t" anchorCtr="0">
              <a:noAutofit/>
            </a:bodyPr>
            <a:lstStyle/>
            <a:p>
              <a:pPr marL="30163" marR="0" lvl="0" indent="0" algn="l" defTabSz="914400" rtl="0" eaLnBrk="1" fontAlgn="auto" latinLnBrk="0" hangingPunct="1">
                <a:lnSpc>
                  <a:spcPct val="100000"/>
                </a:lnSpc>
                <a:spcBef>
                  <a:spcPts val="0"/>
                </a:spcBef>
                <a:spcAft>
                  <a:spcPts val="300"/>
                </a:spcAft>
                <a:buClrTx/>
                <a:buSzTx/>
                <a:buFontTx/>
                <a:buNone/>
                <a:tabLst/>
                <a:defRPr/>
              </a:pPr>
              <a:r>
                <a:rPr kumimoji="0" lang="sv-SE" sz="1300" b="1" i="0" u="none" strike="noStrike" kern="1200" cap="none" spc="0" normalizeH="0" baseline="0" noProof="0" dirty="0" smtClean="0">
                  <a:ln>
                    <a:noFill/>
                  </a:ln>
                  <a:solidFill>
                    <a:prstClr val="black"/>
                  </a:solidFill>
                  <a:effectLst/>
                  <a:uLnTx/>
                  <a:uFillTx/>
                  <a:latin typeface="Arial"/>
                  <a:ea typeface="+mn-ea"/>
                  <a:cs typeface="+mn-cs"/>
                </a:rPr>
                <a:t>Exempel på aktiviteter</a:t>
              </a:r>
              <a:endParaRPr kumimoji="0" lang="sv-SE" sz="1300" b="1" i="0" u="none" strike="noStrike" kern="1200" cap="none" spc="0" normalizeH="0" baseline="0" noProof="0" dirty="0">
                <a:ln>
                  <a:noFill/>
                </a:ln>
                <a:solidFill>
                  <a:prstClr val="black"/>
                </a:solidFill>
                <a:effectLst/>
                <a:uLnTx/>
                <a:uFillTx/>
                <a:latin typeface="Arial"/>
                <a:ea typeface="+mn-ea"/>
                <a:cs typeface="+mn-cs"/>
              </a:endParaRP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Sätter mål</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Styr, finansierar och </a:t>
              </a:r>
              <a:r>
                <a:rPr kumimoji="0" lang="sv-SE" sz="1300" b="0" i="0" u="none" strike="noStrike" kern="1200" cap="none" spc="0" normalizeH="0" baseline="0" noProof="0" dirty="0" smtClean="0">
                  <a:ln>
                    <a:noFill/>
                  </a:ln>
                  <a:solidFill>
                    <a:prstClr val="black"/>
                  </a:solidFill>
                  <a:effectLst/>
                  <a:uLnTx/>
                  <a:uFillTx/>
                  <a:latin typeface="Arial"/>
                  <a:ea typeface="+mn-ea"/>
                  <a:cs typeface="+mn-cs"/>
                </a:rPr>
                <a:t>fördelar resurser</a:t>
              </a:r>
              <a:endParaRPr kumimoji="0" lang="sv-SE" sz="1300" b="0" i="0" u="none" strike="noStrike" kern="1200" cap="none" spc="0" normalizeH="0" baseline="0" noProof="0" dirty="0">
                <a:ln>
                  <a:noFill/>
                </a:ln>
                <a:solidFill>
                  <a:prstClr val="black"/>
                </a:solidFill>
                <a:effectLst/>
                <a:uLnTx/>
                <a:uFillTx/>
                <a:latin typeface="Arial"/>
                <a:ea typeface="+mn-ea"/>
                <a:cs typeface="+mn-cs"/>
              </a:endParaRP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Utgår från bästa tillgängliga kunskap</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Gör lokala anpassningar av kunskapsstöd</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Tillhandahåller insatser och stöd efter individer och invånares behov</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Följer upp systematiskt och utför egenkontroll</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Analyserar resultat</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Arbetar med ständiga förbättringar</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Sprider goda exempel och erfarenheter inom organisationen</a:t>
              </a:r>
            </a:p>
          </p:txBody>
        </p:sp>
        <p:grpSp>
          <p:nvGrpSpPr>
            <p:cNvPr id="140" name="Grupp 139">
              <a:extLst>
                <a:ext uri="{FF2B5EF4-FFF2-40B4-BE49-F238E27FC236}">
                  <a16:creationId xmlns:a16="http://schemas.microsoft.com/office/drawing/2014/main" id="{9A3C0DFC-F936-493C-9010-47C72B3085F8}"/>
                </a:ext>
              </a:extLst>
            </p:cNvPr>
            <p:cNvGrpSpPr/>
            <p:nvPr/>
          </p:nvGrpSpPr>
          <p:grpSpPr>
            <a:xfrm>
              <a:off x="525428" y="1779966"/>
              <a:ext cx="6274754" cy="989791"/>
              <a:chOff x="2967587" y="1788386"/>
              <a:chExt cx="6274754" cy="989791"/>
            </a:xfrm>
          </p:grpSpPr>
          <p:sp>
            <p:nvSpPr>
              <p:cNvPr id="141" name="Rektangel 61">
                <a:extLst>
                  <a:ext uri="{FF2B5EF4-FFF2-40B4-BE49-F238E27FC236}">
                    <a16:creationId xmlns:a16="http://schemas.microsoft.com/office/drawing/2014/main" id="{3CB1B8F6-ECA3-469D-98D4-D35361DE6689}"/>
                  </a:ext>
                </a:extLst>
              </p:cNvPr>
              <p:cNvSpPr/>
              <p:nvPr/>
            </p:nvSpPr>
            <p:spPr>
              <a:xfrm>
                <a:off x="3247748" y="2174302"/>
                <a:ext cx="5721770" cy="603875"/>
              </a:xfrm>
              <a:custGeom>
                <a:avLst/>
                <a:gdLst>
                  <a:gd name="connsiteX0" fmla="*/ 0 w 6274754"/>
                  <a:gd name="connsiteY0" fmla="*/ 0 h 384481"/>
                  <a:gd name="connsiteX1" fmla="*/ 6274754 w 6274754"/>
                  <a:gd name="connsiteY1" fmla="*/ 0 h 384481"/>
                  <a:gd name="connsiteX2" fmla="*/ 6274754 w 6274754"/>
                  <a:gd name="connsiteY2" fmla="*/ 384481 h 384481"/>
                  <a:gd name="connsiteX3" fmla="*/ 0 w 6274754"/>
                  <a:gd name="connsiteY3" fmla="*/ 384481 h 384481"/>
                  <a:gd name="connsiteX4" fmla="*/ 0 w 6274754"/>
                  <a:gd name="connsiteY4" fmla="*/ 0 h 384481"/>
                  <a:gd name="connsiteX0" fmla="*/ 0 w 6274754"/>
                  <a:gd name="connsiteY0" fmla="*/ 0 h 389505"/>
                  <a:gd name="connsiteX1" fmla="*/ 6274754 w 6274754"/>
                  <a:gd name="connsiteY1" fmla="*/ 0 h 389505"/>
                  <a:gd name="connsiteX2" fmla="*/ 5983352 w 6274754"/>
                  <a:gd name="connsiteY2" fmla="*/ 389505 h 389505"/>
                  <a:gd name="connsiteX3" fmla="*/ 0 w 6274754"/>
                  <a:gd name="connsiteY3" fmla="*/ 384481 h 389505"/>
                  <a:gd name="connsiteX4" fmla="*/ 0 w 6274754"/>
                  <a:gd name="connsiteY4" fmla="*/ 0 h 389505"/>
                  <a:gd name="connsiteX0" fmla="*/ 0 w 6274754"/>
                  <a:gd name="connsiteY0" fmla="*/ 0 h 389505"/>
                  <a:gd name="connsiteX1" fmla="*/ 6274754 w 6274754"/>
                  <a:gd name="connsiteY1" fmla="*/ 0 h 389505"/>
                  <a:gd name="connsiteX2" fmla="*/ 5998592 w 6274754"/>
                  <a:gd name="connsiteY2" fmla="*/ 389505 h 389505"/>
                  <a:gd name="connsiteX3" fmla="*/ 0 w 6274754"/>
                  <a:gd name="connsiteY3" fmla="*/ 384481 h 389505"/>
                  <a:gd name="connsiteX4" fmla="*/ 0 w 6274754"/>
                  <a:gd name="connsiteY4" fmla="*/ 0 h 389505"/>
                  <a:gd name="connsiteX0" fmla="*/ 0 w 6274754"/>
                  <a:gd name="connsiteY0" fmla="*/ 0 h 389505"/>
                  <a:gd name="connsiteX1" fmla="*/ 6274754 w 6274754"/>
                  <a:gd name="connsiteY1" fmla="*/ 0 h 389505"/>
                  <a:gd name="connsiteX2" fmla="*/ 5998592 w 6274754"/>
                  <a:gd name="connsiteY2" fmla="*/ 389505 h 389505"/>
                  <a:gd name="connsiteX3" fmla="*/ 278130 w 6274754"/>
                  <a:gd name="connsiteY3" fmla="*/ 388291 h 389505"/>
                  <a:gd name="connsiteX4" fmla="*/ 0 w 6274754"/>
                  <a:gd name="connsiteY4" fmla="*/ 0 h 389505"/>
                  <a:gd name="connsiteX0" fmla="*/ 0 w 6274754"/>
                  <a:gd name="connsiteY0" fmla="*/ 0 h 389505"/>
                  <a:gd name="connsiteX1" fmla="*/ 6274754 w 6274754"/>
                  <a:gd name="connsiteY1" fmla="*/ 0 h 389505"/>
                  <a:gd name="connsiteX2" fmla="*/ 5801954 w 6274754"/>
                  <a:gd name="connsiteY2" fmla="*/ 389505 h 389505"/>
                  <a:gd name="connsiteX3" fmla="*/ 278130 w 6274754"/>
                  <a:gd name="connsiteY3" fmla="*/ 388291 h 389505"/>
                  <a:gd name="connsiteX4" fmla="*/ 0 w 6274754"/>
                  <a:gd name="connsiteY4" fmla="*/ 0 h 389505"/>
                  <a:gd name="connsiteX0" fmla="*/ 0 w 6274754"/>
                  <a:gd name="connsiteY0" fmla="*/ 0 h 390756"/>
                  <a:gd name="connsiteX1" fmla="*/ 6274754 w 6274754"/>
                  <a:gd name="connsiteY1" fmla="*/ 0 h 390756"/>
                  <a:gd name="connsiteX2" fmla="*/ 5801954 w 6274754"/>
                  <a:gd name="connsiteY2" fmla="*/ 389505 h 390756"/>
                  <a:gd name="connsiteX3" fmla="*/ 470584 w 6274754"/>
                  <a:gd name="connsiteY3" fmla="*/ 390756 h 390756"/>
                  <a:gd name="connsiteX4" fmla="*/ 0 w 6274754"/>
                  <a:gd name="connsiteY4" fmla="*/ 0 h 390756"/>
                  <a:gd name="connsiteX0" fmla="*/ 0 w 6258019"/>
                  <a:gd name="connsiteY0" fmla="*/ 0 h 390756"/>
                  <a:gd name="connsiteX1" fmla="*/ 6258019 w 6258019"/>
                  <a:gd name="connsiteY1" fmla="*/ 34515 h 390756"/>
                  <a:gd name="connsiteX2" fmla="*/ 5801954 w 6258019"/>
                  <a:gd name="connsiteY2" fmla="*/ 389505 h 390756"/>
                  <a:gd name="connsiteX3" fmla="*/ 470584 w 6258019"/>
                  <a:gd name="connsiteY3" fmla="*/ 390756 h 390756"/>
                  <a:gd name="connsiteX4" fmla="*/ 0 w 6258019"/>
                  <a:gd name="connsiteY4" fmla="*/ 0 h 390756"/>
                  <a:gd name="connsiteX0" fmla="*/ 0 w 6283122"/>
                  <a:gd name="connsiteY0" fmla="*/ 0 h 390756"/>
                  <a:gd name="connsiteX1" fmla="*/ 6283122 w 6283122"/>
                  <a:gd name="connsiteY1" fmla="*/ 2465 h 390756"/>
                  <a:gd name="connsiteX2" fmla="*/ 5801954 w 6283122"/>
                  <a:gd name="connsiteY2" fmla="*/ 389505 h 390756"/>
                  <a:gd name="connsiteX3" fmla="*/ 470584 w 6283122"/>
                  <a:gd name="connsiteY3" fmla="*/ 390756 h 390756"/>
                  <a:gd name="connsiteX4" fmla="*/ 0 w 6283122"/>
                  <a:gd name="connsiteY4" fmla="*/ 0 h 390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3122" h="390756">
                    <a:moveTo>
                      <a:pt x="0" y="0"/>
                    </a:moveTo>
                    <a:lnTo>
                      <a:pt x="6283122" y="2465"/>
                    </a:lnTo>
                    <a:lnTo>
                      <a:pt x="5801954" y="389505"/>
                    </a:lnTo>
                    <a:lnTo>
                      <a:pt x="470584" y="390756"/>
                    </a:lnTo>
                    <a:lnTo>
                      <a:pt x="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42" name="Rektangel 61">
                <a:extLst>
                  <a:ext uri="{FF2B5EF4-FFF2-40B4-BE49-F238E27FC236}">
                    <a16:creationId xmlns:a16="http://schemas.microsoft.com/office/drawing/2014/main" id="{53B1C18E-DD39-49DA-8AF7-D6993907D209}"/>
                  </a:ext>
                </a:extLst>
              </p:cNvPr>
              <p:cNvSpPr/>
              <p:nvPr/>
            </p:nvSpPr>
            <p:spPr>
              <a:xfrm>
                <a:off x="2967587" y="1788386"/>
                <a:ext cx="6274754" cy="389505"/>
              </a:xfrm>
              <a:custGeom>
                <a:avLst/>
                <a:gdLst>
                  <a:gd name="connsiteX0" fmla="*/ 0 w 6274754"/>
                  <a:gd name="connsiteY0" fmla="*/ 0 h 384481"/>
                  <a:gd name="connsiteX1" fmla="*/ 6274754 w 6274754"/>
                  <a:gd name="connsiteY1" fmla="*/ 0 h 384481"/>
                  <a:gd name="connsiteX2" fmla="*/ 6274754 w 6274754"/>
                  <a:gd name="connsiteY2" fmla="*/ 384481 h 384481"/>
                  <a:gd name="connsiteX3" fmla="*/ 0 w 6274754"/>
                  <a:gd name="connsiteY3" fmla="*/ 384481 h 384481"/>
                  <a:gd name="connsiteX4" fmla="*/ 0 w 6274754"/>
                  <a:gd name="connsiteY4" fmla="*/ 0 h 384481"/>
                  <a:gd name="connsiteX0" fmla="*/ 0 w 6274754"/>
                  <a:gd name="connsiteY0" fmla="*/ 0 h 389505"/>
                  <a:gd name="connsiteX1" fmla="*/ 6274754 w 6274754"/>
                  <a:gd name="connsiteY1" fmla="*/ 0 h 389505"/>
                  <a:gd name="connsiteX2" fmla="*/ 5983352 w 6274754"/>
                  <a:gd name="connsiteY2" fmla="*/ 389505 h 389505"/>
                  <a:gd name="connsiteX3" fmla="*/ 0 w 6274754"/>
                  <a:gd name="connsiteY3" fmla="*/ 384481 h 389505"/>
                  <a:gd name="connsiteX4" fmla="*/ 0 w 6274754"/>
                  <a:gd name="connsiteY4" fmla="*/ 0 h 389505"/>
                  <a:gd name="connsiteX0" fmla="*/ 0 w 6274754"/>
                  <a:gd name="connsiteY0" fmla="*/ 0 h 389505"/>
                  <a:gd name="connsiteX1" fmla="*/ 6274754 w 6274754"/>
                  <a:gd name="connsiteY1" fmla="*/ 0 h 389505"/>
                  <a:gd name="connsiteX2" fmla="*/ 5998592 w 6274754"/>
                  <a:gd name="connsiteY2" fmla="*/ 389505 h 389505"/>
                  <a:gd name="connsiteX3" fmla="*/ 0 w 6274754"/>
                  <a:gd name="connsiteY3" fmla="*/ 384481 h 389505"/>
                  <a:gd name="connsiteX4" fmla="*/ 0 w 6274754"/>
                  <a:gd name="connsiteY4" fmla="*/ 0 h 389505"/>
                  <a:gd name="connsiteX0" fmla="*/ 0 w 6274754"/>
                  <a:gd name="connsiteY0" fmla="*/ 0 h 389505"/>
                  <a:gd name="connsiteX1" fmla="*/ 6274754 w 6274754"/>
                  <a:gd name="connsiteY1" fmla="*/ 0 h 389505"/>
                  <a:gd name="connsiteX2" fmla="*/ 5998592 w 6274754"/>
                  <a:gd name="connsiteY2" fmla="*/ 389505 h 389505"/>
                  <a:gd name="connsiteX3" fmla="*/ 278130 w 6274754"/>
                  <a:gd name="connsiteY3" fmla="*/ 388291 h 389505"/>
                  <a:gd name="connsiteX4" fmla="*/ 0 w 6274754"/>
                  <a:gd name="connsiteY4" fmla="*/ 0 h 389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4754" h="389505">
                    <a:moveTo>
                      <a:pt x="0" y="0"/>
                    </a:moveTo>
                    <a:lnTo>
                      <a:pt x="6274754" y="0"/>
                    </a:lnTo>
                    <a:lnTo>
                      <a:pt x="5998592" y="389505"/>
                    </a:lnTo>
                    <a:lnTo>
                      <a:pt x="278130" y="38829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500" b="1" i="0" u="none" strike="noStrike" kern="1200" cap="none" spc="0" normalizeH="0" baseline="0" noProof="0" dirty="0">
                    <a:ln>
                      <a:noFill/>
                    </a:ln>
                    <a:solidFill>
                      <a:prstClr val="white"/>
                    </a:solidFill>
                    <a:effectLst/>
                    <a:uLnTx/>
                    <a:uFillTx/>
                    <a:latin typeface="Arial"/>
                    <a:ea typeface="+mn-ea"/>
                    <a:cs typeface="+mn-cs"/>
                  </a:rPr>
                  <a:t>Lokal nivå </a:t>
                </a:r>
                <a:r>
                  <a:rPr kumimoji="0" lang="sv-SE" sz="1500" b="0" i="0" u="none" strike="noStrike" kern="1200" cap="none" spc="0" normalizeH="0" baseline="0" noProof="0" dirty="0">
                    <a:ln>
                      <a:noFill/>
                    </a:ln>
                    <a:solidFill>
                      <a:prstClr val="white"/>
                    </a:solidFill>
                    <a:effectLst/>
                    <a:uLnTx/>
                    <a:uFillTx/>
                    <a:latin typeface="Arial"/>
                    <a:ea typeface="+mn-ea"/>
                    <a:cs typeface="+mn-cs"/>
                  </a:rPr>
                  <a:t>– Kommun</a:t>
                </a:r>
              </a:p>
            </p:txBody>
          </p:sp>
          <p:sp>
            <p:nvSpPr>
              <p:cNvPr id="143" name="Rektangel 142">
                <a:extLst>
                  <a:ext uri="{FF2B5EF4-FFF2-40B4-BE49-F238E27FC236}">
                    <a16:creationId xmlns:a16="http://schemas.microsoft.com/office/drawing/2014/main" id="{B802D0AA-37FF-4C24-BA35-F706CFB64A13}"/>
                  </a:ext>
                </a:extLst>
              </p:cNvPr>
              <p:cNvSpPr/>
              <p:nvPr/>
            </p:nvSpPr>
            <p:spPr>
              <a:xfrm>
                <a:off x="4046822" y="2238846"/>
                <a:ext cx="1487232" cy="452432"/>
              </a:xfrm>
              <a:prstGeom prst="rect">
                <a:avLst/>
              </a:prstGeom>
            </p:spPr>
            <p:txBody>
              <a:bodyPr wrap="square">
                <a:spAutoFit/>
              </a:bodyPr>
              <a:lstStyle/>
              <a:p>
                <a:pPr marL="144000" marR="0" lvl="0" indent="-144000" algn="l" defTabSz="711200" rtl="0" eaLnBrk="1" fontAlgn="auto" latinLnBrk="0" hangingPunct="1">
                  <a:lnSpc>
                    <a:spcPct val="90000"/>
                  </a:lnSpc>
                  <a:spcBef>
                    <a:spcPct val="0"/>
                  </a:spcBef>
                  <a:spcAft>
                    <a:spcPct val="35000"/>
                  </a:spcAft>
                  <a:buClr>
                    <a:srgbClr val="E6460A"/>
                  </a:buClr>
                  <a:buSzPct val="150000"/>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Socialchef/</a:t>
                </a:r>
                <a:br>
                  <a:rPr kumimoji="0" lang="sv-SE" sz="1300" b="0" i="0" u="none" strike="noStrike" kern="1200" cap="none" spc="0" normalizeH="0" baseline="0" noProof="0" dirty="0">
                    <a:ln>
                      <a:noFill/>
                    </a:ln>
                    <a:solidFill>
                      <a:prstClr val="black"/>
                    </a:solidFill>
                    <a:effectLst/>
                    <a:uLnTx/>
                    <a:uFillTx/>
                    <a:latin typeface="Arial"/>
                    <a:ea typeface="+mn-ea"/>
                    <a:cs typeface="+mn-cs"/>
                  </a:rPr>
                </a:br>
                <a:r>
                  <a:rPr kumimoji="0" lang="sv-SE" sz="1300" b="0" i="0" u="none" strike="noStrike" kern="1200" cap="none" spc="0" normalizeH="0" baseline="0" noProof="0" dirty="0">
                    <a:ln>
                      <a:noFill/>
                    </a:ln>
                    <a:solidFill>
                      <a:prstClr val="black"/>
                    </a:solidFill>
                    <a:effectLst/>
                    <a:uLnTx/>
                    <a:uFillTx/>
                    <a:latin typeface="Arial"/>
                    <a:ea typeface="+mn-ea"/>
                    <a:cs typeface="+mn-cs"/>
                  </a:rPr>
                  <a:t>socialnämnd</a:t>
                </a:r>
              </a:p>
            </p:txBody>
          </p:sp>
          <p:sp>
            <p:nvSpPr>
              <p:cNvPr id="144" name="Rektangel 143">
                <a:extLst>
                  <a:ext uri="{FF2B5EF4-FFF2-40B4-BE49-F238E27FC236}">
                    <a16:creationId xmlns:a16="http://schemas.microsoft.com/office/drawing/2014/main" id="{B58F21E4-0036-46E3-B996-344A4BBA3039}"/>
                  </a:ext>
                </a:extLst>
              </p:cNvPr>
              <p:cNvSpPr/>
              <p:nvPr/>
            </p:nvSpPr>
            <p:spPr>
              <a:xfrm>
                <a:off x="5370145" y="2248607"/>
                <a:ext cx="1749244" cy="452432"/>
              </a:xfrm>
              <a:prstGeom prst="rect">
                <a:avLst/>
              </a:prstGeom>
            </p:spPr>
            <p:txBody>
              <a:bodyPr wrap="square">
                <a:spAutoFit/>
              </a:bodyPr>
              <a:lstStyle/>
              <a:p>
                <a:pPr marL="144000" marR="0" lvl="0" indent="-144000" algn="l" defTabSz="711200" rtl="0" eaLnBrk="1" fontAlgn="auto" latinLnBrk="0" hangingPunct="1">
                  <a:lnSpc>
                    <a:spcPct val="90000"/>
                  </a:lnSpc>
                  <a:spcBef>
                    <a:spcPct val="0"/>
                  </a:spcBef>
                  <a:spcAft>
                    <a:spcPct val="35000"/>
                  </a:spcAft>
                  <a:buClr>
                    <a:srgbClr val="E6460A"/>
                  </a:buClr>
                  <a:buSzPct val="150000"/>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Socialtjänstens </a:t>
                </a:r>
                <a:br>
                  <a:rPr kumimoji="0" lang="sv-SE" sz="1300" b="0" i="0" u="none" strike="noStrike" kern="1200" cap="none" spc="0" normalizeH="0" baseline="0" noProof="0" dirty="0">
                    <a:ln>
                      <a:noFill/>
                    </a:ln>
                    <a:solidFill>
                      <a:prstClr val="black"/>
                    </a:solidFill>
                    <a:effectLst/>
                    <a:uLnTx/>
                    <a:uFillTx/>
                    <a:latin typeface="Arial"/>
                    <a:ea typeface="+mn-ea"/>
                    <a:cs typeface="+mn-cs"/>
                  </a:rPr>
                </a:br>
                <a:r>
                  <a:rPr kumimoji="0" lang="sv-SE" sz="1300" b="0" i="0" u="none" strike="noStrike" kern="1200" cap="none" spc="0" normalizeH="0" baseline="0" noProof="0" dirty="0">
                    <a:ln>
                      <a:noFill/>
                    </a:ln>
                    <a:solidFill>
                      <a:prstClr val="black"/>
                    </a:solidFill>
                    <a:effectLst/>
                    <a:uLnTx/>
                    <a:uFillTx/>
                    <a:latin typeface="Arial"/>
                    <a:ea typeface="+mn-ea"/>
                    <a:cs typeface="+mn-cs"/>
                  </a:rPr>
                  <a:t>verksamheter</a:t>
                </a:r>
              </a:p>
            </p:txBody>
          </p:sp>
          <p:sp>
            <p:nvSpPr>
              <p:cNvPr id="145" name="Rektangel 144">
                <a:extLst>
                  <a:ext uri="{FF2B5EF4-FFF2-40B4-BE49-F238E27FC236}">
                    <a16:creationId xmlns:a16="http://schemas.microsoft.com/office/drawing/2014/main" id="{3F14E185-AF17-4FA5-B489-CCF44397B458}"/>
                  </a:ext>
                </a:extLst>
              </p:cNvPr>
              <p:cNvSpPr/>
              <p:nvPr/>
            </p:nvSpPr>
            <p:spPr>
              <a:xfrm>
                <a:off x="6916280" y="2248607"/>
                <a:ext cx="1691514" cy="272382"/>
              </a:xfrm>
              <a:prstGeom prst="rect">
                <a:avLst/>
              </a:prstGeom>
            </p:spPr>
            <p:txBody>
              <a:bodyPr wrap="square">
                <a:spAutoFit/>
              </a:bodyPr>
              <a:lstStyle/>
              <a:p>
                <a:pPr marL="144000" marR="0" lvl="0" indent="-144000" algn="l" defTabSz="711200" rtl="0" eaLnBrk="1" fontAlgn="auto" latinLnBrk="0" hangingPunct="1">
                  <a:lnSpc>
                    <a:spcPct val="90000"/>
                  </a:lnSpc>
                  <a:spcBef>
                    <a:spcPct val="0"/>
                  </a:spcBef>
                  <a:spcAft>
                    <a:spcPct val="35000"/>
                  </a:spcAft>
                  <a:buClr>
                    <a:srgbClr val="E6460A"/>
                  </a:buClr>
                  <a:buSzPct val="150000"/>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290 kommuner</a:t>
                </a:r>
              </a:p>
            </p:txBody>
          </p:sp>
          <p:sp>
            <p:nvSpPr>
              <p:cNvPr id="146" name="Ellips 145">
                <a:extLst>
                  <a:ext uri="{FF2B5EF4-FFF2-40B4-BE49-F238E27FC236}">
                    <a16:creationId xmlns:a16="http://schemas.microsoft.com/office/drawing/2014/main" id="{DA567A67-D110-42EA-9A7A-FB3BF11ECCF2}"/>
                  </a:ext>
                </a:extLst>
              </p:cNvPr>
              <p:cNvSpPr>
                <a:spLocks noChangeAspect="1"/>
              </p:cNvSpPr>
              <p:nvPr/>
            </p:nvSpPr>
            <p:spPr>
              <a:xfrm>
                <a:off x="3240742" y="1925951"/>
                <a:ext cx="114374" cy="11437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47" name="Ellips 146">
                <a:extLst>
                  <a:ext uri="{FF2B5EF4-FFF2-40B4-BE49-F238E27FC236}">
                    <a16:creationId xmlns:a16="http://schemas.microsoft.com/office/drawing/2014/main" id="{1D73EDC8-1E3C-4708-B513-EE791BE00FFE}"/>
                  </a:ext>
                </a:extLst>
              </p:cNvPr>
              <p:cNvSpPr>
                <a:spLocks noChangeAspect="1"/>
              </p:cNvSpPr>
              <p:nvPr/>
            </p:nvSpPr>
            <p:spPr>
              <a:xfrm>
                <a:off x="8847523" y="1925951"/>
                <a:ext cx="114374" cy="11437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grpSp>
      <p:grpSp>
        <p:nvGrpSpPr>
          <p:cNvPr id="128" name="Grupp 127">
            <a:extLst>
              <a:ext uri="{FF2B5EF4-FFF2-40B4-BE49-F238E27FC236}">
                <a16:creationId xmlns:a16="http://schemas.microsoft.com/office/drawing/2014/main" id="{FCDC0FA6-C883-4AF3-828F-BAF451580FB0}"/>
              </a:ext>
            </a:extLst>
          </p:cNvPr>
          <p:cNvGrpSpPr/>
          <p:nvPr/>
        </p:nvGrpSpPr>
        <p:grpSpPr>
          <a:xfrm>
            <a:off x="946181" y="2805184"/>
            <a:ext cx="9399927" cy="2530165"/>
            <a:chOff x="-137211" y="2805017"/>
            <a:chExt cx="9399927" cy="2530165"/>
          </a:xfrm>
        </p:grpSpPr>
        <p:sp>
          <p:nvSpPr>
            <p:cNvPr id="129" name="Rektangel 128">
              <a:extLst>
                <a:ext uri="{FF2B5EF4-FFF2-40B4-BE49-F238E27FC236}">
                  <a16:creationId xmlns:a16="http://schemas.microsoft.com/office/drawing/2014/main" id="{3FBFDC23-53B6-449F-90D7-939FA3605737}"/>
                </a:ext>
              </a:extLst>
            </p:cNvPr>
            <p:cNvSpPr/>
            <p:nvPr/>
          </p:nvSpPr>
          <p:spPr>
            <a:xfrm>
              <a:off x="3637572" y="2814647"/>
              <a:ext cx="5625144" cy="2520535"/>
            </a:xfrm>
            <a:prstGeom prst="rect">
              <a:avLst/>
            </a:prstGeom>
            <a:solidFill>
              <a:schemeClr val="accent3">
                <a:lumMod val="20000"/>
                <a:lumOff val="80000"/>
              </a:schemeClr>
            </a:solidFill>
            <a:ln w="12700">
              <a:solidFill>
                <a:schemeClr val="accent3"/>
              </a:solidFill>
            </a:ln>
          </p:spPr>
          <p:txBody>
            <a:bodyPr wrap="square" lIns="1188000" tIns="108000" rIns="0" bIns="0" anchor="t" anchorCtr="0">
              <a:noAutofit/>
            </a:bodyPr>
            <a:lstStyle/>
            <a:p>
              <a:pPr marL="30163" marR="0" lvl="0" indent="0" algn="l" defTabSz="914400" rtl="0" eaLnBrk="1" fontAlgn="auto" latinLnBrk="0" hangingPunct="1">
                <a:lnSpc>
                  <a:spcPct val="100000"/>
                </a:lnSpc>
                <a:spcBef>
                  <a:spcPts val="0"/>
                </a:spcBef>
                <a:spcAft>
                  <a:spcPts val="300"/>
                </a:spcAft>
                <a:buClrTx/>
                <a:buSzTx/>
                <a:buFontTx/>
                <a:buNone/>
                <a:tabLst/>
                <a:defRPr/>
              </a:pPr>
              <a:r>
                <a:rPr kumimoji="0" lang="sv-SE" sz="1300" b="1" i="0" u="none" strike="noStrike" kern="1200" cap="none" spc="0" normalizeH="0" baseline="0" noProof="0" dirty="0" smtClean="0">
                  <a:ln>
                    <a:noFill/>
                  </a:ln>
                  <a:solidFill>
                    <a:prstClr val="black"/>
                  </a:solidFill>
                  <a:effectLst/>
                  <a:uLnTx/>
                  <a:uFillTx/>
                  <a:latin typeface="Arial"/>
                  <a:ea typeface="+mn-ea"/>
                  <a:cs typeface="+mn-cs"/>
                </a:rPr>
                <a:t>Exempel på aktiviteter</a:t>
              </a:r>
              <a:endParaRPr kumimoji="0" lang="sv-SE" sz="1300" b="1" i="0" u="none" strike="noStrike" kern="1200" cap="none" spc="0" normalizeH="0" baseline="0" noProof="0" dirty="0">
                <a:ln>
                  <a:noFill/>
                </a:ln>
                <a:solidFill>
                  <a:prstClr val="black"/>
                </a:solidFill>
                <a:effectLst/>
                <a:uLnTx/>
                <a:uFillTx/>
                <a:latin typeface="Arial"/>
                <a:ea typeface="+mn-ea"/>
                <a:cs typeface="+mn-cs"/>
              </a:endParaRP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Synliggör kunskapsluckor och utvecklingsbehov</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Stödjer anpassning av befintliga kunskapsstöd</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Genomför praktiknära forskning</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Ger struktur och stöd för implementering</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Stödjer förbättringsarbete och verksamhetsutveckling</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Stödjer uppföljning och analys</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Stödjer lokal kunskapsproduktion</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Stödjer erfarenhetsutbyte och lärande</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Stödjer </a:t>
              </a:r>
              <a:r>
                <a:rPr kumimoji="0" lang="sv-SE" sz="1300" b="0" i="0" u="none" strike="noStrike" kern="1200" cap="none" spc="0" normalizeH="0" baseline="0" noProof="0" dirty="0" smtClean="0">
                  <a:ln>
                    <a:noFill/>
                  </a:ln>
                  <a:solidFill>
                    <a:prstClr val="black"/>
                  </a:solidFill>
                  <a:effectLst/>
                  <a:uLnTx/>
                  <a:uFillTx/>
                  <a:latin typeface="Arial"/>
                  <a:ea typeface="+mn-ea"/>
                  <a:cs typeface="+mn-cs"/>
                </a:rPr>
                <a:t>samverkan mellan kommuner och mellan kommuner och regioner i frågor som rör socialtjänst, men ibland även hälso- och sjukvård och skola</a:t>
              </a:r>
              <a:endParaRPr kumimoji="0" lang="sv-SE" sz="13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30" name="Grupp 129">
              <a:extLst>
                <a:ext uri="{FF2B5EF4-FFF2-40B4-BE49-F238E27FC236}">
                  <a16:creationId xmlns:a16="http://schemas.microsoft.com/office/drawing/2014/main" id="{A99F9E8F-D6DF-4A33-92A6-00492B8A08A4}"/>
                </a:ext>
              </a:extLst>
            </p:cNvPr>
            <p:cNvGrpSpPr/>
            <p:nvPr/>
          </p:nvGrpSpPr>
          <p:grpSpPr>
            <a:xfrm>
              <a:off x="-137211" y="2805017"/>
              <a:ext cx="4865054" cy="1518759"/>
              <a:chOff x="3671047" y="2805184"/>
              <a:chExt cx="4865054" cy="1518759"/>
            </a:xfrm>
          </p:grpSpPr>
          <p:sp>
            <p:nvSpPr>
              <p:cNvPr id="131" name="Rektangel 61">
                <a:extLst>
                  <a:ext uri="{FF2B5EF4-FFF2-40B4-BE49-F238E27FC236}">
                    <a16:creationId xmlns:a16="http://schemas.microsoft.com/office/drawing/2014/main" id="{7D6D26CF-AED5-4591-9D7B-F564B41DE55F}"/>
                  </a:ext>
                </a:extLst>
              </p:cNvPr>
              <p:cNvSpPr/>
              <p:nvPr/>
            </p:nvSpPr>
            <p:spPr>
              <a:xfrm>
                <a:off x="3944664" y="3192200"/>
                <a:ext cx="4296830" cy="1131743"/>
              </a:xfrm>
              <a:custGeom>
                <a:avLst/>
                <a:gdLst>
                  <a:gd name="connsiteX0" fmla="*/ 0 w 6274754"/>
                  <a:gd name="connsiteY0" fmla="*/ 0 h 384481"/>
                  <a:gd name="connsiteX1" fmla="*/ 6274754 w 6274754"/>
                  <a:gd name="connsiteY1" fmla="*/ 0 h 384481"/>
                  <a:gd name="connsiteX2" fmla="*/ 6274754 w 6274754"/>
                  <a:gd name="connsiteY2" fmla="*/ 384481 h 384481"/>
                  <a:gd name="connsiteX3" fmla="*/ 0 w 6274754"/>
                  <a:gd name="connsiteY3" fmla="*/ 384481 h 384481"/>
                  <a:gd name="connsiteX4" fmla="*/ 0 w 6274754"/>
                  <a:gd name="connsiteY4" fmla="*/ 0 h 384481"/>
                  <a:gd name="connsiteX0" fmla="*/ 0 w 6274754"/>
                  <a:gd name="connsiteY0" fmla="*/ 0 h 389505"/>
                  <a:gd name="connsiteX1" fmla="*/ 6274754 w 6274754"/>
                  <a:gd name="connsiteY1" fmla="*/ 0 h 389505"/>
                  <a:gd name="connsiteX2" fmla="*/ 5983352 w 6274754"/>
                  <a:gd name="connsiteY2" fmla="*/ 389505 h 389505"/>
                  <a:gd name="connsiteX3" fmla="*/ 0 w 6274754"/>
                  <a:gd name="connsiteY3" fmla="*/ 384481 h 389505"/>
                  <a:gd name="connsiteX4" fmla="*/ 0 w 6274754"/>
                  <a:gd name="connsiteY4" fmla="*/ 0 h 389505"/>
                  <a:gd name="connsiteX0" fmla="*/ 0 w 6274754"/>
                  <a:gd name="connsiteY0" fmla="*/ 0 h 389505"/>
                  <a:gd name="connsiteX1" fmla="*/ 6274754 w 6274754"/>
                  <a:gd name="connsiteY1" fmla="*/ 0 h 389505"/>
                  <a:gd name="connsiteX2" fmla="*/ 5998592 w 6274754"/>
                  <a:gd name="connsiteY2" fmla="*/ 389505 h 389505"/>
                  <a:gd name="connsiteX3" fmla="*/ 0 w 6274754"/>
                  <a:gd name="connsiteY3" fmla="*/ 384481 h 389505"/>
                  <a:gd name="connsiteX4" fmla="*/ 0 w 6274754"/>
                  <a:gd name="connsiteY4" fmla="*/ 0 h 389505"/>
                  <a:gd name="connsiteX0" fmla="*/ 0 w 6274754"/>
                  <a:gd name="connsiteY0" fmla="*/ 0 h 389505"/>
                  <a:gd name="connsiteX1" fmla="*/ 6274754 w 6274754"/>
                  <a:gd name="connsiteY1" fmla="*/ 0 h 389505"/>
                  <a:gd name="connsiteX2" fmla="*/ 5998592 w 6274754"/>
                  <a:gd name="connsiteY2" fmla="*/ 389505 h 389505"/>
                  <a:gd name="connsiteX3" fmla="*/ 278130 w 6274754"/>
                  <a:gd name="connsiteY3" fmla="*/ 388291 h 389505"/>
                  <a:gd name="connsiteX4" fmla="*/ 0 w 6274754"/>
                  <a:gd name="connsiteY4" fmla="*/ 0 h 389505"/>
                  <a:gd name="connsiteX0" fmla="*/ 0 w 6274754"/>
                  <a:gd name="connsiteY0" fmla="*/ 0 h 389505"/>
                  <a:gd name="connsiteX1" fmla="*/ 6274754 w 6274754"/>
                  <a:gd name="connsiteY1" fmla="*/ 0 h 389505"/>
                  <a:gd name="connsiteX2" fmla="*/ 5801954 w 6274754"/>
                  <a:gd name="connsiteY2" fmla="*/ 389505 h 389505"/>
                  <a:gd name="connsiteX3" fmla="*/ 278130 w 6274754"/>
                  <a:gd name="connsiteY3" fmla="*/ 388291 h 389505"/>
                  <a:gd name="connsiteX4" fmla="*/ 0 w 6274754"/>
                  <a:gd name="connsiteY4" fmla="*/ 0 h 389505"/>
                  <a:gd name="connsiteX0" fmla="*/ 0 w 6274754"/>
                  <a:gd name="connsiteY0" fmla="*/ 0 h 390756"/>
                  <a:gd name="connsiteX1" fmla="*/ 6274754 w 6274754"/>
                  <a:gd name="connsiteY1" fmla="*/ 0 h 390756"/>
                  <a:gd name="connsiteX2" fmla="*/ 5801954 w 6274754"/>
                  <a:gd name="connsiteY2" fmla="*/ 389505 h 390756"/>
                  <a:gd name="connsiteX3" fmla="*/ 470584 w 6274754"/>
                  <a:gd name="connsiteY3" fmla="*/ 390756 h 390756"/>
                  <a:gd name="connsiteX4" fmla="*/ 0 w 6274754"/>
                  <a:gd name="connsiteY4" fmla="*/ 0 h 390756"/>
                  <a:gd name="connsiteX0" fmla="*/ 0 w 6258019"/>
                  <a:gd name="connsiteY0" fmla="*/ 0 h 390756"/>
                  <a:gd name="connsiteX1" fmla="*/ 6258019 w 6258019"/>
                  <a:gd name="connsiteY1" fmla="*/ 34515 h 390756"/>
                  <a:gd name="connsiteX2" fmla="*/ 5801954 w 6258019"/>
                  <a:gd name="connsiteY2" fmla="*/ 389505 h 390756"/>
                  <a:gd name="connsiteX3" fmla="*/ 470584 w 6258019"/>
                  <a:gd name="connsiteY3" fmla="*/ 390756 h 390756"/>
                  <a:gd name="connsiteX4" fmla="*/ 0 w 6258019"/>
                  <a:gd name="connsiteY4" fmla="*/ 0 h 390756"/>
                  <a:gd name="connsiteX0" fmla="*/ 0 w 6283122"/>
                  <a:gd name="connsiteY0" fmla="*/ 0 h 390756"/>
                  <a:gd name="connsiteX1" fmla="*/ 6283122 w 6283122"/>
                  <a:gd name="connsiteY1" fmla="*/ 2465 h 390756"/>
                  <a:gd name="connsiteX2" fmla="*/ 5801954 w 6283122"/>
                  <a:gd name="connsiteY2" fmla="*/ 389505 h 390756"/>
                  <a:gd name="connsiteX3" fmla="*/ 470584 w 6283122"/>
                  <a:gd name="connsiteY3" fmla="*/ 390756 h 390756"/>
                  <a:gd name="connsiteX4" fmla="*/ 0 w 6283122"/>
                  <a:gd name="connsiteY4" fmla="*/ 0 h 390756"/>
                  <a:gd name="connsiteX0" fmla="*/ 0 w 5801954"/>
                  <a:gd name="connsiteY0" fmla="*/ 0 h 390756"/>
                  <a:gd name="connsiteX1" fmla="*/ 4718384 w 5801954"/>
                  <a:gd name="connsiteY1" fmla="*/ 1140 h 390756"/>
                  <a:gd name="connsiteX2" fmla="*/ 5801954 w 5801954"/>
                  <a:gd name="connsiteY2" fmla="*/ 389505 h 390756"/>
                  <a:gd name="connsiteX3" fmla="*/ 470584 w 5801954"/>
                  <a:gd name="connsiteY3" fmla="*/ 390756 h 390756"/>
                  <a:gd name="connsiteX4" fmla="*/ 0 w 5801954"/>
                  <a:gd name="connsiteY4" fmla="*/ 0 h 390756"/>
                  <a:gd name="connsiteX0" fmla="*/ 0 w 4718384"/>
                  <a:gd name="connsiteY0" fmla="*/ 0 h 390830"/>
                  <a:gd name="connsiteX1" fmla="*/ 4718384 w 4718384"/>
                  <a:gd name="connsiteY1" fmla="*/ 1140 h 390830"/>
                  <a:gd name="connsiteX2" fmla="*/ 3843939 w 4718384"/>
                  <a:gd name="connsiteY2" fmla="*/ 390830 h 390830"/>
                  <a:gd name="connsiteX3" fmla="*/ 470584 w 4718384"/>
                  <a:gd name="connsiteY3" fmla="*/ 390756 h 390830"/>
                  <a:gd name="connsiteX4" fmla="*/ 0 w 4718384"/>
                  <a:gd name="connsiteY4" fmla="*/ 0 h 390830"/>
                  <a:gd name="connsiteX0" fmla="*/ 0 w 4718384"/>
                  <a:gd name="connsiteY0" fmla="*/ 0 h 390830"/>
                  <a:gd name="connsiteX1" fmla="*/ 4718384 w 4718384"/>
                  <a:gd name="connsiteY1" fmla="*/ 1140 h 390830"/>
                  <a:gd name="connsiteX2" fmla="*/ 3843939 w 4718384"/>
                  <a:gd name="connsiteY2" fmla="*/ 390830 h 390830"/>
                  <a:gd name="connsiteX3" fmla="*/ 888964 w 4718384"/>
                  <a:gd name="connsiteY3" fmla="*/ 389431 h 390830"/>
                  <a:gd name="connsiteX4" fmla="*/ 0 w 4718384"/>
                  <a:gd name="connsiteY4" fmla="*/ 0 h 390830"/>
                  <a:gd name="connsiteX0" fmla="*/ 0 w 4718384"/>
                  <a:gd name="connsiteY0" fmla="*/ 0 h 390009"/>
                  <a:gd name="connsiteX1" fmla="*/ 4718384 w 4718384"/>
                  <a:gd name="connsiteY1" fmla="*/ 1140 h 390009"/>
                  <a:gd name="connsiteX2" fmla="*/ 3836096 w 4718384"/>
                  <a:gd name="connsiteY2" fmla="*/ 390009 h 390009"/>
                  <a:gd name="connsiteX3" fmla="*/ 888964 w 4718384"/>
                  <a:gd name="connsiteY3" fmla="*/ 389431 h 390009"/>
                  <a:gd name="connsiteX4" fmla="*/ 0 w 4718384"/>
                  <a:gd name="connsiteY4" fmla="*/ 0 h 390009"/>
                  <a:gd name="connsiteX0" fmla="*/ 0 w 4718384"/>
                  <a:gd name="connsiteY0" fmla="*/ 0 h 390009"/>
                  <a:gd name="connsiteX1" fmla="*/ 4718384 w 4718384"/>
                  <a:gd name="connsiteY1" fmla="*/ 1140 h 390009"/>
                  <a:gd name="connsiteX2" fmla="*/ 3836096 w 4718384"/>
                  <a:gd name="connsiteY2" fmla="*/ 390009 h 390009"/>
                  <a:gd name="connsiteX3" fmla="*/ 899423 w 4718384"/>
                  <a:gd name="connsiteY3" fmla="*/ 388611 h 390009"/>
                  <a:gd name="connsiteX4" fmla="*/ 0 w 4718384"/>
                  <a:gd name="connsiteY4" fmla="*/ 0 h 390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8384" h="390009">
                    <a:moveTo>
                      <a:pt x="0" y="0"/>
                    </a:moveTo>
                    <a:lnTo>
                      <a:pt x="4718384" y="1140"/>
                    </a:lnTo>
                    <a:lnTo>
                      <a:pt x="3836096" y="390009"/>
                    </a:lnTo>
                    <a:lnTo>
                      <a:pt x="899423" y="388611"/>
                    </a:lnTo>
                    <a:lnTo>
                      <a:pt x="0" y="0"/>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32" name="Rektangel 131">
                <a:extLst>
                  <a:ext uri="{FF2B5EF4-FFF2-40B4-BE49-F238E27FC236}">
                    <a16:creationId xmlns:a16="http://schemas.microsoft.com/office/drawing/2014/main" id="{99026B75-6948-4F1C-8599-953F6EA5A515}"/>
                  </a:ext>
                </a:extLst>
              </p:cNvPr>
              <p:cNvSpPr/>
              <p:nvPr/>
            </p:nvSpPr>
            <p:spPr>
              <a:xfrm>
                <a:off x="4878779" y="3274191"/>
                <a:ext cx="2438460" cy="952568"/>
              </a:xfrm>
              <a:prstGeom prst="rect">
                <a:avLst/>
              </a:prstGeom>
            </p:spPr>
            <p:txBody>
              <a:bodyPr wrap="square">
                <a:spAutoFit/>
              </a:bodyPr>
              <a:lstStyle/>
              <a:p>
                <a:pPr marL="144000" marR="0" lvl="0" indent="-144000" algn="l" defTabSz="711200" rtl="0" eaLnBrk="1" fontAlgn="auto" latinLnBrk="0" hangingPunct="1">
                  <a:lnSpc>
                    <a:spcPct val="90000"/>
                  </a:lnSpc>
                  <a:spcBef>
                    <a:spcPct val="0"/>
                  </a:spcBef>
                  <a:spcAft>
                    <a:spcPct val="35000"/>
                  </a:spcAft>
                  <a:buClr>
                    <a:srgbClr val="F39325"/>
                  </a:buClr>
                  <a:buSzPct val="150000"/>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Regionala samverkans- och stödstrukturer (RSS</a:t>
                </a:r>
                <a:r>
                  <a:rPr kumimoji="0" lang="sv-SE" sz="1300" b="0" i="0" u="none" strike="noStrike" kern="1200" cap="none" spc="0" normalizeH="0" baseline="0" noProof="0" dirty="0" smtClean="0">
                    <a:ln>
                      <a:noFill/>
                    </a:ln>
                    <a:solidFill>
                      <a:prstClr val="black"/>
                    </a:solidFill>
                    <a:effectLst/>
                    <a:uLnTx/>
                    <a:uFillTx/>
                    <a:latin typeface="Arial"/>
                    <a:ea typeface="+mn-ea"/>
                    <a:cs typeface="+mn-cs"/>
                  </a:rPr>
                  <a:t>)</a:t>
                </a:r>
              </a:p>
              <a:p>
                <a:pPr marL="601200" marR="0" lvl="1" indent="-144000" algn="l" defTabSz="711200" rtl="0" eaLnBrk="1" fontAlgn="auto" latinLnBrk="0" hangingPunct="1">
                  <a:lnSpc>
                    <a:spcPct val="90000"/>
                  </a:lnSpc>
                  <a:spcBef>
                    <a:spcPct val="0"/>
                  </a:spcBef>
                  <a:spcAft>
                    <a:spcPct val="35000"/>
                  </a:spcAft>
                  <a:buClr>
                    <a:srgbClr val="F39325"/>
                  </a:buClr>
                  <a:buSzPct val="150000"/>
                  <a:buFont typeface="Arial" panose="020B0604020202020204" pitchFamily="34" charset="0"/>
                  <a:buChar char="•"/>
                  <a:tabLst/>
                  <a:defRPr/>
                </a:pPr>
                <a:r>
                  <a:rPr kumimoji="0" lang="sv-SE" sz="1300" b="0" i="0" u="none" strike="noStrike" kern="1200" cap="none" spc="0" normalizeH="0" baseline="0" noProof="0" dirty="0" smtClean="0">
                    <a:ln>
                      <a:noFill/>
                    </a:ln>
                    <a:solidFill>
                      <a:prstClr val="black"/>
                    </a:solidFill>
                    <a:effectLst/>
                    <a:uLnTx/>
                    <a:uFillTx/>
                    <a:latin typeface="Arial"/>
                    <a:ea typeface="+mn-ea"/>
                    <a:cs typeface="+mn-cs"/>
                  </a:rPr>
                  <a:t>Ledamöter i NSK-S</a:t>
                </a:r>
              </a:p>
              <a:p>
                <a:pPr marL="1058400" marR="0" lvl="2" indent="-144000" algn="l" defTabSz="711200" rtl="0" eaLnBrk="1" fontAlgn="auto" latinLnBrk="0" hangingPunct="1">
                  <a:lnSpc>
                    <a:spcPct val="90000"/>
                  </a:lnSpc>
                  <a:spcBef>
                    <a:spcPct val="0"/>
                  </a:spcBef>
                  <a:spcAft>
                    <a:spcPct val="35000"/>
                  </a:spcAft>
                  <a:buClr>
                    <a:srgbClr val="F39325"/>
                  </a:buClr>
                  <a:buSzPct val="150000"/>
                  <a:buFont typeface="Arial" panose="020B0604020202020204" pitchFamily="34" charset="0"/>
                  <a:buChar char="•"/>
                  <a:tabLst/>
                  <a:defRPr/>
                </a:pPr>
                <a:r>
                  <a:rPr kumimoji="0" lang="sv-SE" sz="1300" b="0" i="0" u="none" strike="noStrike" kern="1200" cap="none" spc="0" normalizeH="0" baseline="0" noProof="0" dirty="0" smtClean="0">
                    <a:ln>
                      <a:noFill/>
                    </a:ln>
                    <a:solidFill>
                      <a:prstClr val="black"/>
                    </a:solidFill>
                    <a:effectLst/>
                    <a:uLnTx/>
                    <a:uFillTx/>
                    <a:latin typeface="Arial"/>
                    <a:ea typeface="+mn-ea"/>
                    <a:cs typeface="+mn-cs"/>
                  </a:rPr>
                  <a:t>21 län</a:t>
                </a:r>
                <a:endParaRPr kumimoji="0" lang="sv-SE"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Rektangel 61">
                <a:extLst>
                  <a:ext uri="{FF2B5EF4-FFF2-40B4-BE49-F238E27FC236}">
                    <a16:creationId xmlns:a16="http://schemas.microsoft.com/office/drawing/2014/main" id="{D4BC89C7-A403-4BEE-8C0C-6F4F4CE3736E}"/>
                  </a:ext>
                </a:extLst>
              </p:cNvPr>
              <p:cNvSpPr/>
              <p:nvPr/>
            </p:nvSpPr>
            <p:spPr>
              <a:xfrm>
                <a:off x="3671047" y="2805184"/>
                <a:ext cx="4865054" cy="392839"/>
              </a:xfrm>
              <a:custGeom>
                <a:avLst/>
                <a:gdLst>
                  <a:gd name="connsiteX0" fmla="*/ 0 w 6274754"/>
                  <a:gd name="connsiteY0" fmla="*/ 0 h 384481"/>
                  <a:gd name="connsiteX1" fmla="*/ 6274754 w 6274754"/>
                  <a:gd name="connsiteY1" fmla="*/ 0 h 384481"/>
                  <a:gd name="connsiteX2" fmla="*/ 6274754 w 6274754"/>
                  <a:gd name="connsiteY2" fmla="*/ 384481 h 384481"/>
                  <a:gd name="connsiteX3" fmla="*/ 0 w 6274754"/>
                  <a:gd name="connsiteY3" fmla="*/ 384481 h 384481"/>
                  <a:gd name="connsiteX4" fmla="*/ 0 w 6274754"/>
                  <a:gd name="connsiteY4" fmla="*/ 0 h 384481"/>
                  <a:gd name="connsiteX0" fmla="*/ 0 w 6274754"/>
                  <a:gd name="connsiteY0" fmla="*/ 0 h 389505"/>
                  <a:gd name="connsiteX1" fmla="*/ 6274754 w 6274754"/>
                  <a:gd name="connsiteY1" fmla="*/ 0 h 389505"/>
                  <a:gd name="connsiteX2" fmla="*/ 5983352 w 6274754"/>
                  <a:gd name="connsiteY2" fmla="*/ 389505 h 389505"/>
                  <a:gd name="connsiteX3" fmla="*/ 0 w 6274754"/>
                  <a:gd name="connsiteY3" fmla="*/ 384481 h 389505"/>
                  <a:gd name="connsiteX4" fmla="*/ 0 w 6274754"/>
                  <a:gd name="connsiteY4" fmla="*/ 0 h 389505"/>
                  <a:gd name="connsiteX0" fmla="*/ 0 w 6274754"/>
                  <a:gd name="connsiteY0" fmla="*/ 0 h 389505"/>
                  <a:gd name="connsiteX1" fmla="*/ 6274754 w 6274754"/>
                  <a:gd name="connsiteY1" fmla="*/ 0 h 389505"/>
                  <a:gd name="connsiteX2" fmla="*/ 5998592 w 6274754"/>
                  <a:gd name="connsiteY2" fmla="*/ 389505 h 389505"/>
                  <a:gd name="connsiteX3" fmla="*/ 0 w 6274754"/>
                  <a:gd name="connsiteY3" fmla="*/ 384481 h 389505"/>
                  <a:gd name="connsiteX4" fmla="*/ 0 w 6274754"/>
                  <a:gd name="connsiteY4" fmla="*/ 0 h 389505"/>
                  <a:gd name="connsiteX0" fmla="*/ 0 w 6274754"/>
                  <a:gd name="connsiteY0" fmla="*/ 0 h 389505"/>
                  <a:gd name="connsiteX1" fmla="*/ 6274754 w 6274754"/>
                  <a:gd name="connsiteY1" fmla="*/ 0 h 389505"/>
                  <a:gd name="connsiteX2" fmla="*/ 5998592 w 6274754"/>
                  <a:gd name="connsiteY2" fmla="*/ 389505 h 389505"/>
                  <a:gd name="connsiteX3" fmla="*/ 278130 w 6274754"/>
                  <a:gd name="connsiteY3" fmla="*/ 388291 h 389505"/>
                  <a:gd name="connsiteX4" fmla="*/ 0 w 6274754"/>
                  <a:gd name="connsiteY4" fmla="*/ 0 h 389505"/>
                  <a:gd name="connsiteX0" fmla="*/ 0 w 5998592"/>
                  <a:gd name="connsiteY0" fmla="*/ 0 h 389505"/>
                  <a:gd name="connsiteX1" fmla="*/ 4861244 w 5998592"/>
                  <a:gd name="connsiteY1" fmla="*/ 0 h 389505"/>
                  <a:gd name="connsiteX2" fmla="*/ 5998592 w 5998592"/>
                  <a:gd name="connsiteY2" fmla="*/ 389505 h 389505"/>
                  <a:gd name="connsiteX3" fmla="*/ 278130 w 5998592"/>
                  <a:gd name="connsiteY3" fmla="*/ 388291 h 389505"/>
                  <a:gd name="connsiteX4" fmla="*/ 0 w 5998592"/>
                  <a:gd name="connsiteY4" fmla="*/ 0 h 389505"/>
                  <a:gd name="connsiteX0" fmla="*/ 0 w 4861244"/>
                  <a:gd name="connsiteY0" fmla="*/ 0 h 388291"/>
                  <a:gd name="connsiteX1" fmla="*/ 4861244 w 4861244"/>
                  <a:gd name="connsiteY1" fmla="*/ 0 h 388291"/>
                  <a:gd name="connsiteX2" fmla="*/ 4581272 w 4861244"/>
                  <a:gd name="connsiteY2" fmla="*/ 385695 h 388291"/>
                  <a:gd name="connsiteX3" fmla="*/ 278130 w 4861244"/>
                  <a:gd name="connsiteY3" fmla="*/ 388291 h 388291"/>
                  <a:gd name="connsiteX4" fmla="*/ 0 w 4861244"/>
                  <a:gd name="connsiteY4" fmla="*/ 0 h 388291"/>
                  <a:gd name="connsiteX0" fmla="*/ 0 w 4865054"/>
                  <a:gd name="connsiteY0" fmla="*/ 0 h 388291"/>
                  <a:gd name="connsiteX1" fmla="*/ 4865054 w 4865054"/>
                  <a:gd name="connsiteY1" fmla="*/ 0 h 388291"/>
                  <a:gd name="connsiteX2" fmla="*/ 4581272 w 4865054"/>
                  <a:gd name="connsiteY2" fmla="*/ 385695 h 388291"/>
                  <a:gd name="connsiteX3" fmla="*/ 278130 w 4865054"/>
                  <a:gd name="connsiteY3" fmla="*/ 388291 h 388291"/>
                  <a:gd name="connsiteX4" fmla="*/ 0 w 4865054"/>
                  <a:gd name="connsiteY4" fmla="*/ 0 h 388291"/>
                  <a:gd name="connsiteX0" fmla="*/ 0 w 4865054"/>
                  <a:gd name="connsiteY0" fmla="*/ 0 h 392839"/>
                  <a:gd name="connsiteX1" fmla="*/ 4865054 w 4865054"/>
                  <a:gd name="connsiteY1" fmla="*/ 0 h 392839"/>
                  <a:gd name="connsiteX2" fmla="*/ 4576509 w 4865054"/>
                  <a:gd name="connsiteY2" fmla="*/ 392839 h 392839"/>
                  <a:gd name="connsiteX3" fmla="*/ 278130 w 4865054"/>
                  <a:gd name="connsiteY3" fmla="*/ 388291 h 392839"/>
                  <a:gd name="connsiteX4" fmla="*/ 0 w 4865054"/>
                  <a:gd name="connsiteY4" fmla="*/ 0 h 392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5054" h="392839">
                    <a:moveTo>
                      <a:pt x="0" y="0"/>
                    </a:moveTo>
                    <a:lnTo>
                      <a:pt x="4865054" y="0"/>
                    </a:lnTo>
                    <a:lnTo>
                      <a:pt x="4576509" y="392839"/>
                    </a:lnTo>
                    <a:lnTo>
                      <a:pt x="278130" y="388291"/>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500" b="1" i="0" u="none" strike="noStrike" kern="1200" cap="none" spc="0" normalizeH="0" baseline="0" noProof="0" dirty="0">
                    <a:ln>
                      <a:noFill/>
                    </a:ln>
                    <a:solidFill>
                      <a:prstClr val="white"/>
                    </a:solidFill>
                    <a:effectLst/>
                    <a:uLnTx/>
                    <a:uFillTx/>
                    <a:latin typeface="Arial"/>
                    <a:ea typeface="+mn-ea"/>
                    <a:cs typeface="+mn-cs"/>
                  </a:rPr>
                  <a:t>Regional nivå</a:t>
                </a:r>
              </a:p>
            </p:txBody>
          </p:sp>
          <p:sp>
            <p:nvSpPr>
              <p:cNvPr id="136" name="Ellips 135">
                <a:extLst>
                  <a:ext uri="{FF2B5EF4-FFF2-40B4-BE49-F238E27FC236}">
                    <a16:creationId xmlns:a16="http://schemas.microsoft.com/office/drawing/2014/main" id="{CC34B4A5-94EF-43B9-B80A-258D2163929A}"/>
                  </a:ext>
                </a:extLst>
              </p:cNvPr>
              <p:cNvSpPr>
                <a:spLocks noChangeAspect="1"/>
              </p:cNvSpPr>
              <p:nvPr/>
            </p:nvSpPr>
            <p:spPr>
              <a:xfrm>
                <a:off x="3944664" y="2942142"/>
                <a:ext cx="114374" cy="11437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37" name="Ellips 136">
                <a:extLst>
                  <a:ext uri="{FF2B5EF4-FFF2-40B4-BE49-F238E27FC236}">
                    <a16:creationId xmlns:a16="http://schemas.microsoft.com/office/drawing/2014/main" id="{7F9EC86A-6A41-40F4-8F38-4C01ACF71698}"/>
                  </a:ext>
                </a:extLst>
              </p:cNvPr>
              <p:cNvSpPr>
                <a:spLocks noChangeAspect="1"/>
              </p:cNvSpPr>
              <p:nvPr/>
            </p:nvSpPr>
            <p:spPr>
              <a:xfrm>
                <a:off x="8164430" y="2942142"/>
                <a:ext cx="114374" cy="11437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grpSp>
      <p:grpSp>
        <p:nvGrpSpPr>
          <p:cNvPr id="120" name="Grupp 119">
            <a:extLst>
              <a:ext uri="{FF2B5EF4-FFF2-40B4-BE49-F238E27FC236}">
                <a16:creationId xmlns:a16="http://schemas.microsoft.com/office/drawing/2014/main" id="{E0526D8D-7F2C-48B6-88BC-DEFDAF478E0B}"/>
              </a:ext>
            </a:extLst>
          </p:cNvPr>
          <p:cNvGrpSpPr/>
          <p:nvPr/>
        </p:nvGrpSpPr>
        <p:grpSpPr>
          <a:xfrm>
            <a:off x="2070597" y="4351424"/>
            <a:ext cx="7481275" cy="2012050"/>
            <a:chOff x="966980" y="4346756"/>
            <a:chExt cx="7481275" cy="2012050"/>
          </a:xfrm>
        </p:grpSpPr>
        <p:sp>
          <p:nvSpPr>
            <p:cNvPr id="121" name="Rektangel 120">
              <a:extLst>
                <a:ext uri="{FF2B5EF4-FFF2-40B4-BE49-F238E27FC236}">
                  <a16:creationId xmlns:a16="http://schemas.microsoft.com/office/drawing/2014/main" id="{8F9DEEFA-BEA4-4FD7-A03B-6C97563857D9}"/>
                </a:ext>
              </a:extLst>
            </p:cNvPr>
            <p:cNvSpPr/>
            <p:nvPr/>
          </p:nvSpPr>
          <p:spPr>
            <a:xfrm>
              <a:off x="2316028" y="4357287"/>
              <a:ext cx="6132227" cy="2001519"/>
            </a:xfrm>
            <a:prstGeom prst="rect">
              <a:avLst/>
            </a:prstGeom>
            <a:solidFill>
              <a:schemeClr val="accent2">
                <a:lumMod val="20000"/>
                <a:lumOff val="80000"/>
              </a:schemeClr>
            </a:solidFill>
            <a:ln w="12700">
              <a:solidFill>
                <a:schemeClr val="accent2"/>
              </a:solidFill>
            </a:ln>
          </p:spPr>
          <p:txBody>
            <a:bodyPr wrap="square" lIns="1440000" tIns="108000" rIns="0" bIns="0" anchor="t" anchorCtr="0">
              <a:noAutofit/>
            </a:bodyPr>
            <a:lstStyle/>
            <a:p>
              <a:pPr marL="30163" marR="0" lvl="0" indent="0" algn="l" defTabSz="914400" rtl="0" eaLnBrk="1" fontAlgn="auto" latinLnBrk="0" hangingPunct="1">
                <a:lnSpc>
                  <a:spcPct val="100000"/>
                </a:lnSpc>
                <a:spcBef>
                  <a:spcPts val="0"/>
                </a:spcBef>
                <a:spcAft>
                  <a:spcPts val="300"/>
                </a:spcAft>
                <a:buClrTx/>
                <a:buSzTx/>
                <a:buFontTx/>
                <a:buNone/>
                <a:tabLst/>
                <a:defRPr/>
              </a:pPr>
              <a:r>
                <a:rPr kumimoji="0" lang="sv-SE" sz="1300" b="1" i="0" u="none" strike="noStrike" kern="1200" cap="none" spc="0" normalizeH="0" baseline="0" noProof="0" dirty="0" smtClean="0">
                  <a:ln>
                    <a:noFill/>
                  </a:ln>
                  <a:solidFill>
                    <a:prstClr val="black"/>
                  </a:solidFill>
                  <a:effectLst/>
                  <a:uLnTx/>
                  <a:uFillTx/>
                  <a:latin typeface="Arial"/>
                  <a:ea typeface="+mn-ea"/>
                  <a:cs typeface="+mn-cs"/>
                </a:rPr>
                <a:t>Exempel på aktiviteter</a:t>
              </a:r>
              <a:endParaRPr kumimoji="0" lang="sv-SE" sz="1300" b="1" i="0" u="none" strike="noStrike" kern="1200" cap="none" spc="0" normalizeH="0" baseline="0" noProof="0" dirty="0">
                <a:ln>
                  <a:noFill/>
                </a:ln>
                <a:solidFill>
                  <a:prstClr val="black"/>
                </a:solidFill>
                <a:effectLst/>
                <a:uLnTx/>
                <a:uFillTx/>
                <a:latin typeface="Arial"/>
                <a:ea typeface="+mn-ea"/>
                <a:cs typeface="+mn-cs"/>
              </a:endParaRP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Tar fram nationella kunskapsstöd</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Säkrar tillvaratagandet av lokala behov och synpunkter</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Säkrar användbarheten i nationella kunskapsstöd</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Samordnar arbetet med nationella indikatorer</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Stödjer uppföljning, jämförelser och analyser</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smtClean="0">
                  <a:ln>
                    <a:noFill/>
                  </a:ln>
                  <a:solidFill>
                    <a:prstClr val="black"/>
                  </a:solidFill>
                  <a:effectLst/>
                  <a:uLnTx/>
                  <a:uFillTx/>
                  <a:latin typeface="Arial"/>
                  <a:ea typeface="+mn-ea"/>
                  <a:cs typeface="+mn-cs"/>
                </a:rPr>
                <a:t>Samverkan till exempel i NSK-S, Partnerskapet och samråd mellan Rådet för styrning med kunskap och Huvudmannagruppen</a:t>
              </a:r>
              <a:endParaRPr kumimoji="0" lang="sv-SE" sz="13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22" name="Grupp 121">
              <a:extLst>
                <a:ext uri="{FF2B5EF4-FFF2-40B4-BE49-F238E27FC236}">
                  <a16:creationId xmlns:a16="http://schemas.microsoft.com/office/drawing/2014/main" id="{F7BDB559-BF48-4371-AFE6-59D44828DE7F}"/>
                </a:ext>
              </a:extLst>
            </p:cNvPr>
            <p:cNvGrpSpPr/>
            <p:nvPr/>
          </p:nvGrpSpPr>
          <p:grpSpPr>
            <a:xfrm>
              <a:off x="966980" y="4346756"/>
              <a:ext cx="2681924" cy="1870858"/>
              <a:chOff x="4764505" y="4346756"/>
              <a:chExt cx="2681924" cy="1870858"/>
            </a:xfrm>
          </p:grpSpPr>
          <p:sp>
            <p:nvSpPr>
              <p:cNvPr id="123" name="Flödesschema: Sammanfoga 122">
                <a:extLst>
                  <a:ext uri="{FF2B5EF4-FFF2-40B4-BE49-F238E27FC236}">
                    <a16:creationId xmlns:a16="http://schemas.microsoft.com/office/drawing/2014/main" id="{2AC2A031-3450-455E-A14D-74A0902D0A12}"/>
                  </a:ext>
                </a:extLst>
              </p:cNvPr>
              <p:cNvSpPr/>
              <p:nvPr/>
            </p:nvSpPr>
            <p:spPr>
              <a:xfrm>
                <a:off x="5047538" y="4733710"/>
                <a:ext cx="2127596" cy="1483904"/>
              </a:xfrm>
              <a:prstGeom prst="flowChartMerg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prstClr val="white"/>
                  </a:solidFill>
                  <a:effectLst/>
                  <a:uLnTx/>
                  <a:uFillTx/>
                  <a:latin typeface="Arial"/>
                  <a:ea typeface="+mn-ea"/>
                  <a:cs typeface="+mn-cs"/>
                </a:endParaRPr>
              </a:p>
            </p:txBody>
          </p:sp>
          <p:sp>
            <p:nvSpPr>
              <p:cNvPr id="124" name="Rektangel 123">
                <a:extLst>
                  <a:ext uri="{FF2B5EF4-FFF2-40B4-BE49-F238E27FC236}">
                    <a16:creationId xmlns:a16="http://schemas.microsoft.com/office/drawing/2014/main" id="{76D432B9-BB2A-4516-87A5-2EC9AC74F415}"/>
                  </a:ext>
                </a:extLst>
              </p:cNvPr>
              <p:cNvSpPr/>
              <p:nvPr/>
            </p:nvSpPr>
            <p:spPr>
              <a:xfrm>
                <a:off x="5184346" y="4800645"/>
                <a:ext cx="1835999" cy="772519"/>
              </a:xfrm>
              <a:prstGeom prst="rect">
                <a:avLst/>
              </a:prstGeom>
            </p:spPr>
            <p:txBody>
              <a:bodyPr wrap="square" lIns="0" rIns="0">
                <a:spAutoFit/>
              </a:bodyPr>
              <a:lstStyle/>
              <a:p>
                <a:pPr marL="0" marR="0" lvl="0" indent="-144000" algn="ctr" defTabSz="533400" rtl="0" eaLnBrk="1" fontAlgn="auto" latinLnBrk="0" hangingPunct="1">
                  <a:lnSpc>
                    <a:spcPct val="90000"/>
                  </a:lnSpc>
                  <a:spcBef>
                    <a:spcPct val="0"/>
                  </a:spcBef>
                  <a:spcAft>
                    <a:spcPct val="35000"/>
                  </a:spcAft>
                  <a:buClr>
                    <a:srgbClr val="FFBE0A"/>
                  </a:buClr>
                  <a:buSzPct val="150000"/>
                  <a:buFont typeface="Arial" panose="020B0604020202020204" pitchFamily="34" charset="0"/>
                  <a:buChar char="•"/>
                  <a:tabLst/>
                  <a:defRPr/>
                </a:pPr>
                <a:endParaRPr kumimoji="0" lang="sv-SE" sz="13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144000" algn="ctr" defTabSz="533400" rtl="0" eaLnBrk="1" fontAlgn="auto" latinLnBrk="0" hangingPunct="1">
                  <a:lnSpc>
                    <a:spcPct val="90000"/>
                  </a:lnSpc>
                  <a:spcBef>
                    <a:spcPct val="0"/>
                  </a:spcBef>
                  <a:spcAft>
                    <a:spcPct val="35000"/>
                  </a:spcAft>
                  <a:buClr>
                    <a:srgbClr val="FFBE0A"/>
                  </a:buClr>
                  <a:buSzPct val="150000"/>
                  <a:buFont typeface="Arial" panose="020B0604020202020204" pitchFamily="34" charset="0"/>
                  <a:buChar char="•"/>
                  <a:tabLst/>
                  <a:defRPr/>
                </a:pPr>
                <a:r>
                  <a:rPr kumimoji="0" lang="sv-SE" sz="1300" b="0" i="0" u="none" strike="noStrike" kern="1200" cap="none" spc="0" normalizeH="0" baseline="0" noProof="0" dirty="0" smtClean="0">
                    <a:ln>
                      <a:noFill/>
                    </a:ln>
                    <a:solidFill>
                      <a:prstClr val="black"/>
                    </a:solidFill>
                    <a:effectLst/>
                    <a:uLnTx/>
                    <a:uFillTx/>
                    <a:latin typeface="Arial"/>
                    <a:ea typeface="+mn-ea"/>
                    <a:cs typeface="+mn-cs"/>
                  </a:rPr>
                  <a:t>Staten</a:t>
                </a:r>
                <a:endParaRPr kumimoji="0" lang="sv-SE" sz="1300" b="0" i="0" u="none" strike="noStrike" kern="1200" cap="none" spc="0" normalizeH="0" baseline="0" noProof="0" dirty="0">
                  <a:ln>
                    <a:noFill/>
                  </a:ln>
                  <a:solidFill>
                    <a:prstClr val="black"/>
                  </a:solidFill>
                  <a:effectLst/>
                  <a:uLnTx/>
                  <a:uFillTx/>
                  <a:latin typeface="Arial"/>
                  <a:ea typeface="+mn-ea"/>
                  <a:cs typeface="+mn-cs"/>
                </a:endParaRPr>
              </a:p>
              <a:p>
                <a:pPr marL="0" marR="0" lvl="0" indent="-144000" algn="ctr" defTabSz="533400" rtl="0" eaLnBrk="1" fontAlgn="auto" latinLnBrk="0" hangingPunct="1">
                  <a:lnSpc>
                    <a:spcPct val="90000"/>
                  </a:lnSpc>
                  <a:spcBef>
                    <a:spcPct val="0"/>
                  </a:spcBef>
                  <a:spcAft>
                    <a:spcPct val="35000"/>
                  </a:spcAft>
                  <a:buClr>
                    <a:srgbClr val="FFBE0A"/>
                  </a:buClr>
                  <a:buSzPct val="150000"/>
                  <a:buFont typeface="Arial" panose="020B0604020202020204" pitchFamily="34" charset="0"/>
                  <a:buChar char="•"/>
                  <a:tabLst/>
                  <a:defRPr/>
                </a:pPr>
                <a:r>
                  <a:rPr kumimoji="0" lang="sv-SE" sz="1300" b="0" i="0" u="none" strike="noStrike" kern="1200" cap="none" spc="0" normalizeH="0" baseline="0" noProof="0" dirty="0" smtClean="0">
                    <a:ln>
                      <a:noFill/>
                    </a:ln>
                    <a:solidFill>
                      <a:prstClr val="black"/>
                    </a:solidFill>
                    <a:effectLst/>
                    <a:uLnTx/>
                    <a:uFillTx/>
                    <a:latin typeface="Arial"/>
                    <a:ea typeface="+mn-ea"/>
                    <a:cs typeface="+mn-cs"/>
                  </a:rPr>
                  <a:t>SKR</a:t>
                </a:r>
                <a:endParaRPr kumimoji="0" lang="sv-SE"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Rektangel 61">
                <a:extLst>
                  <a:ext uri="{FF2B5EF4-FFF2-40B4-BE49-F238E27FC236}">
                    <a16:creationId xmlns:a16="http://schemas.microsoft.com/office/drawing/2014/main" id="{DBC4325A-909E-45D4-9382-73E233AB22C4}"/>
                  </a:ext>
                </a:extLst>
              </p:cNvPr>
              <p:cNvSpPr/>
              <p:nvPr/>
            </p:nvSpPr>
            <p:spPr>
              <a:xfrm>
                <a:off x="4764505" y="4346756"/>
                <a:ext cx="2681924" cy="388291"/>
              </a:xfrm>
              <a:custGeom>
                <a:avLst/>
                <a:gdLst>
                  <a:gd name="connsiteX0" fmla="*/ 0 w 6274754"/>
                  <a:gd name="connsiteY0" fmla="*/ 0 h 384481"/>
                  <a:gd name="connsiteX1" fmla="*/ 6274754 w 6274754"/>
                  <a:gd name="connsiteY1" fmla="*/ 0 h 384481"/>
                  <a:gd name="connsiteX2" fmla="*/ 6274754 w 6274754"/>
                  <a:gd name="connsiteY2" fmla="*/ 384481 h 384481"/>
                  <a:gd name="connsiteX3" fmla="*/ 0 w 6274754"/>
                  <a:gd name="connsiteY3" fmla="*/ 384481 h 384481"/>
                  <a:gd name="connsiteX4" fmla="*/ 0 w 6274754"/>
                  <a:gd name="connsiteY4" fmla="*/ 0 h 384481"/>
                  <a:gd name="connsiteX0" fmla="*/ 0 w 6274754"/>
                  <a:gd name="connsiteY0" fmla="*/ 0 h 389505"/>
                  <a:gd name="connsiteX1" fmla="*/ 6274754 w 6274754"/>
                  <a:gd name="connsiteY1" fmla="*/ 0 h 389505"/>
                  <a:gd name="connsiteX2" fmla="*/ 5983352 w 6274754"/>
                  <a:gd name="connsiteY2" fmla="*/ 389505 h 389505"/>
                  <a:gd name="connsiteX3" fmla="*/ 0 w 6274754"/>
                  <a:gd name="connsiteY3" fmla="*/ 384481 h 389505"/>
                  <a:gd name="connsiteX4" fmla="*/ 0 w 6274754"/>
                  <a:gd name="connsiteY4" fmla="*/ 0 h 389505"/>
                  <a:gd name="connsiteX0" fmla="*/ 0 w 6274754"/>
                  <a:gd name="connsiteY0" fmla="*/ 0 h 389505"/>
                  <a:gd name="connsiteX1" fmla="*/ 6274754 w 6274754"/>
                  <a:gd name="connsiteY1" fmla="*/ 0 h 389505"/>
                  <a:gd name="connsiteX2" fmla="*/ 5998592 w 6274754"/>
                  <a:gd name="connsiteY2" fmla="*/ 389505 h 389505"/>
                  <a:gd name="connsiteX3" fmla="*/ 0 w 6274754"/>
                  <a:gd name="connsiteY3" fmla="*/ 384481 h 389505"/>
                  <a:gd name="connsiteX4" fmla="*/ 0 w 6274754"/>
                  <a:gd name="connsiteY4" fmla="*/ 0 h 389505"/>
                  <a:gd name="connsiteX0" fmla="*/ 0 w 6274754"/>
                  <a:gd name="connsiteY0" fmla="*/ 0 h 389505"/>
                  <a:gd name="connsiteX1" fmla="*/ 6274754 w 6274754"/>
                  <a:gd name="connsiteY1" fmla="*/ 0 h 389505"/>
                  <a:gd name="connsiteX2" fmla="*/ 5998592 w 6274754"/>
                  <a:gd name="connsiteY2" fmla="*/ 389505 h 389505"/>
                  <a:gd name="connsiteX3" fmla="*/ 278130 w 6274754"/>
                  <a:gd name="connsiteY3" fmla="*/ 388291 h 389505"/>
                  <a:gd name="connsiteX4" fmla="*/ 0 w 6274754"/>
                  <a:gd name="connsiteY4" fmla="*/ 0 h 389505"/>
                  <a:gd name="connsiteX0" fmla="*/ 0 w 5998592"/>
                  <a:gd name="connsiteY0" fmla="*/ 0 h 389505"/>
                  <a:gd name="connsiteX1" fmla="*/ 4861244 w 5998592"/>
                  <a:gd name="connsiteY1" fmla="*/ 0 h 389505"/>
                  <a:gd name="connsiteX2" fmla="*/ 5998592 w 5998592"/>
                  <a:gd name="connsiteY2" fmla="*/ 389505 h 389505"/>
                  <a:gd name="connsiteX3" fmla="*/ 278130 w 5998592"/>
                  <a:gd name="connsiteY3" fmla="*/ 388291 h 389505"/>
                  <a:gd name="connsiteX4" fmla="*/ 0 w 5998592"/>
                  <a:gd name="connsiteY4" fmla="*/ 0 h 389505"/>
                  <a:gd name="connsiteX0" fmla="*/ 0 w 4861244"/>
                  <a:gd name="connsiteY0" fmla="*/ 0 h 388291"/>
                  <a:gd name="connsiteX1" fmla="*/ 4861244 w 4861244"/>
                  <a:gd name="connsiteY1" fmla="*/ 0 h 388291"/>
                  <a:gd name="connsiteX2" fmla="*/ 4581272 w 4861244"/>
                  <a:gd name="connsiteY2" fmla="*/ 385695 h 388291"/>
                  <a:gd name="connsiteX3" fmla="*/ 278130 w 4861244"/>
                  <a:gd name="connsiteY3" fmla="*/ 388291 h 388291"/>
                  <a:gd name="connsiteX4" fmla="*/ 0 w 4861244"/>
                  <a:gd name="connsiteY4" fmla="*/ 0 h 388291"/>
                  <a:gd name="connsiteX0" fmla="*/ 0 w 4865054"/>
                  <a:gd name="connsiteY0" fmla="*/ 0 h 388291"/>
                  <a:gd name="connsiteX1" fmla="*/ 4865054 w 4865054"/>
                  <a:gd name="connsiteY1" fmla="*/ 0 h 388291"/>
                  <a:gd name="connsiteX2" fmla="*/ 4581272 w 4865054"/>
                  <a:gd name="connsiteY2" fmla="*/ 385695 h 388291"/>
                  <a:gd name="connsiteX3" fmla="*/ 278130 w 4865054"/>
                  <a:gd name="connsiteY3" fmla="*/ 388291 h 388291"/>
                  <a:gd name="connsiteX4" fmla="*/ 0 w 4865054"/>
                  <a:gd name="connsiteY4" fmla="*/ 0 h 388291"/>
                  <a:gd name="connsiteX0" fmla="*/ 0 w 4581272"/>
                  <a:gd name="connsiteY0" fmla="*/ 0 h 388291"/>
                  <a:gd name="connsiteX1" fmla="*/ 2681924 w 4581272"/>
                  <a:gd name="connsiteY1" fmla="*/ 3810 h 388291"/>
                  <a:gd name="connsiteX2" fmla="*/ 4581272 w 4581272"/>
                  <a:gd name="connsiteY2" fmla="*/ 385695 h 388291"/>
                  <a:gd name="connsiteX3" fmla="*/ 278130 w 4581272"/>
                  <a:gd name="connsiteY3" fmla="*/ 388291 h 388291"/>
                  <a:gd name="connsiteX4" fmla="*/ 0 w 4581272"/>
                  <a:gd name="connsiteY4" fmla="*/ 0 h 388291"/>
                  <a:gd name="connsiteX0" fmla="*/ 0 w 2681924"/>
                  <a:gd name="connsiteY0" fmla="*/ 0 h 388291"/>
                  <a:gd name="connsiteX1" fmla="*/ 2681924 w 2681924"/>
                  <a:gd name="connsiteY1" fmla="*/ 3810 h 388291"/>
                  <a:gd name="connsiteX2" fmla="*/ 2405762 w 2681924"/>
                  <a:gd name="connsiteY2" fmla="*/ 385695 h 388291"/>
                  <a:gd name="connsiteX3" fmla="*/ 278130 w 2681924"/>
                  <a:gd name="connsiteY3" fmla="*/ 388291 h 388291"/>
                  <a:gd name="connsiteX4" fmla="*/ 0 w 2681924"/>
                  <a:gd name="connsiteY4" fmla="*/ 0 h 388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1924" h="388291">
                    <a:moveTo>
                      <a:pt x="0" y="0"/>
                    </a:moveTo>
                    <a:lnTo>
                      <a:pt x="2681924" y="3810"/>
                    </a:lnTo>
                    <a:lnTo>
                      <a:pt x="2405762" y="385695"/>
                    </a:lnTo>
                    <a:lnTo>
                      <a:pt x="278130" y="388291"/>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500" b="1" i="0" u="none" strike="noStrike" kern="1200" cap="none" spc="0" normalizeH="0" baseline="0" noProof="0" dirty="0">
                    <a:ln>
                      <a:noFill/>
                    </a:ln>
                    <a:solidFill>
                      <a:prstClr val="white"/>
                    </a:solidFill>
                    <a:effectLst/>
                    <a:uLnTx/>
                    <a:uFillTx/>
                    <a:latin typeface="Arial"/>
                    <a:ea typeface="+mn-ea"/>
                    <a:cs typeface="+mn-cs"/>
                  </a:rPr>
                  <a:t>Nationell nivå</a:t>
                </a:r>
              </a:p>
            </p:txBody>
          </p:sp>
          <p:sp>
            <p:nvSpPr>
              <p:cNvPr id="126" name="Ellips 125">
                <a:extLst>
                  <a:ext uri="{FF2B5EF4-FFF2-40B4-BE49-F238E27FC236}">
                    <a16:creationId xmlns:a16="http://schemas.microsoft.com/office/drawing/2014/main" id="{4A413D7C-2C6A-4653-B06C-E43039DF59AE}"/>
                  </a:ext>
                </a:extLst>
              </p:cNvPr>
              <p:cNvSpPr>
                <a:spLocks noChangeAspect="1"/>
              </p:cNvSpPr>
              <p:nvPr/>
            </p:nvSpPr>
            <p:spPr>
              <a:xfrm>
                <a:off x="5034159" y="4483714"/>
                <a:ext cx="114374" cy="11437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27" name="Ellips 126">
                <a:extLst>
                  <a:ext uri="{FF2B5EF4-FFF2-40B4-BE49-F238E27FC236}">
                    <a16:creationId xmlns:a16="http://schemas.microsoft.com/office/drawing/2014/main" id="{8370C386-A2B7-44F7-8B8B-A66C149FAD1A}"/>
                  </a:ext>
                </a:extLst>
              </p:cNvPr>
              <p:cNvSpPr>
                <a:spLocks noChangeAspect="1"/>
              </p:cNvSpPr>
              <p:nvPr/>
            </p:nvSpPr>
            <p:spPr>
              <a:xfrm>
                <a:off x="7043469" y="4483714"/>
                <a:ext cx="114374" cy="11437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grpSp>
      <p:grpSp>
        <p:nvGrpSpPr>
          <p:cNvPr id="75" name="Grupp 74">
            <a:extLst>
              <a:ext uri="{FF2B5EF4-FFF2-40B4-BE49-F238E27FC236}">
                <a16:creationId xmlns:a16="http://schemas.microsoft.com/office/drawing/2014/main" id="{37F80AF8-C661-FA4F-8CEA-05FE7B5537DE}"/>
              </a:ext>
            </a:extLst>
          </p:cNvPr>
          <p:cNvGrpSpPr/>
          <p:nvPr/>
        </p:nvGrpSpPr>
        <p:grpSpPr>
          <a:xfrm>
            <a:off x="10328956" y="5113276"/>
            <a:ext cx="1610040" cy="1610040"/>
            <a:chOff x="2144047" y="2798292"/>
            <a:chExt cx="1260000" cy="1260000"/>
          </a:xfrm>
        </p:grpSpPr>
        <p:sp>
          <p:nvSpPr>
            <p:cNvPr id="79" name="Ellips 78">
              <a:hlinkClick r:id="rId3" action="ppaction://hlinksldjump"/>
              <a:extLst>
                <a:ext uri="{FF2B5EF4-FFF2-40B4-BE49-F238E27FC236}">
                  <a16:creationId xmlns:a16="http://schemas.microsoft.com/office/drawing/2014/main" id="{08A49D01-8E1D-BB47-B650-34EFA526D3E3}"/>
                </a:ext>
              </a:extLst>
            </p:cNvPr>
            <p:cNvSpPr>
              <a:spLocks noChangeAspect="1"/>
            </p:cNvSpPr>
            <p:nvPr/>
          </p:nvSpPr>
          <p:spPr>
            <a:xfrm>
              <a:off x="2144047" y="2798292"/>
              <a:ext cx="1260000" cy="1260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5" name="Rektangel 84">
              <a:hlinkClick r:id="rId3" action="ppaction://hlinksldjump"/>
              <a:extLst>
                <a:ext uri="{FF2B5EF4-FFF2-40B4-BE49-F238E27FC236}">
                  <a16:creationId xmlns:a16="http://schemas.microsoft.com/office/drawing/2014/main" id="{4C279E12-9659-414E-AE6E-F0A1A789EE42}"/>
                </a:ext>
              </a:extLst>
            </p:cNvPr>
            <p:cNvSpPr/>
            <p:nvPr/>
          </p:nvSpPr>
          <p:spPr>
            <a:xfrm>
              <a:off x="2144047" y="3042912"/>
              <a:ext cx="1260000" cy="770760"/>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50" normalizeH="0" baseline="0" noProof="0" dirty="0" smtClean="0">
                  <a:ln>
                    <a:noFill/>
                  </a:ln>
                  <a:solidFill>
                    <a:prstClr val="white"/>
                  </a:solidFill>
                  <a:effectLst/>
                  <a:uLnTx/>
                  <a:uFillTx/>
                  <a:latin typeface="Arial"/>
                  <a:ea typeface="+mn-ea"/>
                  <a:cs typeface="+mn-cs"/>
                </a:rPr>
                <a:t>Klicka på respektive nivå för mer information. </a:t>
              </a:r>
              <a:endParaRPr kumimoji="0" lang="sv-SE" sz="1600" b="1" i="0" u="none" strike="noStrike" kern="1200" cap="none" spc="-50" normalizeH="0" baseline="0" noProof="0" dirty="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349788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8"/>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0"/>
                                        </p:tgtEl>
                                        <p:attrNameLst>
                                          <p:attrName>style.visibility</p:attrName>
                                        </p:attrNameLst>
                                      </p:cBhvr>
                                      <p:to>
                                        <p:strVal val="visible"/>
                                      </p:to>
                                    </p:set>
                                    <p:animEffect transition="in" filter="fade">
                                      <p:cBhvr>
                                        <p:cTn id="15" dur="250"/>
                                        <p:tgtEl>
                                          <p:spTgt spid="120"/>
                                        </p:tgtEl>
                                      </p:cBhvr>
                                    </p:animEffect>
                                  </p:childTnLst>
                                </p:cTn>
                              </p:par>
                            </p:childTnLst>
                          </p:cTn>
                        </p:par>
                      </p:childTnLst>
                    </p:cTn>
                  </p:par>
                </p:childTnLst>
              </p:cTn>
              <p:nextCondLst>
                <p:cond evt="onClick" delay="0">
                  <p:tgtEl>
                    <p:spTgt spid="28"/>
                  </p:tgtEl>
                </p:cond>
              </p:nextCondLst>
            </p:seq>
            <p:seq concurrent="1" nextAc="seek">
              <p:cTn id="16" restart="whenNotActive" fill="hold" evtFilter="cancelBubble" nodeType="interactiveSeq">
                <p:stCondLst>
                  <p:cond evt="onClick" delay="0">
                    <p:tgtEl>
                      <p:spTgt spid="120"/>
                    </p:tgtEl>
                  </p:cond>
                </p:stCondLst>
                <p:endSync evt="end" delay="0">
                  <p:rtn val="all"/>
                </p:endSync>
                <p:childTnLst>
                  <p:par>
                    <p:cTn id="17" fill="hold">
                      <p:stCondLst>
                        <p:cond delay="0"/>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250"/>
                                        <p:tgtEl>
                                          <p:spTgt spid="120"/>
                                        </p:tgtEl>
                                      </p:cBhvr>
                                    </p:animEffect>
                                    <p:set>
                                      <p:cBhvr>
                                        <p:cTn id="21" dur="1" fill="hold">
                                          <p:stCondLst>
                                            <p:cond delay="249"/>
                                          </p:stCondLst>
                                        </p:cTn>
                                        <p:tgtEl>
                                          <p:spTgt spid="120"/>
                                        </p:tgtEl>
                                        <p:attrNameLst>
                                          <p:attrName>style.visibility</p:attrName>
                                        </p:attrNameLst>
                                      </p:cBhvr>
                                      <p:to>
                                        <p:strVal val="hidden"/>
                                      </p:to>
                                    </p:set>
                                  </p:childTnLst>
                                </p:cTn>
                              </p:par>
                            </p:childTnLst>
                          </p:cTn>
                        </p:par>
                      </p:childTnLst>
                    </p:cTn>
                  </p:par>
                </p:childTnLst>
              </p:cTn>
              <p:nextCondLst>
                <p:cond evt="onClick" delay="0">
                  <p:tgtEl>
                    <p:spTgt spid="120"/>
                  </p:tgtEl>
                </p:cond>
              </p:nextCondLst>
            </p:seq>
            <p:seq concurrent="1" nextAc="seek">
              <p:cTn id="22" restart="whenNotActive" fill="hold" evtFilter="cancelBubble" nodeType="interactiveSeq">
                <p:stCondLst>
                  <p:cond evt="onClick" delay="0">
                    <p:tgtEl>
                      <p:spTgt spid="30"/>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8"/>
                                        </p:tgtEl>
                                        <p:attrNameLst>
                                          <p:attrName>style.visibility</p:attrName>
                                        </p:attrNameLst>
                                      </p:cBhvr>
                                      <p:to>
                                        <p:strVal val="visible"/>
                                      </p:to>
                                    </p:set>
                                    <p:animEffect transition="in" filter="fade">
                                      <p:cBhvr>
                                        <p:cTn id="27" dur="250"/>
                                        <p:tgtEl>
                                          <p:spTgt spid="128"/>
                                        </p:tgtEl>
                                      </p:cBhvr>
                                    </p:animEffect>
                                  </p:childTnLst>
                                </p:cTn>
                              </p:par>
                            </p:childTnLst>
                          </p:cTn>
                        </p:par>
                      </p:childTnLst>
                    </p:cTn>
                  </p:par>
                </p:childTnLst>
              </p:cTn>
              <p:nextCondLst>
                <p:cond evt="onClick" delay="0">
                  <p:tgtEl>
                    <p:spTgt spid="30"/>
                  </p:tgtEl>
                </p:cond>
              </p:nextCondLst>
            </p:seq>
            <p:seq concurrent="1" nextAc="seek">
              <p:cTn id="28" restart="whenNotActive" fill="hold" evtFilter="cancelBubble" nodeType="interactiveSeq">
                <p:stCondLst>
                  <p:cond evt="onClick" delay="0">
                    <p:tgtEl>
                      <p:spTgt spid="128"/>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250"/>
                                        <p:tgtEl>
                                          <p:spTgt spid="128"/>
                                        </p:tgtEl>
                                      </p:cBhvr>
                                    </p:animEffect>
                                    <p:set>
                                      <p:cBhvr>
                                        <p:cTn id="33" dur="1" fill="hold">
                                          <p:stCondLst>
                                            <p:cond delay="249"/>
                                          </p:stCondLst>
                                        </p:cTn>
                                        <p:tgtEl>
                                          <p:spTgt spid="128"/>
                                        </p:tgtEl>
                                        <p:attrNameLst>
                                          <p:attrName>style.visibility</p:attrName>
                                        </p:attrNameLst>
                                      </p:cBhvr>
                                      <p:to>
                                        <p:strVal val="hidden"/>
                                      </p:to>
                                    </p:set>
                                  </p:childTnLst>
                                </p:cTn>
                              </p:par>
                            </p:childTnLst>
                          </p:cTn>
                        </p:par>
                      </p:childTnLst>
                    </p:cTn>
                  </p:par>
                </p:childTnLst>
              </p:cTn>
              <p:nextCondLst>
                <p:cond evt="onClick" delay="0">
                  <p:tgtEl>
                    <p:spTgt spid="128"/>
                  </p:tgtEl>
                </p:cond>
              </p:nextCondLst>
            </p:seq>
            <p:seq concurrent="1" nextAc="seek">
              <p:cTn id="34" restart="whenNotActive" fill="hold" evtFilter="cancelBubble" nodeType="interactiveSeq">
                <p:stCondLst>
                  <p:cond evt="onClick" delay="0">
                    <p:tgtEl>
                      <p:spTgt spid="32"/>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38"/>
                                        </p:tgtEl>
                                        <p:attrNameLst>
                                          <p:attrName>style.visibility</p:attrName>
                                        </p:attrNameLst>
                                      </p:cBhvr>
                                      <p:to>
                                        <p:strVal val="visible"/>
                                      </p:to>
                                    </p:set>
                                    <p:animEffect transition="in" filter="fade">
                                      <p:cBhvr>
                                        <p:cTn id="39" dur="250"/>
                                        <p:tgtEl>
                                          <p:spTgt spid="138"/>
                                        </p:tgtEl>
                                      </p:cBhvr>
                                    </p:animEffect>
                                  </p:childTnLst>
                                </p:cTn>
                              </p:par>
                            </p:childTnLst>
                          </p:cTn>
                        </p:par>
                      </p:childTnLst>
                    </p:cTn>
                  </p:par>
                </p:childTnLst>
              </p:cTn>
              <p:nextCondLst>
                <p:cond evt="onClick" delay="0">
                  <p:tgtEl>
                    <p:spTgt spid="32"/>
                  </p:tgtEl>
                </p:cond>
              </p:nextCondLst>
            </p:seq>
            <p:seq concurrent="1" nextAc="seek">
              <p:cTn id="40" restart="whenNotActive" fill="hold" evtFilter="cancelBubble" nodeType="interactiveSeq">
                <p:stCondLst>
                  <p:cond evt="onClick" delay="0">
                    <p:tgtEl>
                      <p:spTgt spid="138"/>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250"/>
                                        <p:tgtEl>
                                          <p:spTgt spid="138"/>
                                        </p:tgtEl>
                                      </p:cBhvr>
                                    </p:animEffect>
                                    <p:set>
                                      <p:cBhvr>
                                        <p:cTn id="45" dur="1" fill="hold">
                                          <p:stCondLst>
                                            <p:cond delay="249"/>
                                          </p:stCondLst>
                                        </p:cTn>
                                        <p:tgtEl>
                                          <p:spTgt spid="138"/>
                                        </p:tgtEl>
                                        <p:attrNameLst>
                                          <p:attrName>style.visibility</p:attrName>
                                        </p:attrNameLst>
                                      </p:cBhvr>
                                      <p:to>
                                        <p:strVal val="hidden"/>
                                      </p:to>
                                    </p:set>
                                  </p:childTnLst>
                                </p:cTn>
                              </p:par>
                            </p:childTnLst>
                          </p:cTn>
                        </p:par>
                      </p:childTnLst>
                    </p:cTn>
                  </p:par>
                </p:childTnLst>
              </p:cTn>
              <p:nextCondLst>
                <p:cond evt="onClick" delay="0">
                  <p:tgtEl>
                    <p:spTgt spid="138"/>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402074" y="2282702"/>
            <a:ext cx="9144000" cy="924151"/>
          </a:xfrm>
        </p:spPr>
        <p:txBody>
          <a:bodyPr>
            <a:noAutofit/>
          </a:bodyPr>
          <a:lstStyle/>
          <a:p>
            <a:r>
              <a:rPr lang="sv-SE" sz="3200" dirty="0" smtClean="0"/>
              <a:t>RSS förutsättningar för att kunna arbeta med en nationell samordning av kunskapsstyrningsutveckling inom socialtjänst och kommunal hälso- och sjukvård</a:t>
            </a:r>
            <a:endParaRPr lang="sv-SE" sz="3200" dirty="0"/>
          </a:p>
        </p:txBody>
      </p:sp>
      <p:sp>
        <p:nvSpPr>
          <p:cNvPr id="3" name="Underrubrik 2"/>
          <p:cNvSpPr>
            <a:spLocks noGrp="1"/>
          </p:cNvSpPr>
          <p:nvPr>
            <p:ph type="subTitle" idx="1"/>
          </p:nvPr>
        </p:nvSpPr>
        <p:spPr>
          <a:xfrm>
            <a:off x="1402074" y="3896865"/>
            <a:ext cx="9144000" cy="604202"/>
          </a:xfrm>
        </p:spPr>
        <p:txBody>
          <a:bodyPr/>
          <a:lstStyle/>
          <a:p>
            <a:r>
              <a:rPr lang="sv-SE" dirty="0" smtClean="0"/>
              <a:t>Utredningens preliminära slutsatser 2021-03-17</a:t>
            </a:r>
            <a:endParaRPr lang="sv-SE" dirty="0"/>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9246" y="4803154"/>
            <a:ext cx="5155476" cy="1275878"/>
          </a:xfrm>
          <a:prstGeom prst="rect">
            <a:avLst/>
          </a:prstGeom>
        </p:spPr>
      </p:pic>
      <p:sp>
        <p:nvSpPr>
          <p:cNvPr id="5" name="Rektangel 4"/>
          <p:cNvSpPr/>
          <p:nvPr/>
        </p:nvSpPr>
        <p:spPr>
          <a:xfrm>
            <a:off x="11974286" y="0"/>
            <a:ext cx="217714" cy="6858000"/>
          </a:xfrm>
          <a:prstGeom prst="rect">
            <a:avLst/>
          </a:prstGeom>
          <a:solidFill>
            <a:srgbClr val="83C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8963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4861" y="6053782"/>
            <a:ext cx="2401651" cy="594361"/>
          </a:xfrm>
          <a:prstGeom prst="rect">
            <a:avLst/>
          </a:prstGeom>
        </p:spPr>
      </p:pic>
      <p:sp>
        <p:nvSpPr>
          <p:cNvPr id="8" name="Rektangel 7"/>
          <p:cNvSpPr/>
          <p:nvPr/>
        </p:nvSpPr>
        <p:spPr>
          <a:xfrm>
            <a:off x="11974286" y="0"/>
            <a:ext cx="217714" cy="6858000"/>
          </a:xfrm>
          <a:prstGeom prst="rect">
            <a:avLst/>
          </a:prstGeom>
          <a:solidFill>
            <a:srgbClr val="83C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p:cNvSpPr>
            <a:spLocks noGrp="1"/>
          </p:cNvSpPr>
          <p:nvPr>
            <p:ph type="title"/>
          </p:nvPr>
        </p:nvSpPr>
        <p:spPr/>
        <p:txBody>
          <a:bodyPr/>
          <a:lstStyle/>
          <a:p>
            <a:r>
              <a:rPr lang="sv-SE" dirty="0" smtClean="0"/>
              <a:t>Bakgrund</a:t>
            </a:r>
            <a:endParaRPr lang="sv-SE" dirty="0"/>
          </a:p>
        </p:txBody>
      </p:sp>
      <p:sp>
        <p:nvSpPr>
          <p:cNvPr id="3" name="Platshållare för innehåll 2"/>
          <p:cNvSpPr>
            <a:spLocks noGrp="1"/>
          </p:cNvSpPr>
          <p:nvPr>
            <p:ph idx="1"/>
          </p:nvPr>
        </p:nvSpPr>
        <p:spPr/>
        <p:txBody>
          <a:bodyPr>
            <a:normAutofit lnSpcReduction="10000"/>
          </a:bodyPr>
          <a:lstStyle/>
          <a:p>
            <a:r>
              <a:rPr lang="sv-SE" dirty="0" smtClean="0"/>
              <a:t>Gemensam utveckling för kunskapsstyrning</a:t>
            </a:r>
          </a:p>
          <a:p>
            <a:pPr lvl="1"/>
            <a:r>
              <a:rPr lang="sv-SE" dirty="0" smtClean="0"/>
              <a:t>Långsiktig </a:t>
            </a:r>
            <a:r>
              <a:rPr lang="sv-SE" dirty="0"/>
              <a:t>utveckling </a:t>
            </a:r>
            <a:endParaRPr lang="sv-SE" dirty="0" smtClean="0"/>
          </a:p>
          <a:p>
            <a:pPr lvl="1"/>
            <a:r>
              <a:rPr lang="sv-SE" dirty="0" smtClean="0"/>
              <a:t>Sammanhållet och för individen begripligt (förena standardisering och personcentrering) </a:t>
            </a:r>
          </a:p>
          <a:p>
            <a:pPr lvl="1"/>
            <a:r>
              <a:rPr lang="sv-SE" dirty="0" smtClean="0">
                <a:solidFill>
                  <a:prstClr val="black"/>
                </a:solidFill>
              </a:rPr>
              <a:t>Gemensamt, Partnerskapet </a:t>
            </a:r>
            <a:r>
              <a:rPr lang="sv-SE" dirty="0">
                <a:solidFill>
                  <a:prstClr val="black"/>
                </a:solidFill>
              </a:rPr>
              <a:t>till stöd för kunskapsstyrning inom socialtjänsten och Partnerskapet till stöd för kunskapsstyrning inom hälso- och </a:t>
            </a:r>
            <a:r>
              <a:rPr lang="sv-SE" dirty="0" smtClean="0">
                <a:solidFill>
                  <a:prstClr val="black"/>
                </a:solidFill>
              </a:rPr>
              <a:t>sjukvård</a:t>
            </a:r>
            <a:endParaRPr lang="sv-SE" dirty="0" smtClean="0"/>
          </a:p>
          <a:p>
            <a:pPr lvl="1"/>
            <a:endParaRPr lang="sv-SE" dirty="0" smtClean="0"/>
          </a:p>
          <a:p>
            <a:pPr lvl="0"/>
            <a:r>
              <a:rPr lang="sv-SE" dirty="0" smtClean="0">
                <a:solidFill>
                  <a:prstClr val="black"/>
                </a:solidFill>
              </a:rPr>
              <a:t>Flernivås-samverkan </a:t>
            </a:r>
            <a:endParaRPr lang="sv-SE" dirty="0" smtClean="0"/>
          </a:p>
          <a:p>
            <a:pPr lvl="1"/>
            <a:r>
              <a:rPr lang="sv-SE" dirty="0"/>
              <a:t>N</a:t>
            </a:r>
            <a:r>
              <a:rPr lang="sv-SE" dirty="0" smtClean="0"/>
              <a:t>ationella nivån</a:t>
            </a:r>
          </a:p>
          <a:p>
            <a:pPr lvl="1"/>
            <a:r>
              <a:rPr lang="sv-SE" dirty="0" smtClean="0"/>
              <a:t>21 RSS mellankommunalt/regionalt</a:t>
            </a:r>
          </a:p>
          <a:p>
            <a:pPr lvl="1"/>
            <a:r>
              <a:rPr lang="sv-SE" dirty="0" smtClean="0"/>
              <a:t>290 kommuner</a:t>
            </a:r>
            <a:endParaRPr lang="sv-SE" dirty="0"/>
          </a:p>
          <a:p>
            <a:pPr lvl="1"/>
            <a:endParaRPr lang="sv-SE" dirty="0" smtClean="0"/>
          </a:p>
          <a:p>
            <a:endParaRPr lang="sv-SE" dirty="0"/>
          </a:p>
        </p:txBody>
      </p:sp>
    </p:spTree>
    <p:extLst>
      <p:ext uri="{BB962C8B-B14F-4D97-AF65-F5344CB8AC3E}">
        <p14:creationId xmlns:p14="http://schemas.microsoft.com/office/powerpoint/2010/main" val="36556390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4861" y="6053782"/>
            <a:ext cx="2401651" cy="594361"/>
          </a:xfrm>
          <a:prstGeom prst="rect">
            <a:avLst/>
          </a:prstGeom>
        </p:spPr>
      </p:pic>
      <p:sp>
        <p:nvSpPr>
          <p:cNvPr id="8" name="Rektangel 7"/>
          <p:cNvSpPr/>
          <p:nvPr/>
        </p:nvSpPr>
        <p:spPr>
          <a:xfrm>
            <a:off x="11974286" y="0"/>
            <a:ext cx="217714" cy="6858000"/>
          </a:xfrm>
          <a:prstGeom prst="rect">
            <a:avLst/>
          </a:prstGeom>
          <a:solidFill>
            <a:srgbClr val="83C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p:cNvSpPr>
            <a:spLocks noGrp="1"/>
          </p:cNvSpPr>
          <p:nvPr>
            <p:ph type="title"/>
          </p:nvPr>
        </p:nvSpPr>
        <p:spPr/>
        <p:txBody>
          <a:bodyPr/>
          <a:lstStyle/>
          <a:p>
            <a:r>
              <a:rPr lang="sv-SE" dirty="0"/>
              <a:t>Utifrån underlagen:</a:t>
            </a:r>
          </a:p>
        </p:txBody>
      </p:sp>
      <p:sp>
        <p:nvSpPr>
          <p:cNvPr id="3" name="Platshållare för innehåll 2"/>
          <p:cNvSpPr>
            <a:spLocks noGrp="1"/>
          </p:cNvSpPr>
          <p:nvPr>
            <p:ph idx="1"/>
          </p:nvPr>
        </p:nvSpPr>
        <p:spPr>
          <a:xfrm>
            <a:off x="838200" y="1825625"/>
            <a:ext cx="10515600" cy="4916920"/>
          </a:xfrm>
        </p:spPr>
        <p:txBody>
          <a:bodyPr>
            <a:normAutofit fontScale="85000" lnSpcReduction="20000"/>
          </a:bodyPr>
          <a:lstStyle/>
          <a:p>
            <a:pPr lvl="1"/>
            <a:r>
              <a:rPr lang="sv-SE" dirty="0" smtClean="0"/>
              <a:t>Enkätunderlag </a:t>
            </a:r>
            <a:r>
              <a:rPr lang="sv-SE" dirty="0"/>
              <a:t>från forskargruppen KURSS</a:t>
            </a:r>
          </a:p>
          <a:p>
            <a:pPr lvl="1"/>
            <a:r>
              <a:rPr lang="sv-SE" dirty="0" smtClean="0"/>
              <a:t>Sammanställning </a:t>
            </a:r>
            <a:r>
              <a:rPr lang="sv-SE" dirty="0"/>
              <a:t>enkät RSS FÖR UTREDNINGEN FRAMTIDENS SOCIALTJÄNST</a:t>
            </a:r>
          </a:p>
          <a:p>
            <a:pPr lvl="1"/>
            <a:r>
              <a:rPr lang="sv-SE" dirty="0" smtClean="0"/>
              <a:t>Uppdrag </a:t>
            </a:r>
            <a:r>
              <a:rPr lang="sv-SE" dirty="0"/>
              <a:t>psykisk hälsa, Länsinventering psykisk hälsa 2016, Underlag till länsinventering 2016.</a:t>
            </a:r>
          </a:p>
          <a:p>
            <a:pPr lvl="1"/>
            <a:r>
              <a:rPr lang="sv-SE" dirty="0" smtClean="0"/>
              <a:t>Slutrapport </a:t>
            </a:r>
            <a:r>
              <a:rPr lang="sv-SE" dirty="0"/>
              <a:t>EBP våren 2017 (SKR) Utvecklingen av de regionala samverkans- och </a:t>
            </a:r>
            <a:r>
              <a:rPr lang="sv-SE" dirty="0" smtClean="0"/>
              <a:t>stödstrukturerna</a:t>
            </a:r>
            <a:endParaRPr lang="sv-SE" b="1" dirty="0" smtClean="0"/>
          </a:p>
          <a:p>
            <a:pPr marL="0" indent="0">
              <a:buNone/>
            </a:pPr>
            <a:endParaRPr lang="sv-SE" dirty="0" smtClean="0"/>
          </a:p>
          <a:p>
            <a:pPr marL="0" indent="0">
              <a:buNone/>
            </a:pPr>
            <a:r>
              <a:rPr lang="sv-SE" dirty="0" smtClean="0"/>
              <a:t> …besvara hur många, </a:t>
            </a:r>
            <a:r>
              <a:rPr lang="sv-SE" dirty="0"/>
              <a:t>och vilka RSS </a:t>
            </a:r>
            <a:r>
              <a:rPr lang="sv-SE" dirty="0" smtClean="0"/>
              <a:t>som har </a:t>
            </a:r>
            <a:r>
              <a:rPr lang="sv-SE" dirty="0"/>
              <a:t>uppdrag att</a:t>
            </a:r>
            <a:r>
              <a:rPr lang="sv-SE" dirty="0" smtClean="0"/>
              <a:t>:</a:t>
            </a:r>
          </a:p>
          <a:p>
            <a:pPr lvl="1"/>
            <a:r>
              <a:rPr lang="sv-SE" dirty="0" smtClean="0"/>
              <a:t>Samordna samverkan för socialtjänsten </a:t>
            </a:r>
            <a:r>
              <a:rPr lang="sv-SE" dirty="0"/>
              <a:t>och den kommunala hälso- och sjukvården </a:t>
            </a:r>
            <a:r>
              <a:rPr lang="sv-SE" dirty="0" smtClean="0"/>
              <a:t>mellan </a:t>
            </a:r>
            <a:r>
              <a:rPr lang="sv-SE" dirty="0"/>
              <a:t>kommuner och mellan kommuner och </a:t>
            </a:r>
            <a:r>
              <a:rPr lang="sv-SE" dirty="0" smtClean="0"/>
              <a:t>regioner.</a:t>
            </a:r>
            <a:endParaRPr lang="sv-SE" dirty="0"/>
          </a:p>
          <a:p>
            <a:pPr lvl="1"/>
            <a:r>
              <a:rPr lang="sv-SE" dirty="0" smtClean="0"/>
              <a:t>Stödja </a:t>
            </a:r>
            <a:r>
              <a:rPr lang="sv-SE" dirty="0"/>
              <a:t>huvudmännen i dialogen om kunskapsutveckling och kunskapsstyrning</a:t>
            </a:r>
            <a:r>
              <a:rPr lang="sv-SE" dirty="0" smtClean="0"/>
              <a:t>,</a:t>
            </a:r>
          </a:p>
          <a:p>
            <a:pPr marL="457200" lvl="1" indent="0">
              <a:buNone/>
            </a:pPr>
            <a:r>
              <a:rPr lang="sv-SE" dirty="0" smtClean="0"/>
              <a:t>	A)  </a:t>
            </a:r>
            <a:r>
              <a:rPr lang="sv-SE" dirty="0"/>
              <a:t>G</a:t>
            </a:r>
            <a:r>
              <a:rPr lang="sv-SE" dirty="0" smtClean="0"/>
              <a:t>enom </a:t>
            </a:r>
            <a:r>
              <a:rPr lang="sv-SE" dirty="0"/>
              <a:t>regionala representanter i NSK-S och genom Partnerskapet mellan RSS, SKL och </a:t>
            </a:r>
            <a:r>
              <a:rPr lang="sv-SE" dirty="0" smtClean="0"/>
              <a:t>	      Socialstyrelsen</a:t>
            </a:r>
            <a:r>
              <a:rPr lang="sv-SE" dirty="0"/>
              <a:t>. </a:t>
            </a:r>
            <a:endParaRPr lang="sv-SE" dirty="0" smtClean="0"/>
          </a:p>
          <a:p>
            <a:pPr marL="457200" lvl="1" indent="0">
              <a:buNone/>
            </a:pPr>
            <a:r>
              <a:rPr lang="sv-SE" i="1" dirty="0"/>
              <a:t>	</a:t>
            </a:r>
            <a:r>
              <a:rPr lang="sv-SE" dirty="0" smtClean="0"/>
              <a:t>B) Genom utvecklingen </a:t>
            </a:r>
            <a:r>
              <a:rPr lang="sv-SE" dirty="0"/>
              <a:t>av evidensbaserad praktik på regional och lokal </a:t>
            </a:r>
            <a:r>
              <a:rPr lang="sv-SE" dirty="0" smtClean="0"/>
              <a:t>nivå </a:t>
            </a:r>
            <a:r>
              <a:rPr lang="sv-SE" dirty="0"/>
              <a:t>(</a:t>
            </a:r>
            <a:r>
              <a:rPr lang="sv-SE" dirty="0" smtClean="0"/>
              <a:t>enligt SKR)</a:t>
            </a:r>
          </a:p>
          <a:p>
            <a:pPr marL="457200" lvl="1" indent="0">
              <a:buNone/>
            </a:pPr>
            <a:r>
              <a:rPr lang="sv-SE" dirty="0"/>
              <a:t>	</a:t>
            </a:r>
            <a:r>
              <a:rPr lang="sv-SE" dirty="0" smtClean="0"/>
              <a:t>	Identifiera </a:t>
            </a:r>
            <a:r>
              <a:rPr lang="sv-SE" dirty="0"/>
              <a:t>behov av </a:t>
            </a:r>
            <a:r>
              <a:rPr lang="sv-SE" dirty="0" smtClean="0"/>
              <a:t>kunskapsutveckling</a:t>
            </a:r>
            <a:r>
              <a:rPr lang="sv-SE" dirty="0"/>
              <a:t/>
            </a:r>
            <a:br>
              <a:rPr lang="sv-SE" dirty="0"/>
            </a:br>
            <a:r>
              <a:rPr lang="sv-SE" dirty="0" smtClean="0"/>
              <a:t>		Samla </a:t>
            </a:r>
            <a:r>
              <a:rPr lang="sv-SE" dirty="0"/>
              <a:t>och sprida bästa tillgänglig kunskap och beprövad </a:t>
            </a:r>
            <a:r>
              <a:rPr lang="sv-SE" dirty="0" smtClean="0"/>
              <a:t>erfarenhet</a:t>
            </a:r>
            <a:r>
              <a:rPr lang="sv-SE" dirty="0"/>
              <a:t/>
            </a:r>
            <a:br>
              <a:rPr lang="sv-SE" dirty="0"/>
            </a:br>
            <a:r>
              <a:rPr lang="sv-SE" dirty="0" smtClean="0"/>
              <a:t>		Stödja </a:t>
            </a:r>
            <a:r>
              <a:rPr lang="sv-SE" dirty="0"/>
              <a:t>systematiskt förbättringsarbete och </a:t>
            </a:r>
            <a:r>
              <a:rPr lang="sv-SE" dirty="0" smtClean="0"/>
              <a:t>implementering</a:t>
            </a:r>
            <a:r>
              <a:rPr lang="sv-SE" dirty="0"/>
              <a:t/>
            </a:r>
            <a:br>
              <a:rPr lang="sv-SE" dirty="0"/>
            </a:br>
            <a:r>
              <a:rPr lang="sv-SE" dirty="0" smtClean="0"/>
              <a:t>		Stödja kompetensutveckling</a:t>
            </a:r>
            <a:r>
              <a:rPr lang="sv-SE" dirty="0"/>
              <a:t/>
            </a:r>
            <a:br>
              <a:rPr lang="sv-SE" dirty="0"/>
            </a:br>
            <a:r>
              <a:rPr lang="sv-SE" dirty="0" smtClean="0"/>
              <a:t>		Verka </a:t>
            </a:r>
            <a:r>
              <a:rPr lang="sv-SE" dirty="0"/>
              <a:t>för </a:t>
            </a:r>
            <a:r>
              <a:rPr lang="sv-SE" dirty="0" smtClean="0"/>
              <a:t>brukarmedverkan </a:t>
            </a:r>
            <a:r>
              <a:rPr lang="sv-SE" dirty="0"/>
              <a:t>och </a:t>
            </a:r>
            <a:r>
              <a:rPr lang="sv-SE" dirty="0" smtClean="0"/>
              <a:t>brukarinflytande</a:t>
            </a:r>
            <a:endParaRPr lang="sv-SE" dirty="0"/>
          </a:p>
        </p:txBody>
      </p:sp>
    </p:spTree>
    <p:extLst>
      <p:ext uri="{BB962C8B-B14F-4D97-AF65-F5344CB8AC3E}">
        <p14:creationId xmlns:p14="http://schemas.microsoft.com/office/powerpoint/2010/main" val="4047752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Nationellt uppdrag RSS och NSK-S</a:t>
            </a:r>
            <a:endParaRPr lang="sv-SE" dirty="0"/>
          </a:p>
        </p:txBody>
      </p:sp>
      <p:sp>
        <p:nvSpPr>
          <p:cNvPr id="3" name="Platshållare för innehåll 2"/>
          <p:cNvSpPr>
            <a:spLocks noGrp="1"/>
          </p:cNvSpPr>
          <p:nvPr>
            <p:ph sz="half" idx="1"/>
          </p:nvPr>
        </p:nvSpPr>
        <p:spPr>
          <a:xfrm>
            <a:off x="666000" y="1646830"/>
            <a:ext cx="4716000" cy="4588370"/>
          </a:xfrm>
        </p:spPr>
        <p:txBody>
          <a:bodyPr/>
          <a:lstStyle/>
          <a:p>
            <a:pPr marL="30163" indent="0">
              <a:buNone/>
            </a:pPr>
            <a:r>
              <a:rPr lang="sv-SE" dirty="0" smtClean="0"/>
              <a:t>RSS</a:t>
            </a:r>
          </a:p>
          <a:p>
            <a:r>
              <a:rPr lang="sv-SE" sz="2000" dirty="0" smtClean="0"/>
              <a:t>Nätverket </a:t>
            </a:r>
            <a:r>
              <a:rPr lang="sv-SE" sz="2000" dirty="0"/>
              <a:t>ska genom sina verksamheter (RSS), på nationell nivå, företräda lokal och regional nivå inom socialtjänst </a:t>
            </a:r>
            <a:r>
              <a:rPr lang="sv-SE" sz="2000" dirty="0" smtClean="0"/>
              <a:t>och </a:t>
            </a:r>
            <a:r>
              <a:rPr lang="sv-SE" sz="2000" dirty="0"/>
              <a:t>hälso- och </a:t>
            </a:r>
            <a:r>
              <a:rPr lang="sv-SE" sz="2000" dirty="0" smtClean="0"/>
              <a:t>sjukvård som drivs av kommunerna. </a:t>
            </a:r>
          </a:p>
          <a:p>
            <a:r>
              <a:rPr lang="sv-SE" sz="2000" dirty="0" smtClean="0"/>
              <a:t> Nätverket </a:t>
            </a:r>
            <a:r>
              <a:rPr lang="sv-SE" sz="2000" dirty="0"/>
              <a:t>ska inhämta information från nationell nivå och återföra till regional och lokal nivå. </a:t>
            </a:r>
            <a:endParaRPr lang="sv-SE" sz="2000" dirty="0" smtClean="0"/>
          </a:p>
          <a:p>
            <a:r>
              <a:rPr lang="sv-SE" sz="2000" dirty="0" smtClean="0"/>
              <a:t>I </a:t>
            </a:r>
            <a:r>
              <a:rPr lang="sv-SE" sz="2000" dirty="0"/>
              <a:t>uppdraget ingår att nominera experter till nationella </a:t>
            </a:r>
            <a:r>
              <a:rPr lang="sv-SE" sz="2000" dirty="0" smtClean="0"/>
              <a:t>satsningar</a:t>
            </a:r>
            <a:r>
              <a:rPr lang="sv-SE" sz="2000" dirty="0"/>
              <a:t>. </a:t>
            </a:r>
            <a:endParaRPr lang="sv-SE" sz="2000" dirty="0" smtClean="0"/>
          </a:p>
          <a:p>
            <a:r>
              <a:rPr lang="sv-SE" sz="2000" dirty="0" smtClean="0"/>
              <a:t>Ingår i Partnerskapet</a:t>
            </a:r>
            <a:endParaRPr lang="sv-SE" sz="2000" dirty="0"/>
          </a:p>
        </p:txBody>
      </p:sp>
      <p:sp>
        <p:nvSpPr>
          <p:cNvPr id="4" name="Platshållare för innehåll 3"/>
          <p:cNvSpPr>
            <a:spLocks noGrp="1"/>
          </p:cNvSpPr>
          <p:nvPr>
            <p:ph sz="half" idx="2"/>
          </p:nvPr>
        </p:nvSpPr>
        <p:spPr>
          <a:xfrm>
            <a:off x="5552324" y="1583140"/>
            <a:ext cx="5736161" cy="4652060"/>
          </a:xfrm>
        </p:spPr>
        <p:txBody>
          <a:bodyPr/>
          <a:lstStyle/>
          <a:p>
            <a:pPr marL="30163" indent="0">
              <a:buNone/>
            </a:pPr>
            <a:r>
              <a:rPr lang="sv-SE" dirty="0" smtClean="0"/>
              <a:t>NSK-S –</a:t>
            </a:r>
          </a:p>
          <a:p>
            <a:pPr marL="30163" indent="0">
              <a:buNone/>
            </a:pPr>
            <a:r>
              <a:rPr lang="sv-SE" sz="1800" dirty="0" err="1" smtClean="0"/>
              <a:t>Dialogforum</a:t>
            </a:r>
            <a:r>
              <a:rPr lang="sv-SE" sz="1800" dirty="0" smtClean="0"/>
              <a:t> </a:t>
            </a:r>
            <a:r>
              <a:rPr lang="sv-SE" sz="1800" smtClean="0"/>
              <a:t>mellan kommunerna </a:t>
            </a:r>
            <a:r>
              <a:rPr lang="sv-SE" sz="1800" dirty="0" smtClean="0"/>
              <a:t>och nationell nivå.</a:t>
            </a:r>
            <a:endParaRPr lang="sv-SE" sz="1800" dirty="0"/>
          </a:p>
          <a:p>
            <a:pPr>
              <a:buFontTx/>
              <a:buChar char="-"/>
            </a:pPr>
            <a:r>
              <a:rPr lang="sv-SE" sz="1800" dirty="0" smtClean="0"/>
              <a:t>Fokus på kunskapsstyrning och den lokala nivån behov och förutsättningar. Hur nationell nivå bäst kan stötta lokal nivå.</a:t>
            </a:r>
          </a:p>
          <a:p>
            <a:pPr>
              <a:buFontTx/>
              <a:buChar char="-"/>
            </a:pPr>
            <a:endParaRPr lang="sv-SE" sz="1800" dirty="0"/>
          </a:p>
          <a:p>
            <a:pPr>
              <a:buFontTx/>
              <a:buChar char="-"/>
            </a:pPr>
            <a:r>
              <a:rPr lang="sv-SE" sz="1800" b="1" dirty="0" smtClean="0"/>
              <a:t>Exempel </a:t>
            </a:r>
          </a:p>
          <a:p>
            <a:pPr>
              <a:buFontTx/>
              <a:buChar char="-"/>
            </a:pPr>
            <a:r>
              <a:rPr lang="sv-SE" sz="1800" dirty="0" smtClean="0"/>
              <a:t>Ledningssystem för kvalitet</a:t>
            </a:r>
          </a:p>
          <a:p>
            <a:pPr>
              <a:buFontTx/>
              <a:buChar char="-"/>
            </a:pPr>
            <a:r>
              <a:rPr lang="sv-SE" sz="1800" dirty="0" smtClean="0"/>
              <a:t>Framtagande av forskningsagenda</a:t>
            </a:r>
          </a:p>
          <a:p>
            <a:pPr>
              <a:buFontTx/>
              <a:buChar char="-"/>
            </a:pPr>
            <a:r>
              <a:rPr lang="sv-SE" sz="1800" dirty="0" smtClean="0"/>
              <a:t>Riktlinjer generellt och för kommunal hälso- och sjukvård specifikt</a:t>
            </a:r>
          </a:p>
          <a:p>
            <a:pPr>
              <a:buFontTx/>
              <a:buChar char="-"/>
            </a:pPr>
            <a:endParaRPr lang="sv-SE" sz="1800" dirty="0"/>
          </a:p>
        </p:txBody>
      </p:sp>
    </p:spTree>
    <p:extLst>
      <p:ext uri="{BB962C8B-B14F-4D97-AF65-F5344CB8AC3E}">
        <p14:creationId xmlns:p14="http://schemas.microsoft.com/office/powerpoint/2010/main" val="30524739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4861" y="6053782"/>
            <a:ext cx="2401651" cy="594361"/>
          </a:xfrm>
          <a:prstGeom prst="rect">
            <a:avLst/>
          </a:prstGeom>
        </p:spPr>
      </p:pic>
      <p:sp>
        <p:nvSpPr>
          <p:cNvPr id="8" name="Rektangel 7"/>
          <p:cNvSpPr/>
          <p:nvPr/>
        </p:nvSpPr>
        <p:spPr>
          <a:xfrm>
            <a:off x="11974286" y="0"/>
            <a:ext cx="217714" cy="6858000"/>
          </a:xfrm>
          <a:prstGeom prst="rect">
            <a:avLst/>
          </a:prstGeom>
          <a:solidFill>
            <a:srgbClr val="83C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p:cNvSpPr>
            <a:spLocks noGrp="1"/>
          </p:cNvSpPr>
          <p:nvPr>
            <p:ph type="title"/>
          </p:nvPr>
        </p:nvSpPr>
        <p:spPr/>
        <p:txBody>
          <a:bodyPr/>
          <a:lstStyle/>
          <a:p>
            <a:r>
              <a:rPr lang="sv-SE" dirty="0" smtClean="0"/>
              <a:t>Nulägesbeskrivning</a:t>
            </a:r>
            <a:endParaRPr lang="sv-SE" dirty="0"/>
          </a:p>
        </p:txBody>
      </p:sp>
      <p:sp>
        <p:nvSpPr>
          <p:cNvPr id="3" name="Platshållare för innehåll 2"/>
          <p:cNvSpPr>
            <a:spLocks noGrp="1"/>
          </p:cNvSpPr>
          <p:nvPr>
            <p:ph idx="1"/>
          </p:nvPr>
        </p:nvSpPr>
        <p:spPr/>
        <p:txBody>
          <a:bodyPr/>
          <a:lstStyle/>
          <a:p>
            <a:pPr lvl="0"/>
            <a:r>
              <a:rPr lang="sv-SE" dirty="0">
                <a:solidFill>
                  <a:prstClr val="black"/>
                </a:solidFill>
              </a:rPr>
              <a:t>Samma frågeställningar skickades till samtliga RSS i Sverige för att få materialet så aktuellt som möjligt</a:t>
            </a:r>
            <a:r>
              <a:rPr lang="sv-SE" dirty="0" smtClean="0">
                <a:solidFill>
                  <a:prstClr val="black"/>
                </a:solidFill>
              </a:rPr>
              <a:t>.</a:t>
            </a:r>
            <a:endParaRPr lang="sv-SE" dirty="0" smtClean="0"/>
          </a:p>
          <a:p>
            <a:pPr marL="457200" lvl="1" indent="0">
              <a:buNone/>
            </a:pPr>
            <a:endParaRPr lang="sv-SE" dirty="0"/>
          </a:p>
          <a:p>
            <a:pPr marL="457200" lvl="1" indent="0">
              <a:buNone/>
            </a:pPr>
            <a:endParaRPr lang="sv-SE" dirty="0" smtClean="0"/>
          </a:p>
        </p:txBody>
      </p:sp>
    </p:spTree>
    <p:extLst>
      <p:ext uri="{BB962C8B-B14F-4D97-AF65-F5344CB8AC3E}">
        <p14:creationId xmlns:p14="http://schemas.microsoft.com/office/powerpoint/2010/main" val="19429953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4861" y="6053782"/>
            <a:ext cx="2401651" cy="594361"/>
          </a:xfrm>
          <a:prstGeom prst="rect">
            <a:avLst/>
          </a:prstGeom>
        </p:spPr>
      </p:pic>
      <p:sp>
        <p:nvSpPr>
          <p:cNvPr id="8" name="Rektangel 7"/>
          <p:cNvSpPr/>
          <p:nvPr/>
        </p:nvSpPr>
        <p:spPr>
          <a:xfrm>
            <a:off x="11974286" y="0"/>
            <a:ext cx="217714" cy="6858000"/>
          </a:xfrm>
          <a:prstGeom prst="rect">
            <a:avLst/>
          </a:prstGeom>
          <a:solidFill>
            <a:srgbClr val="83C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p:cNvSpPr>
            <a:spLocks noGrp="1"/>
          </p:cNvSpPr>
          <p:nvPr>
            <p:ph type="title"/>
          </p:nvPr>
        </p:nvSpPr>
        <p:spPr/>
        <p:txBody>
          <a:bodyPr/>
          <a:lstStyle/>
          <a:p>
            <a:r>
              <a:rPr lang="sv-SE" dirty="0" smtClean="0"/>
              <a:t>Avstämningar</a:t>
            </a:r>
            <a:endParaRPr lang="sv-SE" dirty="0"/>
          </a:p>
        </p:txBody>
      </p:sp>
      <p:sp>
        <p:nvSpPr>
          <p:cNvPr id="3" name="Platshållare för innehåll 2"/>
          <p:cNvSpPr>
            <a:spLocks noGrp="1"/>
          </p:cNvSpPr>
          <p:nvPr>
            <p:ph idx="1"/>
          </p:nvPr>
        </p:nvSpPr>
        <p:spPr/>
        <p:txBody>
          <a:bodyPr/>
          <a:lstStyle/>
          <a:p>
            <a:r>
              <a:rPr lang="sv-SE" dirty="0" smtClean="0"/>
              <a:t>Avstämningar med:</a:t>
            </a:r>
          </a:p>
          <a:p>
            <a:pPr lvl="1"/>
            <a:r>
              <a:rPr lang="sv-SE" dirty="0" err="1" smtClean="0"/>
              <a:t>SKiS</a:t>
            </a:r>
            <a:endParaRPr lang="sv-SE" dirty="0" smtClean="0"/>
          </a:p>
          <a:p>
            <a:pPr lvl="1"/>
            <a:r>
              <a:rPr lang="sv-SE" dirty="0" smtClean="0"/>
              <a:t>Anna Lilja Qvarlander och Mari Forslund</a:t>
            </a:r>
          </a:p>
          <a:p>
            <a:pPr marL="0" indent="0">
              <a:buNone/>
            </a:pPr>
            <a:endParaRPr lang="sv-SE" dirty="0"/>
          </a:p>
        </p:txBody>
      </p:sp>
    </p:spTree>
    <p:extLst>
      <p:ext uri="{BB962C8B-B14F-4D97-AF65-F5344CB8AC3E}">
        <p14:creationId xmlns:p14="http://schemas.microsoft.com/office/powerpoint/2010/main" val="20768432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4861" y="6053782"/>
            <a:ext cx="2401651" cy="594361"/>
          </a:xfrm>
          <a:prstGeom prst="rect">
            <a:avLst/>
          </a:prstGeom>
        </p:spPr>
      </p:pic>
      <p:sp>
        <p:nvSpPr>
          <p:cNvPr id="8" name="Rektangel 7"/>
          <p:cNvSpPr/>
          <p:nvPr/>
        </p:nvSpPr>
        <p:spPr>
          <a:xfrm>
            <a:off x="11974286" y="0"/>
            <a:ext cx="217714" cy="6858000"/>
          </a:xfrm>
          <a:prstGeom prst="rect">
            <a:avLst/>
          </a:prstGeom>
          <a:solidFill>
            <a:srgbClr val="83C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p:cNvSpPr>
            <a:spLocks noGrp="1"/>
          </p:cNvSpPr>
          <p:nvPr>
            <p:ph type="title"/>
          </p:nvPr>
        </p:nvSpPr>
        <p:spPr/>
        <p:txBody>
          <a:bodyPr/>
          <a:lstStyle/>
          <a:p>
            <a:r>
              <a:rPr lang="sv-SE" dirty="0" smtClean="0"/>
              <a:t>Dialog idag</a:t>
            </a:r>
            <a:endParaRPr lang="sv-SE" dirty="0"/>
          </a:p>
        </p:txBody>
      </p:sp>
      <p:sp>
        <p:nvSpPr>
          <p:cNvPr id="3" name="Platshållare för innehåll 2"/>
          <p:cNvSpPr>
            <a:spLocks noGrp="1"/>
          </p:cNvSpPr>
          <p:nvPr>
            <p:ph idx="1"/>
          </p:nvPr>
        </p:nvSpPr>
        <p:spPr/>
        <p:txBody>
          <a:bodyPr/>
          <a:lstStyle/>
          <a:p>
            <a:r>
              <a:rPr lang="sv-SE" dirty="0" smtClean="0"/>
              <a:t>Styrgruppen </a:t>
            </a:r>
            <a:r>
              <a:rPr lang="sv-SE" dirty="0"/>
              <a:t>för nationell kunskapsstyrning socialtjänst och tillsammans med </a:t>
            </a:r>
            <a:r>
              <a:rPr lang="sv-SE" dirty="0" smtClean="0"/>
              <a:t>RSS-nätverket:</a:t>
            </a:r>
          </a:p>
          <a:p>
            <a:pPr lvl="1"/>
            <a:r>
              <a:rPr lang="sv-SE" dirty="0"/>
              <a:t>S</a:t>
            </a:r>
            <a:r>
              <a:rPr lang="sv-SE" dirty="0" smtClean="0"/>
              <a:t>lutsatser </a:t>
            </a:r>
            <a:r>
              <a:rPr lang="sv-SE" dirty="0"/>
              <a:t>som kan </a:t>
            </a:r>
            <a:r>
              <a:rPr lang="sv-SE" dirty="0" smtClean="0"/>
              <a:t>dras </a:t>
            </a:r>
          </a:p>
          <a:p>
            <a:pPr lvl="1"/>
            <a:r>
              <a:rPr lang="sv-SE" dirty="0" smtClean="0"/>
              <a:t>Utforma </a:t>
            </a:r>
            <a:r>
              <a:rPr lang="sv-SE" dirty="0"/>
              <a:t>en </a:t>
            </a:r>
            <a:r>
              <a:rPr lang="sv-SE" dirty="0" smtClean="0"/>
              <a:t>strategi:</a:t>
            </a:r>
          </a:p>
          <a:p>
            <a:pPr lvl="2"/>
            <a:r>
              <a:rPr lang="sv-SE" dirty="0" smtClean="0"/>
              <a:t>Målbild och principer för prioriteringar</a:t>
            </a:r>
          </a:p>
          <a:p>
            <a:pPr lvl="2"/>
            <a:r>
              <a:rPr lang="sv-SE" dirty="0" smtClean="0"/>
              <a:t>Kapacitet </a:t>
            </a:r>
            <a:r>
              <a:rPr lang="sv-SE" dirty="0"/>
              <a:t>som behövs </a:t>
            </a:r>
            <a:r>
              <a:rPr lang="sv-SE" dirty="0" smtClean="0"/>
              <a:t>för uppdrag </a:t>
            </a:r>
            <a:r>
              <a:rPr lang="sv-SE" dirty="0"/>
              <a:t>avseende utvecklingen av nationella </a:t>
            </a:r>
            <a:r>
              <a:rPr lang="sv-SE" dirty="0" smtClean="0"/>
              <a:t>yrkeresor</a:t>
            </a:r>
          </a:p>
          <a:p>
            <a:pPr lvl="2"/>
            <a:r>
              <a:rPr lang="sv-SE" dirty="0" smtClean="0"/>
              <a:t>Kapacitet som behövs med </a:t>
            </a:r>
            <a:r>
              <a:rPr lang="sv-SE" dirty="0"/>
              <a:t>sikte på </a:t>
            </a:r>
            <a:r>
              <a:rPr lang="sv-SE" dirty="0" smtClean="0"/>
              <a:t>att utveckla samtliga </a:t>
            </a:r>
            <a:r>
              <a:rPr lang="sv-SE" dirty="0"/>
              <a:t>delar </a:t>
            </a:r>
            <a:r>
              <a:rPr lang="sv-SE" dirty="0" smtClean="0"/>
              <a:t>av </a:t>
            </a:r>
            <a:r>
              <a:rPr lang="sv-SE" dirty="0"/>
              <a:t>evidensbaserad </a:t>
            </a:r>
            <a:r>
              <a:rPr lang="sv-SE" dirty="0" smtClean="0"/>
              <a:t>praktik</a:t>
            </a:r>
          </a:p>
          <a:p>
            <a:pPr lvl="2"/>
            <a:r>
              <a:rPr lang="sv-SE" dirty="0" smtClean="0"/>
              <a:t>Kapacitet som behövs för </a:t>
            </a:r>
            <a:r>
              <a:rPr lang="sv-SE" dirty="0"/>
              <a:t>övriga </a:t>
            </a:r>
            <a:r>
              <a:rPr lang="sv-SE" dirty="0" smtClean="0"/>
              <a:t>uppdrag </a:t>
            </a:r>
            <a:endParaRPr lang="sv-SE" dirty="0"/>
          </a:p>
          <a:p>
            <a:endParaRPr lang="sv-SE" dirty="0"/>
          </a:p>
        </p:txBody>
      </p:sp>
    </p:spTree>
    <p:extLst>
      <p:ext uri="{BB962C8B-B14F-4D97-AF65-F5344CB8AC3E}">
        <p14:creationId xmlns:p14="http://schemas.microsoft.com/office/powerpoint/2010/main" val="3628865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4861" y="6053782"/>
            <a:ext cx="2401651" cy="594361"/>
          </a:xfrm>
          <a:prstGeom prst="rect">
            <a:avLst/>
          </a:prstGeom>
        </p:spPr>
      </p:pic>
      <p:sp>
        <p:nvSpPr>
          <p:cNvPr id="8" name="Rektangel 7"/>
          <p:cNvSpPr/>
          <p:nvPr/>
        </p:nvSpPr>
        <p:spPr>
          <a:xfrm>
            <a:off x="11974286" y="0"/>
            <a:ext cx="217714" cy="6858000"/>
          </a:xfrm>
          <a:prstGeom prst="rect">
            <a:avLst/>
          </a:prstGeom>
          <a:solidFill>
            <a:srgbClr val="83C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p:cNvSpPr>
            <a:spLocks noGrp="1"/>
          </p:cNvSpPr>
          <p:nvPr>
            <p:ph type="title"/>
          </p:nvPr>
        </p:nvSpPr>
        <p:spPr/>
        <p:txBody>
          <a:bodyPr/>
          <a:lstStyle/>
          <a:p>
            <a:r>
              <a:rPr lang="sv-SE" dirty="0"/>
              <a:t>S</a:t>
            </a:r>
            <a:r>
              <a:rPr lang="sv-SE" dirty="0" smtClean="0"/>
              <a:t>ammanfattning </a:t>
            </a:r>
            <a:r>
              <a:rPr lang="sv-SE" dirty="0"/>
              <a:t>av frågeställningarna</a:t>
            </a:r>
          </a:p>
        </p:txBody>
      </p:sp>
      <p:sp>
        <p:nvSpPr>
          <p:cNvPr id="3" name="Platshållare för innehåll 2"/>
          <p:cNvSpPr>
            <a:spLocks noGrp="1"/>
          </p:cNvSpPr>
          <p:nvPr>
            <p:ph idx="1"/>
          </p:nvPr>
        </p:nvSpPr>
        <p:spPr/>
        <p:txBody>
          <a:bodyPr>
            <a:normAutofit lnSpcReduction="10000"/>
          </a:bodyPr>
          <a:lstStyle/>
          <a:p>
            <a:r>
              <a:rPr lang="sv-SE" dirty="0" smtClean="0"/>
              <a:t>22 RSS* </a:t>
            </a:r>
            <a:r>
              <a:rPr lang="sv-SE" dirty="0"/>
              <a:t>i Sverige arbetar med samverkan i frågor som rör socialtjänsten och kommunernas hälso- och sjukvård mellan kommuner och </a:t>
            </a:r>
            <a:r>
              <a:rPr lang="sv-SE" dirty="0" smtClean="0"/>
              <a:t>regioner</a:t>
            </a:r>
          </a:p>
          <a:p>
            <a:r>
              <a:rPr lang="sv-SE" dirty="0"/>
              <a:t>20 </a:t>
            </a:r>
            <a:r>
              <a:rPr lang="sv-SE" dirty="0" smtClean="0"/>
              <a:t>RSS* fungerar </a:t>
            </a:r>
            <a:r>
              <a:rPr lang="sv-SE" dirty="0"/>
              <a:t>som dialogpartner till statliga </a:t>
            </a:r>
            <a:r>
              <a:rPr lang="sv-SE" dirty="0" smtClean="0"/>
              <a:t>myndigheter och utgör </a:t>
            </a:r>
            <a:r>
              <a:rPr lang="sv-SE" dirty="0"/>
              <a:t>ett stöd till huvudmännen i dialogen om kunskapsutveckling och kunskapsstyrning t ex genom regionala representanter i NSK-S och genom Partnerskapet mellan RSS, SKR och </a:t>
            </a:r>
            <a:r>
              <a:rPr lang="sv-SE" dirty="0" smtClean="0"/>
              <a:t>Socialstyrelsen.</a:t>
            </a:r>
          </a:p>
          <a:p>
            <a:pPr marL="0" indent="0">
              <a:buNone/>
            </a:pPr>
            <a:r>
              <a:rPr lang="sv-SE" dirty="0" smtClean="0"/>
              <a:t>…</a:t>
            </a:r>
            <a:r>
              <a:rPr lang="sv-SE" dirty="0"/>
              <a:t>fast på olika </a:t>
            </a:r>
            <a:r>
              <a:rPr lang="sv-SE" dirty="0" smtClean="0"/>
              <a:t>sätt</a:t>
            </a:r>
          </a:p>
          <a:p>
            <a:pPr lvl="1">
              <a:buFont typeface="Courier New" panose="02070309020205020404" pitchFamily="49" charset="0"/>
              <a:buChar char="o"/>
            </a:pPr>
            <a:r>
              <a:rPr lang="sv-SE" dirty="0" smtClean="0"/>
              <a:t>I organisering</a:t>
            </a:r>
          </a:p>
          <a:p>
            <a:pPr lvl="1">
              <a:buFont typeface="Courier New" panose="02070309020205020404" pitchFamily="49" charset="0"/>
              <a:buChar char="o"/>
            </a:pPr>
            <a:r>
              <a:rPr lang="sv-SE" dirty="0" smtClean="0"/>
              <a:t>I framtagande</a:t>
            </a:r>
          </a:p>
          <a:p>
            <a:pPr lvl="1">
              <a:buFont typeface="Courier New" panose="02070309020205020404" pitchFamily="49" charset="0"/>
              <a:buChar char="o"/>
            </a:pPr>
            <a:r>
              <a:rPr lang="sv-SE" dirty="0" smtClean="0"/>
              <a:t>I implementering</a:t>
            </a:r>
            <a:endParaRPr lang="sv-SE" dirty="0"/>
          </a:p>
        </p:txBody>
      </p:sp>
      <p:sp>
        <p:nvSpPr>
          <p:cNvPr id="4" name="textruta 3"/>
          <p:cNvSpPr txBox="1"/>
          <p:nvPr/>
        </p:nvSpPr>
        <p:spPr>
          <a:xfrm>
            <a:off x="1117600" y="6317673"/>
            <a:ext cx="77308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Sammanställning </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enkät RSS FÖR UTREDNINGEN FRAMTIDENS SOCIALTJÄNST</a:t>
            </a:r>
          </a:p>
        </p:txBody>
      </p:sp>
    </p:spTree>
    <p:extLst>
      <p:ext uri="{BB962C8B-B14F-4D97-AF65-F5344CB8AC3E}">
        <p14:creationId xmlns:p14="http://schemas.microsoft.com/office/powerpoint/2010/main" val="36623461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4861" y="6053782"/>
            <a:ext cx="2401651" cy="594361"/>
          </a:xfrm>
          <a:prstGeom prst="rect">
            <a:avLst/>
          </a:prstGeom>
        </p:spPr>
      </p:pic>
      <p:sp>
        <p:nvSpPr>
          <p:cNvPr id="8" name="Rektangel 7"/>
          <p:cNvSpPr/>
          <p:nvPr/>
        </p:nvSpPr>
        <p:spPr>
          <a:xfrm>
            <a:off x="11974286" y="0"/>
            <a:ext cx="217714" cy="6858000"/>
          </a:xfrm>
          <a:prstGeom prst="rect">
            <a:avLst/>
          </a:prstGeom>
          <a:solidFill>
            <a:srgbClr val="83C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p:cNvSpPr>
            <a:spLocks noGrp="1"/>
          </p:cNvSpPr>
          <p:nvPr>
            <p:ph type="title"/>
          </p:nvPr>
        </p:nvSpPr>
        <p:spPr/>
        <p:txBody>
          <a:bodyPr/>
          <a:lstStyle/>
          <a:p>
            <a:r>
              <a:rPr lang="sv-SE" dirty="0"/>
              <a:t>Sammanfattning av frågeställningarna</a:t>
            </a:r>
          </a:p>
        </p:txBody>
      </p:sp>
      <p:sp>
        <p:nvSpPr>
          <p:cNvPr id="3" name="Platshållare för innehåll 2"/>
          <p:cNvSpPr>
            <a:spLocks noGrp="1"/>
          </p:cNvSpPr>
          <p:nvPr>
            <p:ph idx="1"/>
          </p:nvPr>
        </p:nvSpPr>
        <p:spPr/>
        <p:txBody>
          <a:bodyPr/>
          <a:lstStyle/>
          <a:p>
            <a:r>
              <a:rPr lang="sv-SE" dirty="0" smtClean="0"/>
              <a:t>Tio (av de 16 RSS som besvarat frågan) har andra </a:t>
            </a:r>
            <a:r>
              <a:rPr lang="sv-SE" dirty="0"/>
              <a:t>verksamheter att stödja förutom socialtjänst och den kommunala hälso-och </a:t>
            </a:r>
            <a:r>
              <a:rPr lang="sv-SE" dirty="0" smtClean="0"/>
              <a:t>sjukvården</a:t>
            </a:r>
          </a:p>
          <a:p>
            <a:pPr marL="0" indent="0">
              <a:buNone/>
            </a:pPr>
            <a:endParaRPr lang="sv-SE" dirty="0"/>
          </a:p>
          <a:p>
            <a:pPr lvl="1"/>
            <a:r>
              <a:rPr lang="sv-SE" dirty="0"/>
              <a:t>S</a:t>
            </a:r>
            <a:r>
              <a:rPr lang="sv-SE" dirty="0" smtClean="0"/>
              <a:t>kola/utbildningsområdet</a:t>
            </a:r>
          </a:p>
          <a:p>
            <a:pPr lvl="1"/>
            <a:r>
              <a:rPr lang="sv-SE" dirty="0"/>
              <a:t>A</a:t>
            </a:r>
            <a:r>
              <a:rPr lang="sv-SE" dirty="0" smtClean="0"/>
              <a:t>rbetsmarknad </a:t>
            </a:r>
          </a:p>
          <a:p>
            <a:pPr lvl="1"/>
            <a:r>
              <a:rPr lang="sv-SE" dirty="0"/>
              <a:t>S</a:t>
            </a:r>
            <a:r>
              <a:rPr lang="sv-SE" dirty="0" smtClean="0"/>
              <a:t>amarbeten </a:t>
            </a:r>
            <a:r>
              <a:rPr lang="sv-SE" dirty="0"/>
              <a:t>kring forskning </a:t>
            </a:r>
            <a:r>
              <a:rPr lang="sv-SE" dirty="0" smtClean="0"/>
              <a:t>med lärosäten/universitet </a:t>
            </a:r>
          </a:p>
          <a:p>
            <a:pPr lvl="1"/>
            <a:r>
              <a:rPr lang="sv-SE" dirty="0"/>
              <a:t>F</a:t>
            </a:r>
            <a:r>
              <a:rPr lang="sv-SE" dirty="0" smtClean="0"/>
              <a:t>örebyggande </a:t>
            </a:r>
            <a:r>
              <a:rPr lang="sv-SE" dirty="0"/>
              <a:t>arbeten </a:t>
            </a:r>
            <a:r>
              <a:rPr lang="sv-SE" dirty="0" smtClean="0"/>
              <a:t>och folkhälsofrågor</a:t>
            </a:r>
            <a:endParaRPr lang="sv-SE" dirty="0"/>
          </a:p>
          <a:p>
            <a:pPr lvl="1"/>
            <a:r>
              <a:rPr lang="sv-SE" dirty="0"/>
              <a:t>Miljö- och samhällsbyggnad</a:t>
            </a:r>
          </a:p>
          <a:p>
            <a:pPr lvl="1"/>
            <a:endParaRPr lang="sv-SE" dirty="0"/>
          </a:p>
        </p:txBody>
      </p:sp>
    </p:spTree>
    <p:extLst>
      <p:ext uri="{BB962C8B-B14F-4D97-AF65-F5344CB8AC3E}">
        <p14:creationId xmlns:p14="http://schemas.microsoft.com/office/powerpoint/2010/main" val="436249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4861" y="6053782"/>
            <a:ext cx="2401651" cy="594361"/>
          </a:xfrm>
          <a:prstGeom prst="rect">
            <a:avLst/>
          </a:prstGeom>
        </p:spPr>
      </p:pic>
      <p:sp>
        <p:nvSpPr>
          <p:cNvPr id="8" name="Rektangel 7"/>
          <p:cNvSpPr/>
          <p:nvPr/>
        </p:nvSpPr>
        <p:spPr>
          <a:xfrm>
            <a:off x="11974286" y="0"/>
            <a:ext cx="217714" cy="6858000"/>
          </a:xfrm>
          <a:prstGeom prst="rect">
            <a:avLst/>
          </a:prstGeom>
          <a:solidFill>
            <a:srgbClr val="83C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p:cNvSpPr>
            <a:spLocks noGrp="1"/>
          </p:cNvSpPr>
          <p:nvPr>
            <p:ph type="title"/>
          </p:nvPr>
        </p:nvSpPr>
        <p:spPr/>
        <p:txBody>
          <a:bodyPr/>
          <a:lstStyle/>
          <a:p>
            <a:r>
              <a:rPr lang="sv-SE" dirty="0"/>
              <a:t>Sammanfattning av frågeställningarna</a:t>
            </a:r>
          </a:p>
        </p:txBody>
      </p:sp>
      <p:sp>
        <p:nvSpPr>
          <p:cNvPr id="3" name="Platshållare för innehåll 2"/>
          <p:cNvSpPr>
            <a:spLocks noGrp="1"/>
          </p:cNvSpPr>
          <p:nvPr>
            <p:ph idx="1"/>
          </p:nvPr>
        </p:nvSpPr>
        <p:spPr/>
        <p:txBody>
          <a:bodyPr>
            <a:normAutofit/>
          </a:bodyPr>
          <a:lstStyle/>
          <a:p>
            <a:r>
              <a:rPr lang="sv-SE" dirty="0" smtClean="0"/>
              <a:t>Samtliga </a:t>
            </a:r>
            <a:r>
              <a:rPr lang="sv-SE" dirty="0"/>
              <a:t>RSS i Sverige har på regional och lokal nivå arbetsformer </a:t>
            </a:r>
            <a:r>
              <a:rPr lang="sv-SE" dirty="0" smtClean="0"/>
              <a:t>för utvecklingen </a:t>
            </a:r>
            <a:r>
              <a:rPr lang="sv-SE" dirty="0"/>
              <a:t>av evidensbaserad praktik </a:t>
            </a:r>
          </a:p>
          <a:p>
            <a:pPr lvl="1"/>
            <a:r>
              <a:rPr lang="sv-SE" dirty="0" smtClean="0"/>
              <a:t>Regionalt </a:t>
            </a:r>
            <a:r>
              <a:rPr lang="sv-SE" dirty="0"/>
              <a:t>stöd för </a:t>
            </a:r>
            <a:r>
              <a:rPr lang="sv-SE" dirty="0" smtClean="0"/>
              <a:t>ett </a:t>
            </a:r>
            <a:r>
              <a:rPr lang="sv-SE" dirty="0"/>
              <a:t>systematiskt arbete </a:t>
            </a:r>
            <a:endParaRPr lang="sv-SE" dirty="0" smtClean="0"/>
          </a:p>
          <a:p>
            <a:pPr lvl="1"/>
            <a:r>
              <a:rPr lang="sv-SE" dirty="0" smtClean="0"/>
              <a:t>Tar fram kunskapsstöd </a:t>
            </a:r>
            <a:r>
              <a:rPr lang="sv-SE" dirty="0"/>
              <a:t>och </a:t>
            </a:r>
            <a:r>
              <a:rPr lang="sv-SE" dirty="0" smtClean="0"/>
              <a:t>identifierar utvecklingsbehov</a:t>
            </a:r>
          </a:p>
          <a:p>
            <a:pPr lvl="1"/>
            <a:r>
              <a:rPr lang="sv-SE" dirty="0" smtClean="0"/>
              <a:t>Beroende </a:t>
            </a:r>
            <a:r>
              <a:rPr lang="sv-SE" dirty="0"/>
              <a:t>av vilka resurser som RSS-organisationerna har att disponera </a:t>
            </a:r>
            <a:endParaRPr lang="sv-SE" dirty="0" smtClean="0"/>
          </a:p>
          <a:p>
            <a:pPr lvl="1"/>
            <a:r>
              <a:rPr lang="sv-SE" dirty="0" smtClean="0"/>
              <a:t>I </a:t>
            </a:r>
            <a:r>
              <a:rPr lang="sv-SE" dirty="0"/>
              <a:t>hög grad styrts och dimensionerats av riktade </a:t>
            </a:r>
            <a:r>
              <a:rPr lang="sv-SE" dirty="0" smtClean="0"/>
              <a:t>statsbidrag, nationella initiativ som SKR:s </a:t>
            </a:r>
            <a:r>
              <a:rPr lang="sv-SE" dirty="0"/>
              <a:t>pilotprojekt om att inventera behov av </a:t>
            </a:r>
            <a:r>
              <a:rPr lang="sv-SE" dirty="0" smtClean="0"/>
              <a:t>kunskap/kunskapsstöd</a:t>
            </a:r>
            <a:endParaRPr lang="sv-SE" dirty="0"/>
          </a:p>
          <a:p>
            <a:endParaRPr lang="sv-SE" dirty="0"/>
          </a:p>
        </p:txBody>
      </p:sp>
    </p:spTree>
    <p:extLst>
      <p:ext uri="{BB962C8B-B14F-4D97-AF65-F5344CB8AC3E}">
        <p14:creationId xmlns:p14="http://schemas.microsoft.com/office/powerpoint/2010/main" val="30940643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4861" y="6053782"/>
            <a:ext cx="2401651" cy="594361"/>
          </a:xfrm>
          <a:prstGeom prst="rect">
            <a:avLst/>
          </a:prstGeom>
        </p:spPr>
      </p:pic>
      <p:sp>
        <p:nvSpPr>
          <p:cNvPr id="8" name="Rektangel 7"/>
          <p:cNvSpPr/>
          <p:nvPr/>
        </p:nvSpPr>
        <p:spPr>
          <a:xfrm>
            <a:off x="11974286" y="0"/>
            <a:ext cx="217714" cy="6858000"/>
          </a:xfrm>
          <a:prstGeom prst="rect">
            <a:avLst/>
          </a:prstGeom>
          <a:solidFill>
            <a:srgbClr val="83C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p:cNvSpPr>
            <a:spLocks noGrp="1"/>
          </p:cNvSpPr>
          <p:nvPr>
            <p:ph type="title"/>
          </p:nvPr>
        </p:nvSpPr>
        <p:spPr/>
        <p:txBody>
          <a:bodyPr/>
          <a:lstStyle/>
          <a:p>
            <a:r>
              <a:rPr lang="sv-SE" dirty="0"/>
              <a:t>Sammanfattning av frågeställningarna</a:t>
            </a:r>
          </a:p>
        </p:txBody>
      </p:sp>
      <p:sp>
        <p:nvSpPr>
          <p:cNvPr id="3" name="Platshållare för innehåll 2"/>
          <p:cNvSpPr>
            <a:spLocks noGrp="1"/>
          </p:cNvSpPr>
          <p:nvPr>
            <p:ph idx="1"/>
          </p:nvPr>
        </p:nvSpPr>
        <p:spPr>
          <a:xfrm>
            <a:off x="838200" y="1533236"/>
            <a:ext cx="10515600" cy="5006109"/>
          </a:xfrm>
        </p:spPr>
        <p:txBody>
          <a:bodyPr>
            <a:normAutofit fontScale="70000" lnSpcReduction="20000"/>
          </a:bodyPr>
          <a:lstStyle/>
          <a:p>
            <a:pPr marL="0" indent="0">
              <a:buNone/>
            </a:pPr>
            <a:r>
              <a:rPr lang="sv-SE" dirty="0" smtClean="0"/>
              <a:t>RSS </a:t>
            </a:r>
            <a:r>
              <a:rPr lang="sv-SE" dirty="0"/>
              <a:t>arbetar </a:t>
            </a:r>
            <a:r>
              <a:rPr lang="sv-SE" dirty="0" smtClean="0"/>
              <a:t>med:</a:t>
            </a:r>
            <a:r>
              <a:rPr lang="sv-SE" dirty="0"/>
              <a:t/>
            </a:r>
            <a:br>
              <a:rPr lang="sv-SE" dirty="0"/>
            </a:br>
            <a:endParaRPr lang="sv-SE" dirty="0" smtClean="0"/>
          </a:p>
          <a:p>
            <a:r>
              <a:rPr lang="sv-SE" dirty="0" smtClean="0"/>
              <a:t>Identifiera </a:t>
            </a:r>
            <a:r>
              <a:rPr lang="sv-SE" dirty="0"/>
              <a:t>behov av </a:t>
            </a:r>
            <a:r>
              <a:rPr lang="sv-SE" dirty="0" smtClean="0"/>
              <a:t>kunskapsutveckling</a:t>
            </a:r>
          </a:p>
          <a:p>
            <a:pPr lvl="1"/>
            <a:r>
              <a:rPr lang="sv-SE" dirty="0" smtClean="0"/>
              <a:t>Via nätverk/samarbetsarenor </a:t>
            </a:r>
            <a:r>
              <a:rPr lang="sv-SE" dirty="0"/>
              <a:t>som RSS-organisationen samordnar. </a:t>
            </a:r>
            <a:endParaRPr lang="sv-SE" dirty="0" smtClean="0"/>
          </a:p>
          <a:p>
            <a:pPr lvl="1"/>
            <a:r>
              <a:rPr lang="sv-SE" dirty="0" smtClean="0"/>
              <a:t>Via </a:t>
            </a:r>
            <a:r>
              <a:rPr lang="sv-SE" dirty="0"/>
              <a:t>det pilotarbete som görs i SKR:s regi (Partnerskapet</a:t>
            </a:r>
            <a:r>
              <a:rPr lang="sv-SE" dirty="0" smtClean="0"/>
              <a:t>).</a:t>
            </a:r>
          </a:p>
          <a:p>
            <a:pPr lvl="0"/>
            <a:r>
              <a:rPr lang="sv-SE" dirty="0" smtClean="0">
                <a:solidFill>
                  <a:prstClr val="black"/>
                </a:solidFill>
              </a:rPr>
              <a:t>Samla </a:t>
            </a:r>
            <a:r>
              <a:rPr lang="sv-SE" dirty="0">
                <a:solidFill>
                  <a:prstClr val="black"/>
                </a:solidFill>
              </a:rPr>
              <a:t>och </a:t>
            </a:r>
            <a:r>
              <a:rPr lang="sv-SE" dirty="0" smtClean="0">
                <a:solidFill>
                  <a:prstClr val="black"/>
                </a:solidFill>
              </a:rPr>
              <a:t>sprida </a:t>
            </a:r>
            <a:r>
              <a:rPr lang="sv-SE" dirty="0">
                <a:solidFill>
                  <a:prstClr val="black"/>
                </a:solidFill>
              </a:rPr>
              <a:t>bästa tillgänglig kunskap och beprövad </a:t>
            </a:r>
            <a:r>
              <a:rPr lang="sv-SE" dirty="0" smtClean="0">
                <a:solidFill>
                  <a:prstClr val="black"/>
                </a:solidFill>
              </a:rPr>
              <a:t>erfarenhet</a:t>
            </a:r>
            <a:endParaRPr lang="sv-SE" dirty="0"/>
          </a:p>
          <a:p>
            <a:pPr lvl="1"/>
            <a:r>
              <a:rPr lang="sv-SE" dirty="0"/>
              <a:t>Genom gemensamma </a:t>
            </a:r>
            <a:r>
              <a:rPr lang="sv-SE" dirty="0" smtClean="0"/>
              <a:t>kunskapsstöd</a:t>
            </a:r>
          </a:p>
          <a:p>
            <a:pPr lvl="1"/>
            <a:r>
              <a:rPr lang="sv-SE" dirty="0" smtClean="0"/>
              <a:t>Genom </a:t>
            </a:r>
            <a:r>
              <a:rPr lang="sv-SE" dirty="0"/>
              <a:t>att samordna och arrangera konferenser och utbildningar</a:t>
            </a:r>
            <a:r>
              <a:rPr lang="sv-SE" dirty="0" smtClean="0"/>
              <a:t>.</a:t>
            </a:r>
          </a:p>
          <a:p>
            <a:pPr lvl="0"/>
            <a:r>
              <a:rPr lang="sv-SE" dirty="0" smtClean="0">
                <a:solidFill>
                  <a:prstClr val="black"/>
                </a:solidFill>
              </a:rPr>
              <a:t>Stödja </a:t>
            </a:r>
            <a:r>
              <a:rPr lang="sv-SE" dirty="0">
                <a:solidFill>
                  <a:prstClr val="black"/>
                </a:solidFill>
              </a:rPr>
              <a:t>systematiskt förbättringsarbete och implementering</a:t>
            </a:r>
            <a:endParaRPr lang="sv-SE" dirty="0"/>
          </a:p>
          <a:p>
            <a:pPr lvl="1"/>
            <a:r>
              <a:rPr lang="sv-SE" dirty="0" smtClean="0"/>
              <a:t>RSS uppfattar det som sitt grunduppdrag</a:t>
            </a:r>
          </a:p>
          <a:p>
            <a:r>
              <a:rPr lang="sv-SE" dirty="0" smtClean="0">
                <a:solidFill>
                  <a:prstClr val="black"/>
                </a:solidFill>
              </a:rPr>
              <a:t>Stödja kompetensutveckling</a:t>
            </a:r>
          </a:p>
          <a:p>
            <a:pPr lvl="1"/>
            <a:r>
              <a:rPr lang="sv-SE" dirty="0" smtClean="0">
                <a:solidFill>
                  <a:prstClr val="black"/>
                </a:solidFill>
              </a:rPr>
              <a:t>Förmedla nationella erbjudanden</a:t>
            </a:r>
          </a:p>
          <a:p>
            <a:pPr lvl="1"/>
            <a:r>
              <a:rPr lang="sv-SE" dirty="0" smtClean="0">
                <a:solidFill>
                  <a:prstClr val="black"/>
                </a:solidFill>
              </a:rPr>
              <a:t>Att på regional nivå arrangera </a:t>
            </a:r>
            <a:r>
              <a:rPr lang="sv-SE" dirty="0">
                <a:solidFill>
                  <a:prstClr val="black"/>
                </a:solidFill>
              </a:rPr>
              <a:t>kompetensutveckling, exempelvis </a:t>
            </a:r>
            <a:r>
              <a:rPr lang="sv-SE" dirty="0" smtClean="0">
                <a:solidFill>
                  <a:prstClr val="black"/>
                </a:solidFill>
              </a:rPr>
              <a:t>introduktionsutbildningar.</a:t>
            </a:r>
            <a:endParaRPr lang="sv-SE" dirty="0" smtClean="0"/>
          </a:p>
          <a:p>
            <a:pPr lvl="0"/>
            <a:r>
              <a:rPr lang="sv-SE" sz="2900" dirty="0" smtClean="0">
                <a:solidFill>
                  <a:prstClr val="black"/>
                </a:solidFill>
              </a:rPr>
              <a:t>Verka </a:t>
            </a:r>
            <a:r>
              <a:rPr lang="sv-SE" sz="2900" dirty="0">
                <a:solidFill>
                  <a:prstClr val="black"/>
                </a:solidFill>
              </a:rPr>
              <a:t>för brukarmedverkan och </a:t>
            </a:r>
            <a:r>
              <a:rPr lang="sv-SE" sz="2900" dirty="0" smtClean="0">
                <a:solidFill>
                  <a:prstClr val="black"/>
                </a:solidFill>
              </a:rPr>
              <a:t>brukarinflytande</a:t>
            </a:r>
          </a:p>
          <a:p>
            <a:pPr lvl="1"/>
            <a:r>
              <a:rPr lang="sv-SE" dirty="0" smtClean="0">
                <a:solidFill>
                  <a:prstClr val="black"/>
                </a:solidFill>
              </a:rPr>
              <a:t>Flera exempel inom psykiatri </a:t>
            </a:r>
            <a:r>
              <a:rPr lang="sv-SE" dirty="0">
                <a:solidFill>
                  <a:prstClr val="black"/>
                </a:solidFill>
              </a:rPr>
              <a:t>och </a:t>
            </a:r>
            <a:r>
              <a:rPr lang="sv-SE" dirty="0" smtClean="0">
                <a:solidFill>
                  <a:prstClr val="black"/>
                </a:solidFill>
              </a:rPr>
              <a:t>beroendevård </a:t>
            </a:r>
            <a:endParaRPr lang="sv-SE" dirty="0">
              <a:solidFill>
                <a:prstClr val="black"/>
              </a:solidFill>
            </a:endParaRPr>
          </a:p>
          <a:p>
            <a:pPr lvl="1"/>
            <a:r>
              <a:rPr lang="sv-SE" dirty="0" smtClean="0">
                <a:solidFill>
                  <a:prstClr val="black"/>
                </a:solidFill>
              </a:rPr>
              <a:t>Implementering </a:t>
            </a:r>
            <a:r>
              <a:rPr lang="sv-SE" dirty="0">
                <a:solidFill>
                  <a:prstClr val="black"/>
                </a:solidFill>
              </a:rPr>
              <a:t>av </a:t>
            </a:r>
            <a:r>
              <a:rPr lang="sv-SE" dirty="0" smtClean="0">
                <a:solidFill>
                  <a:prstClr val="black"/>
                </a:solidFill>
              </a:rPr>
              <a:t>IBIC</a:t>
            </a:r>
          </a:p>
          <a:p>
            <a:pPr lvl="1"/>
            <a:r>
              <a:rPr lang="sv-SE" dirty="0">
                <a:solidFill>
                  <a:prstClr val="black"/>
                </a:solidFill>
              </a:rPr>
              <a:t>K</a:t>
            </a:r>
            <a:r>
              <a:rPr lang="sv-SE" dirty="0" smtClean="0">
                <a:solidFill>
                  <a:prstClr val="black"/>
                </a:solidFill>
              </a:rPr>
              <a:t>valitativa </a:t>
            </a:r>
            <a:r>
              <a:rPr lang="sv-SE" dirty="0">
                <a:solidFill>
                  <a:prstClr val="black"/>
                </a:solidFill>
              </a:rPr>
              <a:t>uppföljningar av delaktighet och samskapande vid SIP, Samordnad individuell plan.</a:t>
            </a:r>
            <a:br>
              <a:rPr lang="sv-SE" dirty="0">
                <a:solidFill>
                  <a:prstClr val="black"/>
                </a:solidFill>
              </a:rPr>
            </a:br>
            <a:endParaRPr lang="sv-SE" dirty="0">
              <a:solidFill>
                <a:prstClr val="black"/>
              </a:solidFill>
            </a:endParaRPr>
          </a:p>
        </p:txBody>
      </p:sp>
    </p:spTree>
    <p:extLst>
      <p:ext uri="{BB962C8B-B14F-4D97-AF65-F5344CB8AC3E}">
        <p14:creationId xmlns:p14="http://schemas.microsoft.com/office/powerpoint/2010/main" val="25404426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4861" y="6053782"/>
            <a:ext cx="2401651" cy="594361"/>
          </a:xfrm>
          <a:prstGeom prst="rect">
            <a:avLst/>
          </a:prstGeom>
        </p:spPr>
      </p:pic>
      <p:sp>
        <p:nvSpPr>
          <p:cNvPr id="8" name="Rektangel 7"/>
          <p:cNvSpPr/>
          <p:nvPr/>
        </p:nvSpPr>
        <p:spPr>
          <a:xfrm>
            <a:off x="11974286" y="0"/>
            <a:ext cx="217714" cy="6858000"/>
          </a:xfrm>
          <a:prstGeom prst="rect">
            <a:avLst/>
          </a:prstGeom>
          <a:solidFill>
            <a:srgbClr val="83C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p:cNvSpPr>
            <a:spLocks noGrp="1"/>
          </p:cNvSpPr>
          <p:nvPr>
            <p:ph type="title"/>
          </p:nvPr>
        </p:nvSpPr>
        <p:spPr/>
        <p:txBody>
          <a:bodyPr/>
          <a:lstStyle/>
          <a:p>
            <a:r>
              <a:rPr lang="sv-SE" dirty="0" err="1" smtClean="0"/>
              <a:t>KuRSS</a:t>
            </a:r>
            <a:endParaRPr lang="sv-SE" dirty="0"/>
          </a:p>
        </p:txBody>
      </p:sp>
      <p:sp>
        <p:nvSpPr>
          <p:cNvPr id="3" name="Platshållare för innehåll 2"/>
          <p:cNvSpPr>
            <a:spLocks noGrp="1"/>
          </p:cNvSpPr>
          <p:nvPr>
            <p:ph idx="1"/>
          </p:nvPr>
        </p:nvSpPr>
        <p:spPr/>
        <p:txBody>
          <a:bodyPr/>
          <a:lstStyle/>
          <a:p>
            <a:r>
              <a:rPr lang="sv-SE" dirty="0" err="1"/>
              <a:t>KuRSS</a:t>
            </a:r>
            <a:r>
              <a:rPr lang="sv-SE" dirty="0"/>
              <a:t> pekar ett </a:t>
            </a:r>
            <a:r>
              <a:rPr lang="sv-SE" dirty="0" smtClean="0"/>
              <a:t>antal </a:t>
            </a:r>
            <a:r>
              <a:rPr lang="sv-SE" dirty="0"/>
              <a:t>nuvarande förutsättningar som </a:t>
            </a:r>
            <a:r>
              <a:rPr lang="sv-SE" dirty="0" smtClean="0"/>
              <a:t>försvårar:</a:t>
            </a:r>
          </a:p>
          <a:p>
            <a:pPr lvl="1"/>
            <a:r>
              <a:rPr lang="sv-SE" dirty="0" smtClean="0"/>
              <a:t>Avsaknad </a:t>
            </a:r>
            <a:r>
              <a:rPr lang="sv-SE" dirty="0"/>
              <a:t>av långsiktighet </a:t>
            </a:r>
            <a:r>
              <a:rPr lang="sv-SE" dirty="0" smtClean="0"/>
              <a:t>finansiellt</a:t>
            </a:r>
          </a:p>
          <a:p>
            <a:pPr lvl="1"/>
            <a:r>
              <a:rPr lang="sv-SE" dirty="0" smtClean="0"/>
              <a:t>Personella </a:t>
            </a:r>
            <a:r>
              <a:rPr lang="sv-SE" dirty="0"/>
              <a:t>resursen tenderar inte bli långsiktig vilket hämmar stabilitet, utvecklingsarbeten som </a:t>
            </a:r>
            <a:r>
              <a:rPr lang="sv-SE" dirty="0" smtClean="0"/>
              <a:t>startar </a:t>
            </a:r>
            <a:r>
              <a:rPr lang="sv-SE" dirty="0"/>
              <a:t>om och organisationsformer som </a:t>
            </a:r>
            <a:r>
              <a:rPr lang="sv-SE" dirty="0" smtClean="0"/>
              <a:t>förändras</a:t>
            </a:r>
          </a:p>
          <a:p>
            <a:pPr lvl="1"/>
            <a:r>
              <a:rPr lang="sv-SE" dirty="0" smtClean="0"/>
              <a:t>Olikheter </a:t>
            </a:r>
            <a:r>
              <a:rPr lang="sv-SE" dirty="0"/>
              <a:t>i </a:t>
            </a:r>
            <a:r>
              <a:rPr lang="sv-SE" dirty="0" err="1"/>
              <a:t>RSS-strukturer</a:t>
            </a:r>
            <a:r>
              <a:rPr lang="sv-SE" dirty="0"/>
              <a:t> leder till oklar koppling mellan socialtjänst och hälso- och sjukvårdens </a:t>
            </a:r>
            <a:r>
              <a:rPr lang="sv-SE" dirty="0" smtClean="0"/>
              <a:t>kunskapsstyrning</a:t>
            </a:r>
            <a:endParaRPr lang="sv-SE" dirty="0"/>
          </a:p>
          <a:p>
            <a:endParaRPr lang="sv-SE" dirty="0"/>
          </a:p>
        </p:txBody>
      </p:sp>
    </p:spTree>
    <p:extLst>
      <p:ext uri="{BB962C8B-B14F-4D97-AF65-F5344CB8AC3E}">
        <p14:creationId xmlns:p14="http://schemas.microsoft.com/office/powerpoint/2010/main" val="25230079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4861" y="6053782"/>
            <a:ext cx="2401651" cy="594361"/>
          </a:xfrm>
          <a:prstGeom prst="rect">
            <a:avLst/>
          </a:prstGeom>
        </p:spPr>
      </p:pic>
      <p:sp>
        <p:nvSpPr>
          <p:cNvPr id="8" name="Rektangel 7"/>
          <p:cNvSpPr/>
          <p:nvPr/>
        </p:nvSpPr>
        <p:spPr>
          <a:xfrm>
            <a:off x="11974286" y="0"/>
            <a:ext cx="217714" cy="6858000"/>
          </a:xfrm>
          <a:prstGeom prst="rect">
            <a:avLst/>
          </a:prstGeom>
          <a:solidFill>
            <a:srgbClr val="83C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p:cNvSpPr>
            <a:spLocks noGrp="1"/>
          </p:cNvSpPr>
          <p:nvPr>
            <p:ph type="title"/>
          </p:nvPr>
        </p:nvSpPr>
        <p:spPr/>
        <p:txBody>
          <a:bodyPr>
            <a:normAutofit fontScale="90000"/>
          </a:bodyPr>
          <a:lstStyle/>
          <a:p>
            <a:r>
              <a:rPr lang="sv-SE" dirty="0"/>
              <a:t>Uppdrag psykisk hälsa, Länsinventering psykisk hälsa 2016, Underlag till länsinventering 2016</a:t>
            </a:r>
            <a:r>
              <a:rPr lang="sv-SE" dirty="0" smtClean="0"/>
              <a:t>.</a:t>
            </a:r>
            <a:endParaRPr lang="sv-SE" dirty="0"/>
          </a:p>
        </p:txBody>
      </p:sp>
      <p:sp>
        <p:nvSpPr>
          <p:cNvPr id="3" name="Platshållare för innehåll 2"/>
          <p:cNvSpPr>
            <a:spLocks noGrp="1"/>
          </p:cNvSpPr>
          <p:nvPr>
            <p:ph idx="1"/>
          </p:nvPr>
        </p:nvSpPr>
        <p:spPr/>
        <p:txBody>
          <a:bodyPr/>
          <a:lstStyle/>
          <a:p>
            <a:r>
              <a:rPr lang="sv-SE" dirty="0"/>
              <a:t>R</a:t>
            </a:r>
            <a:r>
              <a:rPr lang="sv-SE" dirty="0" smtClean="0"/>
              <a:t>egionbildningen </a:t>
            </a:r>
            <a:r>
              <a:rPr lang="sv-SE" dirty="0"/>
              <a:t>genomförts och därmed har RSS organisationen fått en annan tillhörighet i några fall. </a:t>
            </a:r>
            <a:endParaRPr lang="sv-SE" dirty="0" smtClean="0"/>
          </a:p>
          <a:p>
            <a:pPr lvl="1"/>
            <a:r>
              <a:rPr lang="sv-SE" dirty="0" smtClean="0"/>
              <a:t>Östergötland </a:t>
            </a:r>
            <a:r>
              <a:rPr lang="sv-SE" dirty="0"/>
              <a:t>har exempel lämnat Regionen och samordning av RSS organisationen leds idag av Linköpings kommun som samordnar RSS organisationen i Östergötland.</a:t>
            </a:r>
          </a:p>
        </p:txBody>
      </p:sp>
    </p:spTree>
    <p:extLst>
      <p:ext uri="{BB962C8B-B14F-4D97-AF65-F5344CB8AC3E}">
        <p14:creationId xmlns:p14="http://schemas.microsoft.com/office/powerpoint/2010/main" val="36974586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4861" y="6053782"/>
            <a:ext cx="2401651" cy="594361"/>
          </a:xfrm>
          <a:prstGeom prst="rect">
            <a:avLst/>
          </a:prstGeom>
        </p:spPr>
      </p:pic>
      <p:sp>
        <p:nvSpPr>
          <p:cNvPr id="8" name="Rektangel 7"/>
          <p:cNvSpPr/>
          <p:nvPr/>
        </p:nvSpPr>
        <p:spPr>
          <a:xfrm>
            <a:off x="11974286" y="0"/>
            <a:ext cx="217714" cy="6858000"/>
          </a:xfrm>
          <a:prstGeom prst="rect">
            <a:avLst/>
          </a:prstGeom>
          <a:solidFill>
            <a:srgbClr val="83C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p:cNvSpPr>
            <a:spLocks noGrp="1"/>
          </p:cNvSpPr>
          <p:nvPr>
            <p:ph type="title"/>
          </p:nvPr>
        </p:nvSpPr>
        <p:spPr/>
        <p:txBody>
          <a:bodyPr>
            <a:normAutofit fontScale="90000"/>
          </a:bodyPr>
          <a:lstStyle/>
          <a:p>
            <a:r>
              <a:rPr lang="sv-SE" dirty="0"/>
              <a:t>Slutrapport EBP våren 2017 (SKR) Utvecklingen av de regionala samverkans- och </a:t>
            </a:r>
            <a:r>
              <a:rPr lang="sv-SE" dirty="0" smtClean="0"/>
              <a:t>stödstrukturerna</a:t>
            </a:r>
            <a:endParaRPr lang="sv-SE" dirty="0"/>
          </a:p>
        </p:txBody>
      </p:sp>
      <p:sp>
        <p:nvSpPr>
          <p:cNvPr id="3" name="Platshållare för innehåll 2"/>
          <p:cNvSpPr>
            <a:spLocks noGrp="1"/>
          </p:cNvSpPr>
          <p:nvPr>
            <p:ph idx="1"/>
          </p:nvPr>
        </p:nvSpPr>
        <p:spPr/>
        <p:txBody>
          <a:bodyPr>
            <a:normAutofit/>
          </a:bodyPr>
          <a:lstStyle/>
          <a:p>
            <a:r>
              <a:rPr lang="sv-SE" dirty="0" smtClean="0"/>
              <a:t>RSS är </a:t>
            </a:r>
            <a:r>
              <a:rPr lang="sv-SE" dirty="0"/>
              <a:t>etablerade och utgör viktiga aktörer. </a:t>
            </a:r>
            <a:endParaRPr lang="sv-SE" dirty="0" smtClean="0"/>
          </a:p>
          <a:p>
            <a:pPr lvl="1"/>
            <a:r>
              <a:rPr lang="sv-SE" dirty="0" smtClean="0"/>
              <a:t>för </a:t>
            </a:r>
            <a:r>
              <a:rPr lang="sv-SE" dirty="0"/>
              <a:t>såväl samverkan mellan kommuner och mellan kommuner och landsting, liksom för stöd till kunskapsutveckling inom socialtjänsten. </a:t>
            </a:r>
            <a:endParaRPr lang="sv-SE" dirty="0" smtClean="0"/>
          </a:p>
          <a:p>
            <a:pPr lvl="1"/>
            <a:r>
              <a:rPr lang="sv-SE" dirty="0" smtClean="0"/>
              <a:t>Kommuner </a:t>
            </a:r>
            <a:r>
              <a:rPr lang="sv-SE" dirty="0"/>
              <a:t>och landsting ökat sitt eget finansiella åtagande i strukturen då de statliga resurserna har minskat. </a:t>
            </a:r>
            <a:r>
              <a:rPr lang="sv-SE" dirty="0" smtClean="0"/>
              <a:t>Det </a:t>
            </a:r>
            <a:r>
              <a:rPr lang="sv-SE" dirty="0"/>
              <a:t>finns betydligt mindre resurser när verksamheten till högre grad är beroende av enbart lokal finansiering. </a:t>
            </a:r>
            <a:endParaRPr lang="sv-SE" dirty="0" smtClean="0"/>
          </a:p>
          <a:p>
            <a:pPr lvl="1"/>
            <a:r>
              <a:rPr lang="sv-SE" dirty="0" smtClean="0"/>
              <a:t>På </a:t>
            </a:r>
            <a:r>
              <a:rPr lang="sv-SE" dirty="0"/>
              <a:t>flera håll pågår ett arbete med att bredda samverkan till att innefatta nya verksamhetsområden. Skolan är ett sådant verksamhetsområde. Andra som kan nämnas är psykisk hälsa, folkhälsa och kompetensförsörjning</a:t>
            </a:r>
          </a:p>
          <a:p>
            <a:endParaRPr lang="sv-SE" dirty="0"/>
          </a:p>
        </p:txBody>
      </p:sp>
    </p:spTree>
    <p:extLst>
      <p:ext uri="{BB962C8B-B14F-4D97-AF65-F5344CB8AC3E}">
        <p14:creationId xmlns:p14="http://schemas.microsoft.com/office/powerpoint/2010/main" val="1161390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Lägesrapport från RSS och NSK-S</a:t>
            </a:r>
            <a:br>
              <a:rPr lang="sv-SE" dirty="0" smtClean="0"/>
            </a:br>
            <a:r>
              <a:rPr lang="sv-SE" sz="4400" dirty="0" smtClean="0"/>
              <a:t>Ola och Mats</a:t>
            </a:r>
            <a:endParaRPr lang="sv-SE" sz="4400" dirty="0"/>
          </a:p>
        </p:txBody>
      </p:sp>
    </p:spTree>
    <p:extLst>
      <p:ext uri="{BB962C8B-B14F-4D97-AF65-F5344CB8AC3E}">
        <p14:creationId xmlns:p14="http://schemas.microsoft.com/office/powerpoint/2010/main" val="3405923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4861" y="6053782"/>
            <a:ext cx="2401651" cy="594361"/>
          </a:xfrm>
          <a:prstGeom prst="rect">
            <a:avLst/>
          </a:prstGeom>
        </p:spPr>
      </p:pic>
      <p:sp>
        <p:nvSpPr>
          <p:cNvPr id="8" name="Rektangel 7"/>
          <p:cNvSpPr/>
          <p:nvPr/>
        </p:nvSpPr>
        <p:spPr>
          <a:xfrm>
            <a:off x="11974286" y="0"/>
            <a:ext cx="217714" cy="6858000"/>
          </a:xfrm>
          <a:prstGeom prst="rect">
            <a:avLst/>
          </a:prstGeom>
          <a:solidFill>
            <a:srgbClr val="83C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p:cNvSpPr>
            <a:spLocks noGrp="1"/>
          </p:cNvSpPr>
          <p:nvPr>
            <p:ph type="title"/>
          </p:nvPr>
        </p:nvSpPr>
        <p:spPr/>
        <p:txBody>
          <a:bodyPr/>
          <a:lstStyle/>
          <a:p>
            <a:r>
              <a:rPr lang="sv-SE" dirty="0"/>
              <a:t>Sammanfattande analys </a:t>
            </a:r>
          </a:p>
        </p:txBody>
      </p:sp>
      <p:sp>
        <p:nvSpPr>
          <p:cNvPr id="3" name="Platshållare för innehåll 2"/>
          <p:cNvSpPr>
            <a:spLocks noGrp="1"/>
          </p:cNvSpPr>
          <p:nvPr>
            <p:ph idx="1"/>
          </p:nvPr>
        </p:nvSpPr>
        <p:spPr/>
        <p:txBody>
          <a:bodyPr>
            <a:normAutofit fontScale="77500" lnSpcReduction="20000"/>
          </a:bodyPr>
          <a:lstStyle/>
          <a:p>
            <a:r>
              <a:rPr lang="sv-SE" dirty="0" smtClean="0"/>
              <a:t>För </a:t>
            </a:r>
            <a:r>
              <a:rPr lang="sv-SE" dirty="0"/>
              <a:t>närvarande finns förutsättningar för 16 RSS (varav två av dessa i sin tur består av fler ingående enheter i form av kommunalförbund och lokala FoU-enheter) i form av organisation, plattform, och förutsättningar att vara värd för en nationell yrkesresa. </a:t>
            </a:r>
          </a:p>
          <a:p>
            <a:r>
              <a:rPr lang="sv-SE" dirty="0"/>
              <a:t>I de återstående RSS finns en organisatorisk plattform. Uppdrag och personella resurser samt övriga förutsättningar för länsgemensamt samarbete i evidensbaserad praktik måste säkras.  </a:t>
            </a:r>
          </a:p>
          <a:p>
            <a:r>
              <a:rPr lang="sv-SE" dirty="0"/>
              <a:t>För samtliga RSS gäller att utan långsiktiga överenskommelser samt aktivt och gemensamt arbete för finansiella och långsiktiga möjligheter för kunskapsutvecklingen finns inte förutsättningarna.</a:t>
            </a:r>
          </a:p>
          <a:p>
            <a:r>
              <a:rPr lang="sv-SE" dirty="0"/>
              <a:t>Utredningarna och enkätsvaren stärker bilden att en sammanhållen kunskapsstyrning byggd på befintliga </a:t>
            </a:r>
            <a:r>
              <a:rPr lang="sv-SE" dirty="0" err="1"/>
              <a:t>RSS-strukturer</a:t>
            </a:r>
            <a:r>
              <a:rPr lang="sv-SE" dirty="0"/>
              <a:t> balanserar kommunernas självständighet, och den nationella nivåns uppdrag att säkra förutsättningarna för jämlik socialtjänst av god kvalitet i hela </a:t>
            </a:r>
            <a:r>
              <a:rPr lang="sv-SE" dirty="0" smtClean="0"/>
              <a:t>landet, och bildar förutsättningarna för samordning till </a:t>
            </a:r>
            <a:r>
              <a:rPr lang="sv-SE" dirty="0">
                <a:solidFill>
                  <a:prstClr val="black"/>
                </a:solidFill>
              </a:rPr>
              <a:t>Partnerskapet till stöd för kunskapsstyrning inom hälso- och </a:t>
            </a:r>
            <a:r>
              <a:rPr lang="sv-SE" dirty="0" smtClean="0">
                <a:solidFill>
                  <a:prstClr val="black"/>
                </a:solidFill>
              </a:rPr>
              <a:t>sjukvård</a:t>
            </a:r>
            <a:r>
              <a:rPr lang="sv-SE" dirty="0"/>
              <a:t>.</a:t>
            </a:r>
          </a:p>
        </p:txBody>
      </p:sp>
    </p:spTree>
    <p:extLst>
      <p:ext uri="{BB962C8B-B14F-4D97-AF65-F5344CB8AC3E}">
        <p14:creationId xmlns:p14="http://schemas.microsoft.com/office/powerpoint/2010/main" val="26616614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4861" y="6053782"/>
            <a:ext cx="2401651" cy="594361"/>
          </a:xfrm>
          <a:prstGeom prst="rect">
            <a:avLst/>
          </a:prstGeom>
        </p:spPr>
      </p:pic>
      <p:sp>
        <p:nvSpPr>
          <p:cNvPr id="8" name="Rektangel 7"/>
          <p:cNvSpPr/>
          <p:nvPr/>
        </p:nvSpPr>
        <p:spPr>
          <a:xfrm>
            <a:off x="11974286" y="0"/>
            <a:ext cx="217714" cy="6858000"/>
          </a:xfrm>
          <a:prstGeom prst="rect">
            <a:avLst/>
          </a:prstGeom>
          <a:solidFill>
            <a:srgbClr val="83C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p:cNvSpPr>
            <a:spLocks noGrp="1"/>
          </p:cNvSpPr>
          <p:nvPr>
            <p:ph type="title"/>
          </p:nvPr>
        </p:nvSpPr>
        <p:spPr/>
        <p:txBody>
          <a:bodyPr/>
          <a:lstStyle/>
          <a:p>
            <a:r>
              <a:rPr lang="sv-SE" dirty="0" smtClean="0"/>
              <a:t>Tre slutsatser </a:t>
            </a:r>
            <a:r>
              <a:rPr lang="sv-SE" dirty="0"/>
              <a:t>som kan dras </a:t>
            </a:r>
            <a:r>
              <a:rPr lang="sv-SE" dirty="0" smtClean="0"/>
              <a:t>inför kommande strategiarbete</a:t>
            </a:r>
            <a:endParaRPr lang="sv-SE" dirty="0"/>
          </a:p>
        </p:txBody>
      </p:sp>
      <p:sp>
        <p:nvSpPr>
          <p:cNvPr id="3" name="Platshållare för innehåll 2"/>
          <p:cNvSpPr>
            <a:spLocks noGrp="1"/>
          </p:cNvSpPr>
          <p:nvPr>
            <p:ph idx="1"/>
          </p:nvPr>
        </p:nvSpPr>
        <p:spPr>
          <a:xfrm>
            <a:off x="838200" y="1972348"/>
            <a:ext cx="10515600" cy="4351338"/>
          </a:xfrm>
        </p:spPr>
        <p:txBody>
          <a:bodyPr>
            <a:normAutofit/>
          </a:bodyPr>
          <a:lstStyle/>
          <a:p>
            <a:pPr marL="514350" indent="-514350">
              <a:buAutoNum type="arabicPeriod"/>
            </a:pPr>
            <a:r>
              <a:rPr lang="sv-SE" dirty="0" smtClean="0">
                <a:solidFill>
                  <a:prstClr val="black"/>
                </a:solidFill>
              </a:rPr>
              <a:t>Långsiktiga </a:t>
            </a:r>
            <a:r>
              <a:rPr lang="sv-SE" dirty="0">
                <a:solidFill>
                  <a:prstClr val="black"/>
                </a:solidFill>
              </a:rPr>
              <a:t>förutsättningar och långsiktiga överenskommelser </a:t>
            </a:r>
            <a:r>
              <a:rPr lang="sv-SE" dirty="0" smtClean="0">
                <a:solidFill>
                  <a:prstClr val="black"/>
                </a:solidFill>
              </a:rPr>
              <a:t>krävs</a:t>
            </a:r>
          </a:p>
          <a:p>
            <a:pPr marL="514350" indent="-514350">
              <a:buAutoNum type="arabicPeriod"/>
            </a:pPr>
            <a:r>
              <a:rPr lang="sv-SE" dirty="0" smtClean="0"/>
              <a:t>Gemensam </a:t>
            </a:r>
            <a:r>
              <a:rPr lang="sv-SE" dirty="0"/>
              <a:t>målbild och principer för prioriterings- och arbetsprocesser. </a:t>
            </a:r>
            <a:endParaRPr lang="sv-SE" dirty="0" smtClean="0"/>
          </a:p>
          <a:p>
            <a:pPr marL="514350" indent="-514350">
              <a:buAutoNum type="arabicPeriod"/>
            </a:pPr>
            <a:r>
              <a:rPr lang="sv-SE" dirty="0" smtClean="0">
                <a:solidFill>
                  <a:prstClr val="black"/>
                </a:solidFill>
              </a:rPr>
              <a:t>Gemensam återrapportering och ömsesidigt </a:t>
            </a:r>
            <a:r>
              <a:rPr lang="sv-SE" dirty="0">
                <a:solidFill>
                  <a:prstClr val="black"/>
                </a:solidFill>
              </a:rPr>
              <a:t>ansvar för etableringen av </a:t>
            </a:r>
            <a:r>
              <a:rPr lang="sv-SE" dirty="0" smtClean="0">
                <a:solidFill>
                  <a:prstClr val="black"/>
                </a:solidFill>
              </a:rPr>
              <a:t>samarbete. </a:t>
            </a:r>
            <a:endParaRPr lang="sv-SE" dirty="0">
              <a:solidFill>
                <a:prstClr val="black"/>
              </a:solidFill>
            </a:endParaRPr>
          </a:p>
          <a:p>
            <a:pPr lvl="1"/>
            <a:endParaRPr lang="sv-SE" dirty="0">
              <a:solidFill>
                <a:prstClr val="black"/>
              </a:solidFill>
            </a:endParaRPr>
          </a:p>
          <a:p>
            <a:pPr marL="914400" lvl="2" indent="0">
              <a:buNone/>
            </a:pPr>
            <a:endParaRPr lang="sv-SE" dirty="0"/>
          </a:p>
          <a:p>
            <a:endParaRPr lang="sv-SE" dirty="0"/>
          </a:p>
        </p:txBody>
      </p:sp>
    </p:spTree>
    <p:extLst>
      <p:ext uri="{BB962C8B-B14F-4D97-AF65-F5344CB8AC3E}">
        <p14:creationId xmlns:p14="http://schemas.microsoft.com/office/powerpoint/2010/main" val="8701506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4861" y="6053782"/>
            <a:ext cx="2401651" cy="594361"/>
          </a:xfrm>
          <a:prstGeom prst="rect">
            <a:avLst/>
          </a:prstGeom>
        </p:spPr>
      </p:pic>
      <p:sp>
        <p:nvSpPr>
          <p:cNvPr id="8" name="Rektangel 7"/>
          <p:cNvSpPr/>
          <p:nvPr/>
        </p:nvSpPr>
        <p:spPr>
          <a:xfrm>
            <a:off x="11974286" y="0"/>
            <a:ext cx="217714" cy="6858000"/>
          </a:xfrm>
          <a:prstGeom prst="rect">
            <a:avLst/>
          </a:prstGeom>
          <a:solidFill>
            <a:srgbClr val="83C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p:cNvSpPr>
            <a:spLocks noGrp="1"/>
          </p:cNvSpPr>
          <p:nvPr>
            <p:ph type="title"/>
          </p:nvPr>
        </p:nvSpPr>
        <p:spPr/>
        <p:txBody>
          <a:bodyPr/>
          <a:lstStyle/>
          <a:p>
            <a:r>
              <a:rPr lang="sv-SE" dirty="0" smtClean="0"/>
              <a:t>Tre slutsatser </a:t>
            </a:r>
            <a:r>
              <a:rPr lang="sv-SE" dirty="0"/>
              <a:t>som kan dras </a:t>
            </a:r>
            <a:r>
              <a:rPr lang="sv-SE" dirty="0" smtClean="0"/>
              <a:t>inför kommande strategiarbete</a:t>
            </a:r>
            <a:endParaRPr lang="sv-SE" dirty="0"/>
          </a:p>
        </p:txBody>
      </p:sp>
      <p:sp>
        <p:nvSpPr>
          <p:cNvPr id="3" name="Platshållare för innehåll 2"/>
          <p:cNvSpPr>
            <a:spLocks noGrp="1"/>
          </p:cNvSpPr>
          <p:nvPr>
            <p:ph idx="1"/>
          </p:nvPr>
        </p:nvSpPr>
        <p:spPr>
          <a:xfrm>
            <a:off x="838200" y="1999624"/>
            <a:ext cx="10515600" cy="4351338"/>
          </a:xfrm>
        </p:spPr>
        <p:txBody>
          <a:bodyPr>
            <a:normAutofit/>
          </a:bodyPr>
          <a:lstStyle/>
          <a:p>
            <a:pPr marL="514350" indent="-514350">
              <a:buAutoNum type="arabicPeriod"/>
            </a:pPr>
            <a:r>
              <a:rPr lang="sv-SE" dirty="0" smtClean="0">
                <a:solidFill>
                  <a:prstClr val="black"/>
                </a:solidFill>
              </a:rPr>
              <a:t>Långsiktiga </a:t>
            </a:r>
            <a:r>
              <a:rPr lang="sv-SE" dirty="0">
                <a:solidFill>
                  <a:prstClr val="black"/>
                </a:solidFill>
              </a:rPr>
              <a:t>förutsättningar och långsiktiga överenskommelser </a:t>
            </a:r>
            <a:r>
              <a:rPr lang="sv-SE" dirty="0" smtClean="0">
                <a:solidFill>
                  <a:prstClr val="black"/>
                </a:solidFill>
              </a:rPr>
              <a:t>krävs</a:t>
            </a:r>
          </a:p>
          <a:p>
            <a:pPr marL="0" indent="0">
              <a:buNone/>
            </a:pPr>
            <a:endParaRPr lang="sv-SE" dirty="0" smtClean="0">
              <a:solidFill>
                <a:prstClr val="black"/>
              </a:solidFill>
            </a:endParaRPr>
          </a:p>
          <a:p>
            <a:pPr lvl="1"/>
            <a:r>
              <a:rPr lang="sv-SE" dirty="0" smtClean="0">
                <a:solidFill>
                  <a:prstClr val="black"/>
                </a:solidFill>
              </a:rPr>
              <a:t>Då kan samtliga RSS bygga förutsättningar för yrkesresor, samtliga delar i evidensbaserad praktik och övriga uppdrag</a:t>
            </a:r>
            <a:r>
              <a:rPr lang="sv-SE" sz="2000" dirty="0" smtClean="0">
                <a:solidFill>
                  <a:prstClr val="black"/>
                </a:solidFill>
              </a:rPr>
              <a:t>. </a:t>
            </a:r>
          </a:p>
          <a:p>
            <a:pPr marL="457200" lvl="1" indent="0">
              <a:buNone/>
            </a:pPr>
            <a:endParaRPr lang="sv-SE" dirty="0">
              <a:solidFill>
                <a:prstClr val="black"/>
              </a:solidFill>
            </a:endParaRPr>
          </a:p>
          <a:p>
            <a:pPr marL="914400" lvl="2" indent="0">
              <a:buNone/>
            </a:pPr>
            <a:endParaRPr lang="sv-SE" dirty="0"/>
          </a:p>
          <a:p>
            <a:endParaRPr lang="sv-SE" dirty="0"/>
          </a:p>
        </p:txBody>
      </p:sp>
    </p:spTree>
    <p:extLst>
      <p:ext uri="{BB962C8B-B14F-4D97-AF65-F5344CB8AC3E}">
        <p14:creationId xmlns:p14="http://schemas.microsoft.com/office/powerpoint/2010/main" val="7932976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4861" y="6053782"/>
            <a:ext cx="2401651" cy="594361"/>
          </a:xfrm>
          <a:prstGeom prst="rect">
            <a:avLst/>
          </a:prstGeom>
        </p:spPr>
      </p:pic>
      <p:sp>
        <p:nvSpPr>
          <p:cNvPr id="8" name="Rektangel 7"/>
          <p:cNvSpPr/>
          <p:nvPr/>
        </p:nvSpPr>
        <p:spPr>
          <a:xfrm>
            <a:off x="11974286" y="0"/>
            <a:ext cx="217714" cy="6858000"/>
          </a:xfrm>
          <a:prstGeom prst="rect">
            <a:avLst/>
          </a:prstGeom>
          <a:solidFill>
            <a:srgbClr val="83C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p:cNvSpPr>
            <a:spLocks noGrp="1"/>
          </p:cNvSpPr>
          <p:nvPr>
            <p:ph type="title"/>
          </p:nvPr>
        </p:nvSpPr>
        <p:spPr/>
        <p:txBody>
          <a:bodyPr/>
          <a:lstStyle/>
          <a:p>
            <a:r>
              <a:rPr lang="sv-SE" dirty="0" smtClean="0"/>
              <a:t>Tre slutsatser </a:t>
            </a:r>
            <a:r>
              <a:rPr lang="sv-SE" dirty="0"/>
              <a:t>som kan dras </a:t>
            </a:r>
            <a:r>
              <a:rPr lang="sv-SE" dirty="0" smtClean="0"/>
              <a:t>inför kommande strategiarbete</a:t>
            </a:r>
            <a:endParaRPr lang="sv-SE" dirty="0"/>
          </a:p>
        </p:txBody>
      </p:sp>
      <p:sp>
        <p:nvSpPr>
          <p:cNvPr id="3" name="Platshållare för innehåll 2"/>
          <p:cNvSpPr>
            <a:spLocks noGrp="1"/>
          </p:cNvSpPr>
          <p:nvPr>
            <p:ph idx="1"/>
          </p:nvPr>
        </p:nvSpPr>
        <p:spPr>
          <a:xfrm>
            <a:off x="838200" y="2018529"/>
            <a:ext cx="10515600" cy="4629613"/>
          </a:xfrm>
        </p:spPr>
        <p:txBody>
          <a:bodyPr>
            <a:normAutofit lnSpcReduction="10000"/>
          </a:bodyPr>
          <a:lstStyle/>
          <a:p>
            <a:pPr marL="0" indent="0">
              <a:buNone/>
            </a:pPr>
            <a:r>
              <a:rPr lang="sv-SE" dirty="0" smtClean="0"/>
              <a:t>2. Gemensam </a:t>
            </a:r>
            <a:r>
              <a:rPr lang="sv-SE" dirty="0"/>
              <a:t>målbild och principer för prioriterings- och arbetsprocesser. </a:t>
            </a:r>
            <a:endParaRPr lang="sv-SE" dirty="0" smtClean="0"/>
          </a:p>
          <a:p>
            <a:pPr marL="0" indent="0">
              <a:buNone/>
            </a:pPr>
            <a:endParaRPr lang="sv-SE" dirty="0"/>
          </a:p>
          <a:p>
            <a:pPr lvl="1"/>
            <a:r>
              <a:rPr lang="sv-SE" dirty="0" smtClean="0"/>
              <a:t>Förutsättningar </a:t>
            </a:r>
            <a:r>
              <a:rPr lang="sv-SE" dirty="0"/>
              <a:t>för en nationell och sammanhållen uppföljning av socialtjänst (ex socialtjänstregister, </a:t>
            </a:r>
            <a:r>
              <a:rPr lang="sv-SE" dirty="0" smtClean="0"/>
              <a:t>kvalitetsregister inom socialtjänst). </a:t>
            </a:r>
          </a:p>
          <a:p>
            <a:pPr lvl="1"/>
            <a:r>
              <a:rPr lang="sv-SE" dirty="0"/>
              <a:t>Nationella aktörer fortsätter att utveckla sitt stöd kring uppföljning och </a:t>
            </a:r>
            <a:r>
              <a:rPr lang="sv-SE" dirty="0" smtClean="0"/>
              <a:t>analys</a:t>
            </a:r>
            <a:endParaRPr lang="sv-SE" dirty="0"/>
          </a:p>
          <a:p>
            <a:pPr lvl="1"/>
            <a:r>
              <a:rPr lang="sv-SE" dirty="0"/>
              <a:t>Principer och arbetsprocesser för hur de olika nivåerna (nationell, regional/RSS och lokal nivå) kan använda gemensamma resurser och kompetenser på ett ändamålsenligt sätt. </a:t>
            </a:r>
          </a:p>
          <a:p>
            <a:pPr lvl="1"/>
            <a:r>
              <a:rPr lang="sv-SE" dirty="0"/>
              <a:t>Kapacitet som behövs för uppdrag avseende utvecklingen av nationella </a:t>
            </a:r>
            <a:r>
              <a:rPr lang="sv-SE" dirty="0" smtClean="0"/>
              <a:t>yrkesresor</a:t>
            </a:r>
            <a:endParaRPr lang="sv-SE" dirty="0"/>
          </a:p>
          <a:p>
            <a:pPr lvl="1"/>
            <a:r>
              <a:rPr lang="sv-SE" dirty="0"/>
              <a:t>Kapacitet som behövs med sikte på att utveckla samtliga delar av evidensbaserad </a:t>
            </a:r>
            <a:r>
              <a:rPr lang="sv-SE" dirty="0" smtClean="0"/>
              <a:t>praktik</a:t>
            </a:r>
          </a:p>
          <a:p>
            <a:pPr marL="457200" lvl="1" indent="0">
              <a:buNone/>
            </a:pPr>
            <a:endParaRPr lang="sv-SE" dirty="0">
              <a:solidFill>
                <a:prstClr val="black"/>
              </a:solidFill>
            </a:endParaRPr>
          </a:p>
          <a:p>
            <a:pPr marL="914400" lvl="2" indent="0">
              <a:buNone/>
            </a:pPr>
            <a:endParaRPr lang="sv-SE" dirty="0"/>
          </a:p>
          <a:p>
            <a:endParaRPr lang="sv-SE" dirty="0"/>
          </a:p>
        </p:txBody>
      </p:sp>
    </p:spTree>
    <p:extLst>
      <p:ext uri="{BB962C8B-B14F-4D97-AF65-F5344CB8AC3E}">
        <p14:creationId xmlns:p14="http://schemas.microsoft.com/office/powerpoint/2010/main" val="33562534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4861" y="6053782"/>
            <a:ext cx="2401651" cy="594361"/>
          </a:xfrm>
          <a:prstGeom prst="rect">
            <a:avLst/>
          </a:prstGeom>
        </p:spPr>
      </p:pic>
      <p:sp>
        <p:nvSpPr>
          <p:cNvPr id="8" name="Rektangel 7"/>
          <p:cNvSpPr/>
          <p:nvPr/>
        </p:nvSpPr>
        <p:spPr>
          <a:xfrm>
            <a:off x="11974286" y="0"/>
            <a:ext cx="217714" cy="6858000"/>
          </a:xfrm>
          <a:prstGeom prst="rect">
            <a:avLst/>
          </a:prstGeom>
          <a:solidFill>
            <a:srgbClr val="83C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p:cNvSpPr>
            <a:spLocks noGrp="1"/>
          </p:cNvSpPr>
          <p:nvPr>
            <p:ph type="title"/>
          </p:nvPr>
        </p:nvSpPr>
        <p:spPr/>
        <p:txBody>
          <a:bodyPr/>
          <a:lstStyle/>
          <a:p>
            <a:r>
              <a:rPr lang="sv-SE" dirty="0" smtClean="0"/>
              <a:t>Tre slutsatser </a:t>
            </a:r>
            <a:r>
              <a:rPr lang="sv-SE" dirty="0"/>
              <a:t>som kan dras </a:t>
            </a:r>
            <a:r>
              <a:rPr lang="sv-SE" dirty="0" smtClean="0"/>
              <a:t>inför kommande strategiarbete</a:t>
            </a:r>
            <a:endParaRPr lang="sv-SE" dirty="0"/>
          </a:p>
        </p:txBody>
      </p:sp>
      <p:sp>
        <p:nvSpPr>
          <p:cNvPr id="3" name="Platshållare för innehåll 2"/>
          <p:cNvSpPr>
            <a:spLocks noGrp="1"/>
          </p:cNvSpPr>
          <p:nvPr>
            <p:ph idx="1"/>
          </p:nvPr>
        </p:nvSpPr>
        <p:spPr>
          <a:xfrm>
            <a:off x="838200" y="1999624"/>
            <a:ext cx="10515600" cy="4351338"/>
          </a:xfrm>
        </p:spPr>
        <p:txBody>
          <a:bodyPr>
            <a:normAutofit/>
          </a:bodyPr>
          <a:lstStyle/>
          <a:p>
            <a:pPr marL="0" lvl="0" indent="0">
              <a:buNone/>
            </a:pPr>
            <a:r>
              <a:rPr lang="sv-SE" dirty="0" smtClean="0">
                <a:solidFill>
                  <a:prstClr val="black"/>
                </a:solidFill>
              </a:rPr>
              <a:t>3. Gemensam återrapportering </a:t>
            </a:r>
          </a:p>
          <a:p>
            <a:pPr marL="0" lvl="0" indent="0">
              <a:buNone/>
            </a:pPr>
            <a:endParaRPr lang="sv-SE" dirty="0" smtClean="0">
              <a:solidFill>
                <a:prstClr val="black"/>
              </a:solidFill>
            </a:endParaRPr>
          </a:p>
          <a:p>
            <a:pPr lvl="1"/>
            <a:r>
              <a:rPr lang="sv-SE" dirty="0" smtClean="0">
                <a:solidFill>
                  <a:prstClr val="black"/>
                </a:solidFill>
              </a:rPr>
              <a:t>Partnerskapet </a:t>
            </a:r>
            <a:r>
              <a:rPr lang="sv-SE" dirty="0">
                <a:solidFill>
                  <a:prstClr val="black"/>
                </a:solidFill>
              </a:rPr>
              <a:t>till stöd för kunskapsstyrning inom socialtjänsten och Partnerskapet till stöd för kunskapsstyrning inom hälso- och sjukvård. Detta för att stödja att regioner och kommuner fortsätter att utveckla sitt samarbete och sin samverkan avseende kunskapsstyrning. Regioner och </a:t>
            </a:r>
            <a:r>
              <a:rPr lang="sv-SE" dirty="0" err="1">
                <a:solidFill>
                  <a:prstClr val="black"/>
                </a:solidFill>
              </a:rPr>
              <a:t>RSS-strukturer</a:t>
            </a:r>
            <a:r>
              <a:rPr lang="sv-SE" dirty="0">
                <a:solidFill>
                  <a:prstClr val="black"/>
                </a:solidFill>
              </a:rPr>
              <a:t> bör ha ömsesidigt ansvar för etableringen av samarbetet. </a:t>
            </a:r>
          </a:p>
          <a:p>
            <a:pPr lvl="1"/>
            <a:endParaRPr lang="sv-SE" dirty="0">
              <a:solidFill>
                <a:prstClr val="black"/>
              </a:solidFill>
            </a:endParaRPr>
          </a:p>
          <a:p>
            <a:pPr marL="914400" lvl="2" indent="0">
              <a:buNone/>
            </a:pPr>
            <a:endParaRPr lang="sv-SE" dirty="0"/>
          </a:p>
          <a:p>
            <a:endParaRPr lang="sv-SE" dirty="0"/>
          </a:p>
        </p:txBody>
      </p:sp>
    </p:spTree>
    <p:extLst>
      <p:ext uri="{BB962C8B-B14F-4D97-AF65-F5344CB8AC3E}">
        <p14:creationId xmlns:p14="http://schemas.microsoft.com/office/powerpoint/2010/main" val="39264771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p:cNvSpPr txBox="1"/>
          <p:nvPr/>
        </p:nvSpPr>
        <p:spPr>
          <a:xfrm>
            <a:off x="657342" y="6010780"/>
            <a:ext cx="286347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smtClean="0">
                <a:ln>
                  <a:noFill/>
                </a:ln>
                <a:solidFill>
                  <a:prstClr val="black"/>
                </a:solidFill>
                <a:effectLst/>
                <a:uLnTx/>
                <a:uFillTx/>
                <a:latin typeface="Calibri" panose="020F0502020204030204"/>
                <a:ea typeface="+mn-ea"/>
                <a:cs typeface="+mn-cs"/>
              </a:rPr>
              <a:t>Kommunal utveckling Jönköpings län</a:t>
            </a:r>
            <a:endPar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ruta 6"/>
          <p:cNvSpPr txBox="1"/>
          <p:nvPr/>
        </p:nvSpPr>
        <p:spPr>
          <a:xfrm>
            <a:off x="657342" y="6384334"/>
            <a:ext cx="286347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smtClean="0">
                <a:ln>
                  <a:noFill/>
                </a:ln>
                <a:solidFill>
                  <a:prstClr val="black"/>
                </a:solidFill>
                <a:effectLst/>
                <a:uLnTx/>
                <a:uFillTx/>
                <a:latin typeface="Calibri" panose="020F0502020204030204"/>
                <a:ea typeface="+mn-ea"/>
                <a:cs typeface="+mn-cs"/>
              </a:rPr>
              <a:t>Kommunal utveckling Jönköpings län</a:t>
            </a:r>
            <a:endPar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Bildobjekt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4098" y="6377209"/>
            <a:ext cx="358199" cy="304610"/>
          </a:xfrm>
          <a:prstGeom prst="rect">
            <a:avLst/>
          </a:prstGeom>
        </p:spPr>
      </p:pic>
      <p:pic>
        <p:nvPicPr>
          <p:cNvPr id="12" name="Bildobjekt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422" y="5974523"/>
            <a:ext cx="326495" cy="326495"/>
          </a:xfrm>
          <a:prstGeom prst="rect">
            <a:avLst/>
          </a:prstGeom>
        </p:spPr>
      </p:pic>
      <p:cxnSp>
        <p:nvCxnSpPr>
          <p:cNvPr id="14" name="Rak koppling 13"/>
          <p:cNvCxnSpPr/>
          <p:nvPr/>
        </p:nvCxnSpPr>
        <p:spPr>
          <a:xfrm>
            <a:off x="258006" y="5805719"/>
            <a:ext cx="114430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ruta 1"/>
          <p:cNvSpPr txBox="1"/>
          <p:nvPr/>
        </p:nvSpPr>
        <p:spPr>
          <a:xfrm>
            <a:off x="3236799" y="2741135"/>
            <a:ext cx="7072001"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smtClean="0">
                <a:ln>
                  <a:noFill/>
                </a:ln>
                <a:solidFill>
                  <a:prstClr val="black"/>
                </a:solidFill>
                <a:effectLst/>
                <a:uLnTx/>
                <a:uFillTx/>
                <a:latin typeface="Calibri" panose="020F0502020204030204"/>
                <a:ea typeface="+mn-ea"/>
                <a:cs typeface="+mn-cs"/>
              </a:rPr>
              <a:t>Ola Götesson </a:t>
            </a:r>
            <a:br>
              <a:rPr kumimoji="0" lang="sv-SE" sz="2400" b="0" i="0" u="none" strike="noStrike" kern="1200" cap="none" spc="0" normalizeH="0" baseline="0" noProof="0" dirty="0" smtClean="0">
                <a:ln>
                  <a:noFill/>
                </a:ln>
                <a:solidFill>
                  <a:prstClr val="black"/>
                </a:solidFill>
                <a:effectLst/>
                <a:uLnTx/>
                <a:uFillTx/>
                <a:latin typeface="Calibri" panose="020F0502020204030204"/>
                <a:ea typeface="+mn-ea"/>
                <a:cs typeface="+mn-cs"/>
              </a:rPr>
            </a:br>
            <a:r>
              <a:rPr kumimoji="0" lang="sv-SE" sz="2400" b="0" i="0" u="none" strike="noStrike" kern="1200" cap="none" spc="0" normalizeH="0" baseline="0" noProof="0" dirty="0" smtClean="0">
                <a:ln>
                  <a:noFill/>
                </a:ln>
                <a:solidFill>
                  <a:prstClr val="black"/>
                </a:solidFill>
                <a:effectLst/>
                <a:uLnTx/>
                <a:uFillTx/>
                <a:latin typeface="Calibri" panose="020F0502020204030204"/>
                <a:ea typeface="+mn-ea"/>
                <a:cs typeface="+mn-cs"/>
              </a:rPr>
              <a:t>Chef Kommunal utveckling /Jönköpings läns kommuner</a:t>
            </a:r>
            <a:br>
              <a:rPr kumimoji="0" lang="sv-SE" sz="2400" b="0" i="0" u="none" strike="noStrike" kern="1200" cap="none" spc="0" normalizeH="0" baseline="0" noProof="0" dirty="0" smtClean="0">
                <a:ln>
                  <a:noFill/>
                </a:ln>
                <a:solidFill>
                  <a:prstClr val="black"/>
                </a:solidFill>
                <a:effectLst/>
                <a:uLnTx/>
                <a:uFillTx/>
                <a:latin typeface="Calibri" panose="020F0502020204030204"/>
                <a:ea typeface="+mn-ea"/>
                <a:cs typeface="+mn-cs"/>
              </a:rPr>
            </a:br>
            <a:r>
              <a:rPr kumimoji="0" lang="sv-SE" sz="2400" b="0"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4"/>
              </a:rPr>
              <a:t>ola.gotesson@rjl.se</a:t>
            </a:r>
            <a:r>
              <a:rPr kumimoji="0" lang="sv-SE"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r>
            <a:br>
              <a:rPr kumimoji="0" lang="sv-SE" sz="2400" b="0" i="0" u="none" strike="noStrike" kern="1200" cap="none" spc="0" normalizeH="0" baseline="0" noProof="0" dirty="0" smtClean="0">
                <a:ln>
                  <a:noFill/>
                </a:ln>
                <a:solidFill>
                  <a:prstClr val="black"/>
                </a:solidFill>
                <a:effectLst/>
                <a:uLnTx/>
                <a:uFillTx/>
                <a:latin typeface="Calibri" panose="020F0502020204030204"/>
                <a:ea typeface="+mn-ea"/>
                <a:cs typeface="+mn-cs"/>
              </a:rPr>
            </a:br>
            <a:r>
              <a:rPr kumimoji="0" lang="sv-SE" sz="2400" b="0" i="0" u="none" strike="noStrike" kern="1200" cap="none" spc="0" normalizeH="0" baseline="0" noProof="0" dirty="0" smtClean="0">
                <a:ln>
                  <a:noFill/>
                </a:ln>
                <a:solidFill>
                  <a:prstClr val="black"/>
                </a:solidFill>
                <a:effectLst/>
                <a:uLnTx/>
                <a:uFillTx/>
                <a:latin typeface="Calibri" panose="020F0502020204030204"/>
                <a:ea typeface="+mn-ea"/>
                <a:cs typeface="+mn-cs"/>
              </a:rPr>
              <a:t>tfn. </a:t>
            </a:r>
            <a:r>
              <a:rPr kumimoji="0" lang="sv-SE" sz="2400" b="0" i="0" u="none" strike="noStrike" kern="1200" cap="none" spc="0" normalizeH="0" baseline="0" noProof="0" smtClean="0">
                <a:ln>
                  <a:noFill/>
                </a:ln>
                <a:solidFill>
                  <a:prstClr val="black"/>
                </a:solidFill>
                <a:effectLst/>
                <a:uLnTx/>
                <a:uFillTx/>
                <a:latin typeface="Calibri" panose="020F0502020204030204"/>
                <a:ea typeface="+mn-ea"/>
                <a:cs typeface="+mn-cs"/>
              </a:rPr>
              <a:t>072/5724293</a:t>
            </a:r>
            <a:endParaRPr kumimoji="0" lang="sv-SE"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Bildobjekt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96967" y="1088200"/>
            <a:ext cx="5534233" cy="1369614"/>
          </a:xfrm>
          <a:prstGeom prst="rect">
            <a:avLst/>
          </a:prstGeom>
        </p:spPr>
      </p:pic>
      <p:pic>
        <p:nvPicPr>
          <p:cNvPr id="5" name="Bildobjekt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70719" y="6121384"/>
            <a:ext cx="2112932" cy="500911"/>
          </a:xfrm>
          <a:prstGeom prst="rect">
            <a:avLst/>
          </a:prstGeom>
        </p:spPr>
      </p:pic>
      <p:sp>
        <p:nvSpPr>
          <p:cNvPr id="15" name="Rektangel 14"/>
          <p:cNvSpPr/>
          <p:nvPr/>
        </p:nvSpPr>
        <p:spPr>
          <a:xfrm>
            <a:off x="11974286" y="0"/>
            <a:ext cx="217714" cy="6858000"/>
          </a:xfrm>
          <a:prstGeom prst="rect">
            <a:avLst/>
          </a:prstGeom>
          <a:solidFill>
            <a:srgbClr val="83C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14203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6000" y="1788160"/>
            <a:ext cx="9608400" cy="2926716"/>
          </a:xfrm>
        </p:spPr>
        <p:txBody>
          <a:bodyPr/>
          <a:lstStyle/>
          <a:p>
            <a:r>
              <a:rPr lang="sv-SE" dirty="0"/>
              <a:t>Samtal </a:t>
            </a:r>
            <a:r>
              <a:rPr lang="sv-SE" dirty="0" smtClean="0"/>
              <a:t>om förutsättningar som bör utredas för</a:t>
            </a:r>
            <a:r>
              <a:rPr lang="sv-SE" dirty="0"/>
              <a:t/>
            </a:r>
            <a:br>
              <a:rPr lang="sv-SE" dirty="0"/>
            </a:br>
            <a:r>
              <a:rPr lang="sv-SE" dirty="0" smtClean="0"/>
              <a:t>en hållbar och  </a:t>
            </a:r>
            <a:r>
              <a:rPr lang="sv-SE" dirty="0"/>
              <a:t>kunskapsbaserad socialtjänst</a:t>
            </a:r>
          </a:p>
        </p:txBody>
      </p:sp>
    </p:spTree>
    <p:extLst>
      <p:ext uri="{BB962C8B-B14F-4D97-AF65-F5344CB8AC3E}">
        <p14:creationId xmlns:p14="http://schemas.microsoft.com/office/powerpoint/2010/main" val="14127706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638C4B-C191-42A1-BBA1-0B796F511D13}"/>
              </a:ext>
            </a:extLst>
          </p:cNvPr>
          <p:cNvSpPr>
            <a:spLocks noGrp="1"/>
          </p:cNvSpPr>
          <p:nvPr>
            <p:ph type="title"/>
          </p:nvPr>
        </p:nvSpPr>
        <p:spPr/>
        <p:txBody>
          <a:bodyPr/>
          <a:lstStyle/>
          <a:p>
            <a:r>
              <a:rPr lang="sv-SE" sz="3600" dirty="0" smtClean="0"/>
              <a:t>Staten vill utreda förutsättningar för en fungerande och effektiv kunskapsstyrning </a:t>
            </a:r>
            <a:endParaRPr lang="sv-SE" sz="3600" dirty="0"/>
          </a:p>
        </p:txBody>
      </p:sp>
      <p:sp>
        <p:nvSpPr>
          <p:cNvPr id="3" name="Platshållare för innehåll 2">
            <a:extLst>
              <a:ext uri="{FF2B5EF4-FFF2-40B4-BE49-F238E27FC236}">
                <a16:creationId xmlns:a16="http://schemas.microsoft.com/office/drawing/2014/main" id="{5D84FB9E-DC96-453B-BC7D-26B05BFE7F1F}"/>
              </a:ext>
            </a:extLst>
          </p:cNvPr>
          <p:cNvSpPr>
            <a:spLocks noGrp="1"/>
          </p:cNvSpPr>
          <p:nvPr>
            <p:ph idx="1"/>
          </p:nvPr>
        </p:nvSpPr>
        <p:spPr>
          <a:xfrm>
            <a:off x="664232" y="2105995"/>
            <a:ext cx="9609825" cy="3969685"/>
          </a:xfrm>
        </p:spPr>
        <p:txBody>
          <a:bodyPr/>
          <a:lstStyle/>
          <a:p>
            <a:pPr marL="30163" indent="0">
              <a:buNone/>
            </a:pPr>
            <a:r>
              <a:rPr lang="sv-SE" dirty="0"/>
              <a:t>R</a:t>
            </a:r>
            <a:r>
              <a:rPr lang="sv-SE" dirty="0" smtClean="0"/>
              <a:t>egeringen </a:t>
            </a:r>
            <a:r>
              <a:rPr lang="sv-SE" dirty="0"/>
              <a:t>tillsätter en utredning som ska utreda hur man kan säkerställa en fungerande och </a:t>
            </a:r>
            <a:r>
              <a:rPr lang="sv-SE" b="1" dirty="0"/>
              <a:t>effektiv kunskapsstyrning som säkerställer samarbete mellan kommunerna och mellan kommunerna och </a:t>
            </a:r>
            <a:r>
              <a:rPr lang="sv-SE" b="1" dirty="0" smtClean="0"/>
              <a:t>staten</a:t>
            </a:r>
          </a:p>
          <a:p>
            <a:pPr marL="30163" indent="0">
              <a:buNone/>
            </a:pPr>
            <a:endParaRPr lang="sv-SE" b="1" dirty="0"/>
          </a:p>
          <a:p>
            <a:pPr marL="30163" indent="0">
              <a:buNone/>
            </a:pPr>
            <a:r>
              <a:rPr lang="sv-SE" b="1" dirty="0"/>
              <a:t/>
            </a:r>
            <a:br>
              <a:rPr lang="sv-SE" b="1" dirty="0"/>
            </a:br>
            <a:r>
              <a:rPr lang="sv-SE" b="1" dirty="0" smtClean="0"/>
              <a:t>Vad bör utredas</a:t>
            </a:r>
            <a:r>
              <a:rPr lang="sv-SE" dirty="0" smtClean="0"/>
              <a:t>? Leda in utredningen på särskilda förslag eller förutsättningar</a:t>
            </a:r>
          </a:p>
          <a:p>
            <a:endParaRPr lang="sv-SE" dirty="0"/>
          </a:p>
        </p:txBody>
      </p:sp>
      <p:sp>
        <p:nvSpPr>
          <p:cNvPr id="4" name="Pratbubbla: rektangel med rundade hörn 3"/>
          <p:cNvSpPr/>
          <p:nvPr/>
        </p:nvSpPr>
        <p:spPr>
          <a:xfrm flipV="1">
            <a:off x="8349673" y="-2105891"/>
            <a:ext cx="2964872" cy="1016000"/>
          </a:xfrm>
          <a:prstGeom prst="wedgeRoundRectCallout">
            <a:avLst>
              <a:gd name="adj1" fmla="val -59151"/>
              <a:gd name="adj2" fmla="val -29287"/>
              <a:gd name="adj3" fmla="val 1666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1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1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1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1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white"/>
                </a:solidFill>
                <a:effectLst/>
                <a:uLnTx/>
                <a:uFillTx/>
                <a:latin typeface="Arial"/>
                <a:ea typeface="+mn-ea"/>
                <a:cs typeface="+mn-cs"/>
              </a:rPr>
              <a:t>Tips till dig som gör en presentation i PPT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100" b="1" i="0" u="none" strike="noStrike" kern="1200" cap="none" spc="0" normalizeH="0" baseline="0" noProof="0" dirty="0">
              <a:ln>
                <a:noFill/>
              </a:ln>
              <a:solidFill>
                <a:prstClr val="white"/>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sv-SE" sz="1100" b="0" i="0" u="none" strike="noStrike" kern="1200" cap="none" spc="0" normalizeH="0" baseline="0" noProof="0" dirty="0">
                <a:ln>
                  <a:noFill/>
                </a:ln>
                <a:solidFill>
                  <a:prstClr val="white"/>
                </a:solidFill>
                <a:effectLst/>
                <a:uLnTx/>
                <a:uFillTx/>
                <a:latin typeface="Arial"/>
                <a:ea typeface="+mn-ea"/>
                <a:cs typeface="+mn-cs"/>
              </a:rPr>
              <a:t>Alla bilder bör ha ett enhetligt uttryck. Undvik att blanda alltför olika typer av fotografier eller grafik med varandra.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prstClr val="white"/>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sv-SE" sz="1100" b="0" i="0" u="none" strike="noStrike" kern="1200" cap="none" spc="0" normalizeH="0" baseline="0" noProof="0" dirty="0">
                <a:ln>
                  <a:noFill/>
                </a:ln>
                <a:solidFill>
                  <a:prstClr val="white"/>
                </a:solidFill>
                <a:effectLst/>
                <a:uLnTx/>
                <a:uFillTx/>
                <a:latin typeface="Arial"/>
                <a:ea typeface="+mn-ea"/>
                <a:cs typeface="+mn-cs"/>
              </a:rPr>
              <a:t>Undvik effekter och animationer, de tar fokus från ditt budskap.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prstClr val="white"/>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sv-SE" sz="1100" b="0" i="0" u="none" strike="noStrike" kern="1200" cap="none" spc="0" normalizeH="0" baseline="0" noProof="0" dirty="0">
                <a:ln>
                  <a:noFill/>
                </a:ln>
                <a:solidFill>
                  <a:prstClr val="white"/>
                </a:solidFill>
                <a:effectLst/>
                <a:uLnTx/>
                <a:uFillTx/>
                <a:latin typeface="Arial"/>
                <a:ea typeface="+mn-ea"/>
                <a:cs typeface="+mn-cs"/>
              </a:rPr>
              <a:t>Avsluta med att korrekturläsa, slarvfel stjäl lätt publikens fokus.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prstClr val="white"/>
                </a:solidFill>
                <a:effectLst/>
                <a:uLnTx/>
                <a:uFillTx/>
                <a:latin typeface="Arial"/>
                <a:ea typeface="+mn-ea"/>
                <a:cs typeface="+mn-cs"/>
              </a:rPr>
              <a:t>Kom ihåg, att det är du som är presentationen. PPT-bilderna ska vara ett minnestöd för åhörarna. Gör det lätt för dem att minnas och förstå innehållet i din PPT.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prstClr val="white"/>
                </a:solidFill>
                <a:effectLst/>
                <a:uLnTx/>
                <a:uFillTx/>
                <a:latin typeface="Arial"/>
                <a:ea typeface="+mn-ea"/>
                <a:cs typeface="+mn-cs"/>
              </a:rPr>
              <a:t>(Markera denna ruta och välj delete)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sv-SE" sz="1100" b="0" i="0" u="none" strike="noStrike" kern="1200" cap="none" spc="0" normalizeH="0" baseline="0" noProof="0" dirty="0">
              <a:ln>
                <a:noFill/>
              </a:ln>
              <a:solidFill>
                <a:prstClr val="white"/>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sv-SE"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1572938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upp 72">
            <a:extLst>
              <a:ext uri="{FF2B5EF4-FFF2-40B4-BE49-F238E27FC236}">
                <a16:creationId xmlns:a16="http://schemas.microsoft.com/office/drawing/2014/main" id="{9A52B9A9-F9EA-4DBE-9EFF-7CA78B4B71C1}"/>
              </a:ext>
            </a:extLst>
          </p:cNvPr>
          <p:cNvGrpSpPr>
            <a:grpSpLocks noChangeAspect="1"/>
          </p:cNvGrpSpPr>
          <p:nvPr/>
        </p:nvGrpSpPr>
        <p:grpSpPr>
          <a:xfrm>
            <a:off x="4311834" y="4947425"/>
            <a:ext cx="726007" cy="726007"/>
            <a:chOff x="3241642" y="4671311"/>
            <a:chExt cx="829339" cy="829339"/>
          </a:xfrm>
        </p:grpSpPr>
        <p:sp>
          <p:nvSpPr>
            <p:cNvPr id="32" name="Ellips 31">
              <a:extLst>
                <a:ext uri="{FF2B5EF4-FFF2-40B4-BE49-F238E27FC236}">
                  <a16:creationId xmlns:a16="http://schemas.microsoft.com/office/drawing/2014/main" id="{2D29FF57-69EF-467F-BC53-DFA973A764DE}"/>
                </a:ext>
              </a:extLst>
            </p:cNvPr>
            <p:cNvSpPr>
              <a:spLocks noChangeAspect="1"/>
            </p:cNvSpPr>
            <p:nvPr/>
          </p:nvSpPr>
          <p:spPr>
            <a:xfrm>
              <a:off x="3241642" y="4671311"/>
              <a:ext cx="829339" cy="829339"/>
            </a:xfrm>
            <a:prstGeom prst="ellipse">
              <a:avLst/>
            </a:prstGeom>
            <a:solidFill>
              <a:schemeClr val="accent6"/>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pic>
          <p:nvPicPr>
            <p:cNvPr id="36" name="Bildobjekt 35">
              <a:extLst>
                <a:ext uri="{FF2B5EF4-FFF2-40B4-BE49-F238E27FC236}">
                  <a16:creationId xmlns:a16="http://schemas.microsoft.com/office/drawing/2014/main" id="{F03730F3-B8AA-4B70-83E3-FCD2D211AAD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436334" y="4860922"/>
              <a:ext cx="413626" cy="447135"/>
            </a:xfrm>
            <a:prstGeom prst="rect">
              <a:avLst/>
            </a:prstGeom>
          </p:spPr>
        </p:pic>
      </p:grpSp>
      <p:grpSp>
        <p:nvGrpSpPr>
          <p:cNvPr id="76" name="Grupp 75">
            <a:extLst>
              <a:ext uri="{FF2B5EF4-FFF2-40B4-BE49-F238E27FC236}">
                <a16:creationId xmlns:a16="http://schemas.microsoft.com/office/drawing/2014/main" id="{7374E0EF-D262-42D3-8758-78B1C536272A}"/>
              </a:ext>
            </a:extLst>
          </p:cNvPr>
          <p:cNvGrpSpPr>
            <a:grpSpLocks noChangeAspect="1"/>
          </p:cNvGrpSpPr>
          <p:nvPr/>
        </p:nvGrpSpPr>
        <p:grpSpPr>
          <a:xfrm>
            <a:off x="7165847" y="4947425"/>
            <a:ext cx="726007" cy="726007"/>
            <a:chOff x="8092479" y="4671311"/>
            <a:chExt cx="829339" cy="829339"/>
          </a:xfrm>
        </p:grpSpPr>
        <p:sp>
          <p:nvSpPr>
            <p:cNvPr id="35" name="Ellips 34">
              <a:extLst>
                <a:ext uri="{FF2B5EF4-FFF2-40B4-BE49-F238E27FC236}">
                  <a16:creationId xmlns:a16="http://schemas.microsoft.com/office/drawing/2014/main" id="{808FE8B7-DD8D-4035-831B-1AC985024655}"/>
                </a:ext>
              </a:extLst>
            </p:cNvPr>
            <p:cNvSpPr>
              <a:spLocks noChangeAspect="1"/>
            </p:cNvSpPr>
            <p:nvPr/>
          </p:nvSpPr>
          <p:spPr>
            <a:xfrm>
              <a:off x="8092479" y="4671311"/>
              <a:ext cx="829339" cy="829339"/>
            </a:xfrm>
            <a:prstGeom prst="ellipse">
              <a:avLst/>
            </a:prstGeom>
            <a:solidFill>
              <a:schemeClr val="accent6"/>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pic>
          <p:nvPicPr>
            <p:cNvPr id="37" name="Bildobjekt 36">
              <a:extLst>
                <a:ext uri="{FF2B5EF4-FFF2-40B4-BE49-F238E27FC236}">
                  <a16:creationId xmlns:a16="http://schemas.microsoft.com/office/drawing/2014/main" id="{B5C36BC5-F667-4E08-8C82-3A9C06FBBAD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27873" y="4924943"/>
              <a:ext cx="558551" cy="344136"/>
            </a:xfrm>
            <a:prstGeom prst="rect">
              <a:avLst/>
            </a:prstGeom>
          </p:spPr>
        </p:pic>
      </p:grpSp>
      <p:grpSp>
        <p:nvGrpSpPr>
          <p:cNvPr id="74" name="Grupp 73">
            <a:extLst>
              <a:ext uri="{FF2B5EF4-FFF2-40B4-BE49-F238E27FC236}">
                <a16:creationId xmlns:a16="http://schemas.microsoft.com/office/drawing/2014/main" id="{EB50B8BF-C969-4BA9-9A6D-DB6F1641040B}"/>
              </a:ext>
            </a:extLst>
          </p:cNvPr>
          <p:cNvGrpSpPr>
            <a:grpSpLocks noChangeAspect="1"/>
          </p:cNvGrpSpPr>
          <p:nvPr/>
        </p:nvGrpSpPr>
        <p:grpSpPr>
          <a:xfrm>
            <a:off x="5263172" y="4947425"/>
            <a:ext cx="726007" cy="726007"/>
            <a:chOff x="4854096" y="4671311"/>
            <a:chExt cx="829339" cy="829339"/>
          </a:xfrm>
        </p:grpSpPr>
        <p:sp>
          <p:nvSpPr>
            <p:cNvPr id="33" name="Ellips 32">
              <a:extLst>
                <a:ext uri="{FF2B5EF4-FFF2-40B4-BE49-F238E27FC236}">
                  <a16:creationId xmlns:a16="http://schemas.microsoft.com/office/drawing/2014/main" id="{0E16D9C0-E43A-4593-8AAD-8175A9BB1E95}"/>
                </a:ext>
              </a:extLst>
            </p:cNvPr>
            <p:cNvSpPr>
              <a:spLocks noChangeAspect="1"/>
            </p:cNvSpPr>
            <p:nvPr/>
          </p:nvSpPr>
          <p:spPr>
            <a:xfrm>
              <a:off x="4854096" y="4671311"/>
              <a:ext cx="829339" cy="829339"/>
            </a:xfrm>
            <a:prstGeom prst="ellipse">
              <a:avLst/>
            </a:prstGeom>
            <a:solidFill>
              <a:schemeClr val="accent6"/>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pic>
          <p:nvPicPr>
            <p:cNvPr id="38" name="Bildobjekt 37">
              <a:extLst>
                <a:ext uri="{FF2B5EF4-FFF2-40B4-BE49-F238E27FC236}">
                  <a16:creationId xmlns:a16="http://schemas.microsoft.com/office/drawing/2014/main" id="{A4F8A002-768D-4B67-9768-EC797557769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034370" y="4856705"/>
              <a:ext cx="477773" cy="395208"/>
            </a:xfrm>
            <a:prstGeom prst="rect">
              <a:avLst/>
            </a:prstGeom>
          </p:spPr>
        </p:pic>
      </p:grpSp>
      <p:grpSp>
        <p:nvGrpSpPr>
          <p:cNvPr id="75" name="Grupp 74">
            <a:extLst>
              <a:ext uri="{FF2B5EF4-FFF2-40B4-BE49-F238E27FC236}">
                <a16:creationId xmlns:a16="http://schemas.microsoft.com/office/drawing/2014/main" id="{B00852C5-DCB7-4A25-8848-C2ED0E3E80B7}"/>
              </a:ext>
            </a:extLst>
          </p:cNvPr>
          <p:cNvGrpSpPr>
            <a:grpSpLocks noChangeAspect="1"/>
          </p:cNvGrpSpPr>
          <p:nvPr/>
        </p:nvGrpSpPr>
        <p:grpSpPr>
          <a:xfrm>
            <a:off x="6214510" y="4947425"/>
            <a:ext cx="726007" cy="726007"/>
            <a:chOff x="6462058" y="4671311"/>
            <a:chExt cx="829339" cy="829339"/>
          </a:xfrm>
        </p:grpSpPr>
        <p:sp>
          <p:nvSpPr>
            <p:cNvPr id="34" name="Ellips 33">
              <a:extLst>
                <a:ext uri="{FF2B5EF4-FFF2-40B4-BE49-F238E27FC236}">
                  <a16:creationId xmlns:a16="http://schemas.microsoft.com/office/drawing/2014/main" id="{E3FDFB30-0DB5-4EF8-9322-F8C25CAF1C6B}"/>
                </a:ext>
              </a:extLst>
            </p:cNvPr>
            <p:cNvSpPr>
              <a:spLocks noChangeAspect="1"/>
            </p:cNvSpPr>
            <p:nvPr/>
          </p:nvSpPr>
          <p:spPr>
            <a:xfrm>
              <a:off x="6462058" y="4671311"/>
              <a:ext cx="829339" cy="829339"/>
            </a:xfrm>
            <a:prstGeom prst="ellipse">
              <a:avLst/>
            </a:prstGeom>
            <a:solidFill>
              <a:schemeClr val="accent6"/>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pic>
          <p:nvPicPr>
            <p:cNvPr id="39" name="Bildobjekt 38">
              <a:extLst>
                <a:ext uri="{FF2B5EF4-FFF2-40B4-BE49-F238E27FC236}">
                  <a16:creationId xmlns:a16="http://schemas.microsoft.com/office/drawing/2014/main" id="{5591807E-4CB5-4EA8-A816-045ADA4898F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647920" y="4913283"/>
              <a:ext cx="466598" cy="349948"/>
            </a:xfrm>
            <a:prstGeom prst="rect">
              <a:avLst/>
            </a:prstGeom>
          </p:spPr>
        </p:pic>
      </p:grpSp>
      <p:grpSp>
        <p:nvGrpSpPr>
          <p:cNvPr id="65" name="Grupp 64">
            <a:extLst>
              <a:ext uri="{FF2B5EF4-FFF2-40B4-BE49-F238E27FC236}">
                <a16:creationId xmlns:a16="http://schemas.microsoft.com/office/drawing/2014/main" id="{581000E7-B771-4CBB-839D-6CEDD24A6026}"/>
              </a:ext>
            </a:extLst>
          </p:cNvPr>
          <p:cNvGrpSpPr/>
          <p:nvPr/>
        </p:nvGrpSpPr>
        <p:grpSpPr>
          <a:xfrm>
            <a:off x="7402232" y="775310"/>
            <a:ext cx="1080000" cy="1080000"/>
            <a:chOff x="8798029" y="2839588"/>
            <a:chExt cx="1080000" cy="1080000"/>
          </a:xfrm>
        </p:grpSpPr>
        <p:sp>
          <p:nvSpPr>
            <p:cNvPr id="43" name="Ellips 42">
              <a:hlinkClick r:id="rId6" action="ppaction://hlinksldjump"/>
              <a:extLst>
                <a:ext uri="{FF2B5EF4-FFF2-40B4-BE49-F238E27FC236}">
                  <a16:creationId xmlns:a16="http://schemas.microsoft.com/office/drawing/2014/main" id="{B0F0545A-F141-4FC3-B510-0CB7CD92E897}"/>
                </a:ext>
              </a:extLst>
            </p:cNvPr>
            <p:cNvSpPr>
              <a:spLocks noChangeAspect="1"/>
            </p:cNvSpPr>
            <p:nvPr/>
          </p:nvSpPr>
          <p:spPr>
            <a:xfrm>
              <a:off x="8798029" y="2839588"/>
              <a:ext cx="1080000" cy="10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5" name="Rektangel 44">
              <a:hlinkClick r:id="rId6" action="ppaction://hlinksldjump"/>
              <a:extLst>
                <a:ext uri="{FF2B5EF4-FFF2-40B4-BE49-F238E27FC236}">
                  <a16:creationId xmlns:a16="http://schemas.microsoft.com/office/drawing/2014/main" id="{EBA35C6C-3304-4287-B9A6-7A34C67EDEB8}"/>
                </a:ext>
              </a:extLst>
            </p:cNvPr>
            <p:cNvSpPr/>
            <p:nvPr/>
          </p:nvSpPr>
          <p:spPr>
            <a:xfrm>
              <a:off x="8798029" y="3088881"/>
              <a:ext cx="1080000" cy="523220"/>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700" b="1" i="0" u="none" strike="noStrike" kern="1200" cap="none" spc="-50" normalizeH="0" baseline="0" noProof="0" dirty="0" smtClean="0">
                  <a:ln>
                    <a:noFill/>
                  </a:ln>
                  <a:solidFill>
                    <a:prstClr val="white"/>
                  </a:solidFill>
                  <a:effectLst/>
                  <a:uLnTx/>
                  <a:uFillTx/>
                  <a:latin typeface="Arial"/>
                  <a:ea typeface="+mn-ea"/>
                  <a:cs typeface="+mn-cs"/>
                </a:rPr>
                <a:t>Nationell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700" b="1" i="0" u="none" strike="noStrike" kern="1200" cap="none" spc="-50" normalizeH="0" baseline="0" noProof="0" dirty="0" smtClean="0">
                  <a:ln>
                    <a:noFill/>
                  </a:ln>
                  <a:solidFill>
                    <a:prstClr val="white"/>
                  </a:solidFill>
                  <a:effectLst/>
                  <a:uLnTx/>
                  <a:uFillTx/>
                  <a:latin typeface="Arial"/>
                  <a:ea typeface="+mn-ea"/>
                  <a:cs typeface="+mn-cs"/>
                </a:rPr>
                <a:t>nivå</a:t>
              </a:r>
              <a:endParaRPr kumimoji="0" lang="sv-SE" sz="1700" b="1" i="0" u="none" strike="noStrike" kern="1200" cap="none" spc="-50" normalizeH="0" baseline="0" noProof="0" dirty="0">
                <a:ln>
                  <a:noFill/>
                </a:ln>
                <a:solidFill>
                  <a:prstClr val="white"/>
                </a:solidFill>
                <a:effectLst/>
                <a:uLnTx/>
                <a:uFillTx/>
                <a:latin typeface="Arial"/>
                <a:ea typeface="+mn-ea"/>
                <a:cs typeface="+mn-cs"/>
              </a:endParaRPr>
            </a:p>
          </p:txBody>
        </p:sp>
      </p:grpSp>
      <p:grpSp>
        <p:nvGrpSpPr>
          <p:cNvPr id="66" name="Grupp 65">
            <a:extLst>
              <a:ext uri="{FF2B5EF4-FFF2-40B4-BE49-F238E27FC236}">
                <a16:creationId xmlns:a16="http://schemas.microsoft.com/office/drawing/2014/main" id="{3B3EB92B-B779-4C15-917D-F5CC9261A350}"/>
              </a:ext>
            </a:extLst>
          </p:cNvPr>
          <p:cNvGrpSpPr/>
          <p:nvPr/>
        </p:nvGrpSpPr>
        <p:grpSpPr>
          <a:xfrm>
            <a:off x="6174772" y="775310"/>
            <a:ext cx="1080421" cy="1080000"/>
            <a:chOff x="5550873" y="2839588"/>
            <a:chExt cx="1080421" cy="1080000"/>
          </a:xfrm>
        </p:grpSpPr>
        <p:sp>
          <p:nvSpPr>
            <p:cNvPr id="42" name="Ellips 41">
              <a:hlinkClick r:id="rId7" action="ppaction://hlinksldjump"/>
              <a:extLst>
                <a:ext uri="{FF2B5EF4-FFF2-40B4-BE49-F238E27FC236}">
                  <a16:creationId xmlns:a16="http://schemas.microsoft.com/office/drawing/2014/main" id="{14FA114F-4CA5-4183-AC8C-BBD87DEC4141}"/>
                </a:ext>
              </a:extLst>
            </p:cNvPr>
            <p:cNvSpPr>
              <a:spLocks noChangeAspect="1"/>
            </p:cNvSpPr>
            <p:nvPr/>
          </p:nvSpPr>
          <p:spPr>
            <a:xfrm>
              <a:off x="5550873" y="2839588"/>
              <a:ext cx="1080000" cy="108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4" name="Rektangel 43">
              <a:hlinkClick r:id="rId7" action="ppaction://hlinksldjump"/>
              <a:extLst>
                <a:ext uri="{FF2B5EF4-FFF2-40B4-BE49-F238E27FC236}">
                  <a16:creationId xmlns:a16="http://schemas.microsoft.com/office/drawing/2014/main" id="{05CB64DC-BAE1-4BA9-B092-75683410E8A7}"/>
                </a:ext>
              </a:extLst>
            </p:cNvPr>
            <p:cNvSpPr/>
            <p:nvPr/>
          </p:nvSpPr>
          <p:spPr>
            <a:xfrm>
              <a:off x="5551294" y="3117978"/>
              <a:ext cx="1080000" cy="523220"/>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700" b="1" i="0" u="none" strike="noStrike" kern="1200" cap="none" spc="-50" normalizeH="0" baseline="0" noProof="0" dirty="0" smtClean="0">
                  <a:ln>
                    <a:noFill/>
                  </a:ln>
                  <a:solidFill>
                    <a:prstClr val="white"/>
                  </a:solidFill>
                  <a:effectLst/>
                  <a:uLnTx/>
                  <a:uFillTx/>
                  <a:latin typeface="Arial"/>
                  <a:ea typeface="+mn-ea"/>
                  <a:cs typeface="+mn-cs"/>
                </a:rPr>
                <a:t>Regional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700" b="1" i="0" u="none" strike="noStrike" kern="1200" cap="none" spc="-50" normalizeH="0" baseline="0" noProof="0" dirty="0" smtClean="0">
                  <a:ln>
                    <a:noFill/>
                  </a:ln>
                  <a:solidFill>
                    <a:prstClr val="white"/>
                  </a:solidFill>
                  <a:effectLst/>
                  <a:uLnTx/>
                  <a:uFillTx/>
                  <a:latin typeface="Arial"/>
                  <a:ea typeface="+mn-ea"/>
                  <a:cs typeface="+mn-cs"/>
                </a:rPr>
                <a:t>nivå</a:t>
              </a:r>
              <a:endParaRPr kumimoji="0" lang="sv-SE" sz="1700" b="1" i="0" u="none" strike="noStrike" kern="1200" cap="none" spc="-50" normalizeH="0" baseline="0" noProof="0" dirty="0">
                <a:ln>
                  <a:noFill/>
                </a:ln>
                <a:solidFill>
                  <a:prstClr val="white"/>
                </a:solidFill>
                <a:effectLst/>
                <a:uLnTx/>
                <a:uFillTx/>
                <a:latin typeface="Arial"/>
                <a:ea typeface="+mn-ea"/>
                <a:cs typeface="+mn-cs"/>
              </a:endParaRPr>
            </a:p>
          </p:txBody>
        </p:sp>
      </p:grpSp>
      <p:grpSp>
        <p:nvGrpSpPr>
          <p:cNvPr id="67" name="Grupp 66">
            <a:extLst>
              <a:ext uri="{FF2B5EF4-FFF2-40B4-BE49-F238E27FC236}">
                <a16:creationId xmlns:a16="http://schemas.microsoft.com/office/drawing/2014/main" id="{8550ACCE-2BA5-4AF6-B107-7A8BD592BC14}"/>
              </a:ext>
            </a:extLst>
          </p:cNvPr>
          <p:cNvGrpSpPr/>
          <p:nvPr/>
        </p:nvGrpSpPr>
        <p:grpSpPr>
          <a:xfrm>
            <a:off x="4947313" y="775310"/>
            <a:ext cx="1080001" cy="1080000"/>
            <a:chOff x="2144046" y="2839588"/>
            <a:chExt cx="1080001" cy="1080000"/>
          </a:xfrm>
        </p:grpSpPr>
        <p:sp>
          <p:nvSpPr>
            <p:cNvPr id="41" name="Ellips 40">
              <a:hlinkClick r:id="rId8" action="ppaction://hlinksldjump"/>
              <a:extLst>
                <a:ext uri="{FF2B5EF4-FFF2-40B4-BE49-F238E27FC236}">
                  <a16:creationId xmlns:a16="http://schemas.microsoft.com/office/drawing/2014/main" id="{A59105ED-84C6-42C2-B49A-0044A8564C34}"/>
                </a:ext>
              </a:extLst>
            </p:cNvPr>
            <p:cNvSpPr>
              <a:spLocks noChangeAspect="1"/>
            </p:cNvSpPr>
            <p:nvPr/>
          </p:nvSpPr>
          <p:spPr>
            <a:xfrm>
              <a:off x="2144047" y="2839588"/>
              <a:ext cx="1080000" cy="108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6" name="Rektangel 45">
              <a:hlinkClick r:id="rId8" action="ppaction://hlinksldjump"/>
              <a:extLst>
                <a:ext uri="{FF2B5EF4-FFF2-40B4-BE49-F238E27FC236}">
                  <a16:creationId xmlns:a16="http://schemas.microsoft.com/office/drawing/2014/main" id="{561B44BE-3F53-47ED-93A2-77F3A7E35C9C}"/>
                </a:ext>
              </a:extLst>
            </p:cNvPr>
            <p:cNvSpPr/>
            <p:nvPr/>
          </p:nvSpPr>
          <p:spPr>
            <a:xfrm>
              <a:off x="2144046" y="3088881"/>
              <a:ext cx="1080001" cy="523220"/>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700" b="1" i="0" u="none" strike="noStrike" kern="1200" cap="none" spc="-50" normalizeH="0" baseline="0" noProof="0" dirty="0" smtClean="0">
                  <a:ln>
                    <a:noFill/>
                  </a:ln>
                  <a:solidFill>
                    <a:prstClr val="white"/>
                  </a:solidFill>
                  <a:effectLst/>
                  <a:uLnTx/>
                  <a:uFillTx/>
                  <a:latin typeface="Arial"/>
                  <a:ea typeface="+mn-ea"/>
                  <a:cs typeface="+mn-cs"/>
                </a:rPr>
                <a:t>Lokal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700" b="1" i="0" u="none" strike="noStrike" kern="1200" cap="none" spc="-50" normalizeH="0" baseline="0" noProof="0" dirty="0" smtClean="0">
                  <a:ln>
                    <a:noFill/>
                  </a:ln>
                  <a:solidFill>
                    <a:prstClr val="white"/>
                  </a:solidFill>
                  <a:effectLst/>
                  <a:uLnTx/>
                  <a:uFillTx/>
                  <a:latin typeface="Arial"/>
                  <a:ea typeface="+mn-ea"/>
                  <a:cs typeface="+mn-cs"/>
                </a:rPr>
                <a:t>nivå</a:t>
              </a:r>
              <a:endParaRPr kumimoji="0" lang="sv-SE" sz="1700" b="1" i="0" u="none" strike="noStrike" kern="1200" cap="none" spc="-50" normalizeH="0" baseline="0" noProof="0" dirty="0">
                <a:ln>
                  <a:noFill/>
                </a:ln>
                <a:solidFill>
                  <a:prstClr val="white"/>
                </a:solidFill>
                <a:effectLst/>
                <a:uLnTx/>
                <a:uFillTx/>
                <a:latin typeface="Arial"/>
                <a:ea typeface="+mn-ea"/>
                <a:cs typeface="+mn-cs"/>
              </a:endParaRPr>
            </a:p>
          </p:txBody>
        </p:sp>
      </p:grpSp>
      <p:grpSp>
        <p:nvGrpSpPr>
          <p:cNvPr id="69" name="Grupp 68">
            <a:extLst>
              <a:ext uri="{FF2B5EF4-FFF2-40B4-BE49-F238E27FC236}">
                <a16:creationId xmlns:a16="http://schemas.microsoft.com/office/drawing/2014/main" id="{29A91125-159C-4121-AC07-6BFFFB70E483}"/>
              </a:ext>
            </a:extLst>
          </p:cNvPr>
          <p:cNvGrpSpPr/>
          <p:nvPr/>
        </p:nvGrpSpPr>
        <p:grpSpPr>
          <a:xfrm>
            <a:off x="3719854" y="746213"/>
            <a:ext cx="1080001" cy="1080000"/>
            <a:chOff x="2144046" y="2839588"/>
            <a:chExt cx="1080001" cy="1080000"/>
          </a:xfrm>
        </p:grpSpPr>
        <p:sp>
          <p:nvSpPr>
            <p:cNvPr id="70" name="Ellips 69">
              <a:extLst>
                <a:ext uri="{FF2B5EF4-FFF2-40B4-BE49-F238E27FC236}">
                  <a16:creationId xmlns:a16="http://schemas.microsoft.com/office/drawing/2014/main" id="{C935858B-E031-4F99-8F32-E1DBFC0D9F4C}"/>
                </a:ext>
              </a:extLst>
            </p:cNvPr>
            <p:cNvSpPr>
              <a:spLocks noChangeAspect="1"/>
            </p:cNvSpPr>
            <p:nvPr/>
          </p:nvSpPr>
          <p:spPr>
            <a:xfrm>
              <a:off x="2144047" y="2839588"/>
              <a:ext cx="1080000" cy="108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1" name="Rektangel 70">
              <a:extLst>
                <a:ext uri="{FF2B5EF4-FFF2-40B4-BE49-F238E27FC236}">
                  <a16:creationId xmlns:a16="http://schemas.microsoft.com/office/drawing/2014/main" id="{7AE06C5C-1C3B-412C-8D1B-9720FEEF0DA4}"/>
                </a:ext>
              </a:extLst>
            </p:cNvPr>
            <p:cNvSpPr/>
            <p:nvPr/>
          </p:nvSpPr>
          <p:spPr>
            <a:xfrm>
              <a:off x="2144046" y="3248783"/>
              <a:ext cx="1080001" cy="261610"/>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700" b="1" i="0" u="none" strike="noStrike" kern="1200" cap="none" spc="-50" normalizeH="0" baseline="0" noProof="0" dirty="0">
                  <a:ln>
                    <a:noFill/>
                  </a:ln>
                  <a:solidFill>
                    <a:prstClr val="white"/>
                  </a:solidFill>
                  <a:effectLst/>
                  <a:uLnTx/>
                  <a:uFillTx/>
                  <a:latin typeface="Arial"/>
                  <a:ea typeface="+mn-ea"/>
                  <a:cs typeface="+mn-cs"/>
                </a:rPr>
                <a:t>Brukare</a:t>
              </a:r>
            </a:p>
          </p:txBody>
        </p:sp>
      </p:grpSp>
      <p:cxnSp>
        <p:nvCxnSpPr>
          <p:cNvPr id="3" name="Rak koppling 2">
            <a:extLst>
              <a:ext uri="{FF2B5EF4-FFF2-40B4-BE49-F238E27FC236}">
                <a16:creationId xmlns:a16="http://schemas.microsoft.com/office/drawing/2014/main" id="{39D11419-DBB6-4068-9869-639DC54DEEF6}"/>
              </a:ext>
            </a:extLst>
          </p:cNvPr>
          <p:cNvCxnSpPr>
            <a:cxnSpLocks/>
          </p:cNvCxnSpPr>
          <p:nvPr/>
        </p:nvCxnSpPr>
        <p:spPr>
          <a:xfrm>
            <a:off x="3799725" y="2102089"/>
            <a:ext cx="45925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Rak koppling 51">
            <a:extLst>
              <a:ext uri="{FF2B5EF4-FFF2-40B4-BE49-F238E27FC236}">
                <a16:creationId xmlns:a16="http://schemas.microsoft.com/office/drawing/2014/main" id="{F8E67084-4CAD-4023-AE9D-864F343BCD32}"/>
              </a:ext>
            </a:extLst>
          </p:cNvPr>
          <p:cNvCxnSpPr>
            <a:cxnSpLocks/>
          </p:cNvCxnSpPr>
          <p:nvPr/>
        </p:nvCxnSpPr>
        <p:spPr>
          <a:xfrm>
            <a:off x="4336780" y="4763096"/>
            <a:ext cx="36256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3" name="Grupp 52">
            <a:extLst>
              <a:ext uri="{FF2B5EF4-FFF2-40B4-BE49-F238E27FC236}">
                <a16:creationId xmlns:a16="http://schemas.microsoft.com/office/drawing/2014/main" id="{4299D738-2231-4930-A0E6-1030659292AF}"/>
              </a:ext>
            </a:extLst>
          </p:cNvPr>
          <p:cNvGrpSpPr/>
          <p:nvPr/>
        </p:nvGrpSpPr>
        <p:grpSpPr>
          <a:xfrm>
            <a:off x="4336780" y="2482187"/>
            <a:ext cx="3519115" cy="1871465"/>
            <a:chOff x="3785811" y="2376320"/>
            <a:chExt cx="3519115" cy="1871465"/>
          </a:xfrm>
        </p:grpSpPr>
        <p:pic>
          <p:nvPicPr>
            <p:cNvPr id="54" name="Bildobjekt 53">
              <a:extLst>
                <a:ext uri="{FF2B5EF4-FFF2-40B4-BE49-F238E27FC236}">
                  <a16:creationId xmlns:a16="http://schemas.microsoft.com/office/drawing/2014/main" id="{20272360-80DE-4F95-9463-C4CAA64015C3}"/>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041513" y="2376320"/>
              <a:ext cx="2150397" cy="878079"/>
            </a:xfrm>
            <a:prstGeom prst="rect">
              <a:avLst/>
            </a:prstGeom>
          </p:spPr>
        </p:pic>
        <p:pic>
          <p:nvPicPr>
            <p:cNvPr id="55" name="Bildobjekt 54">
              <a:extLst>
                <a:ext uri="{FF2B5EF4-FFF2-40B4-BE49-F238E27FC236}">
                  <a16:creationId xmlns:a16="http://schemas.microsoft.com/office/drawing/2014/main" id="{8736A612-ABEC-4DF9-92C0-C514309A0C92}"/>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6359703" y="3731483"/>
              <a:ext cx="521219" cy="516302"/>
            </a:xfrm>
            <a:prstGeom prst="rect">
              <a:avLst/>
            </a:prstGeom>
          </p:spPr>
        </p:pic>
        <p:sp>
          <p:nvSpPr>
            <p:cNvPr id="56" name="Rektangel 55">
              <a:extLst>
                <a:ext uri="{FF2B5EF4-FFF2-40B4-BE49-F238E27FC236}">
                  <a16:creationId xmlns:a16="http://schemas.microsoft.com/office/drawing/2014/main" id="{A96D67E1-7C46-453A-903A-8D22840D8D18}"/>
                </a:ext>
              </a:extLst>
            </p:cNvPr>
            <p:cNvSpPr/>
            <p:nvPr/>
          </p:nvSpPr>
          <p:spPr>
            <a:xfrm>
              <a:off x="3785811" y="3695456"/>
              <a:ext cx="2830745" cy="492443"/>
            </a:xfrm>
            <a:prstGeom prst="rect">
              <a:avLst/>
            </a:prstGeom>
          </p:spPr>
          <p:txBody>
            <a:bodyPr wrap="square">
              <a:spAutoFit/>
            </a:bodyPr>
            <a:lstStyle/>
            <a:p>
              <a:pPr marL="30163"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sv-SE" sz="1300" b="0" i="0" u="none" strike="noStrike" kern="1200" cap="none" spc="-20" normalizeH="0" baseline="0" noProof="0" dirty="0">
                  <a:ln>
                    <a:noFill/>
                  </a:ln>
                  <a:solidFill>
                    <a:prstClr val="black"/>
                  </a:solidFill>
                  <a:effectLst/>
                  <a:uLnTx/>
                  <a:uFillTx/>
                  <a:latin typeface="Arial"/>
                  <a:ea typeface="+mn-ea"/>
                  <a:cs typeface="+mn-cs"/>
                </a:rPr>
                <a:t>Att utveckla, sprida och använda</a:t>
              </a:r>
              <a:br>
                <a:rPr kumimoji="0" lang="sv-SE" sz="1300" b="0" i="0" u="none" strike="noStrike" kern="1200" cap="none" spc="-20" normalizeH="0" baseline="0" noProof="0" dirty="0">
                  <a:ln>
                    <a:noFill/>
                  </a:ln>
                  <a:solidFill>
                    <a:prstClr val="black"/>
                  </a:solidFill>
                  <a:effectLst/>
                  <a:uLnTx/>
                  <a:uFillTx/>
                  <a:latin typeface="Arial"/>
                  <a:ea typeface="+mn-ea"/>
                  <a:cs typeface="+mn-cs"/>
                </a:rPr>
              </a:br>
              <a:r>
                <a:rPr kumimoji="0" lang="sv-SE" sz="1300" b="0" i="0" u="none" strike="noStrike" kern="1200" cap="none" spc="-20" normalizeH="0" baseline="0" noProof="0" dirty="0">
                  <a:ln>
                    <a:noFill/>
                  </a:ln>
                  <a:solidFill>
                    <a:prstClr val="black"/>
                  </a:solidFill>
                  <a:effectLst/>
                  <a:uLnTx/>
                  <a:uFillTx/>
                  <a:latin typeface="Arial"/>
                  <a:ea typeface="+mn-ea"/>
                  <a:cs typeface="+mn-cs"/>
                </a:rPr>
                <a:t>bästa tillgängliga kunskap </a:t>
              </a:r>
            </a:p>
          </p:txBody>
        </p:sp>
        <p:sp>
          <p:nvSpPr>
            <p:cNvPr id="57" name="Rektangel 56">
              <a:extLst>
                <a:ext uri="{FF2B5EF4-FFF2-40B4-BE49-F238E27FC236}">
                  <a16:creationId xmlns:a16="http://schemas.microsoft.com/office/drawing/2014/main" id="{AC58E10B-F1E8-4AAE-AC93-3470FA52F3DD}"/>
                </a:ext>
              </a:extLst>
            </p:cNvPr>
            <p:cNvSpPr/>
            <p:nvPr/>
          </p:nvSpPr>
          <p:spPr>
            <a:xfrm>
              <a:off x="3789262" y="3192896"/>
              <a:ext cx="3515664"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000" b="1" i="0" u="none" strike="noStrike" kern="1200" cap="none" spc="0" normalizeH="0" baseline="0" noProof="0" dirty="0">
                  <a:ln>
                    <a:noFill/>
                  </a:ln>
                  <a:solidFill>
                    <a:prstClr val="black"/>
                  </a:solidFill>
                  <a:effectLst/>
                  <a:uLnTx/>
                  <a:uFillTx/>
                  <a:latin typeface="Arial"/>
                  <a:ea typeface="+mn-ea"/>
                  <a:cs typeface="+mn-cs"/>
                </a:rPr>
                <a:t>Kunskapsstyrning</a:t>
              </a:r>
            </a:p>
          </p:txBody>
        </p:sp>
      </p:grpSp>
      <p:pic>
        <p:nvPicPr>
          <p:cNvPr id="40" name="Bildobjekt 39">
            <a:hlinkClick r:id="rId11" action="ppaction://hlinksldjump"/>
            <a:extLst>
              <a:ext uri="{FF2B5EF4-FFF2-40B4-BE49-F238E27FC236}">
                <a16:creationId xmlns:a16="http://schemas.microsoft.com/office/drawing/2014/main" id="{69BD4898-AA60-4849-AD93-5085C34AD690}"/>
              </a:ext>
            </a:extLst>
          </p:cNvPr>
          <p:cNvPicPr>
            <a:picLocks noChangeAspect="1"/>
          </p:cNvPicPr>
          <p:nvPr/>
        </p:nvPicPr>
        <p:blipFill>
          <a:blip r:embed="rId12">
            <a:duotone>
              <a:prstClr val="black"/>
              <a:schemeClr val="accent6">
                <a:tint val="45000"/>
                <a:satMod val="400000"/>
              </a:schemeClr>
            </a:duotone>
            <a:alphaModFix amt="59000"/>
            <a:extLst>
              <a:ext uri="{28A0092B-C50C-407E-A947-70E740481C1C}">
                <a14:useLocalDpi xmlns:a14="http://schemas.microsoft.com/office/drawing/2010/main" val="0"/>
              </a:ext>
            </a:extLst>
          </a:blip>
          <a:stretch>
            <a:fillRect/>
          </a:stretch>
        </p:blipFill>
        <p:spPr>
          <a:xfrm>
            <a:off x="11381776" y="6263992"/>
            <a:ext cx="421377" cy="252000"/>
          </a:xfrm>
          <a:prstGeom prst="rect">
            <a:avLst/>
          </a:prstGeom>
          <a:noFill/>
        </p:spPr>
      </p:pic>
      <p:grpSp>
        <p:nvGrpSpPr>
          <p:cNvPr id="50" name="Grupp 49">
            <a:extLst>
              <a:ext uri="{FF2B5EF4-FFF2-40B4-BE49-F238E27FC236}">
                <a16:creationId xmlns:a16="http://schemas.microsoft.com/office/drawing/2014/main" id="{B4D58F7C-297C-F14B-B44F-862E7E6ED34D}"/>
              </a:ext>
            </a:extLst>
          </p:cNvPr>
          <p:cNvGrpSpPr/>
          <p:nvPr/>
        </p:nvGrpSpPr>
        <p:grpSpPr>
          <a:xfrm>
            <a:off x="51526" y="6343311"/>
            <a:ext cx="1940118" cy="364282"/>
            <a:chOff x="5128588" y="5072932"/>
            <a:chExt cx="1940118" cy="364282"/>
          </a:xfrm>
        </p:grpSpPr>
        <p:sp>
          <p:nvSpPr>
            <p:cNvPr id="51" name="Platshållare för innehåll 5">
              <a:extLst>
                <a:ext uri="{FF2B5EF4-FFF2-40B4-BE49-F238E27FC236}">
                  <a16:creationId xmlns:a16="http://schemas.microsoft.com/office/drawing/2014/main" id="{14F8AFAD-E65C-A840-9F06-0B4C22720780}"/>
                </a:ext>
              </a:extLst>
            </p:cNvPr>
            <p:cNvSpPr txBox="1">
              <a:spLocks/>
            </p:cNvSpPr>
            <p:nvPr/>
          </p:nvSpPr>
          <p:spPr>
            <a:xfrm>
              <a:off x="5128588" y="5083271"/>
              <a:ext cx="1940118" cy="353943"/>
            </a:xfrm>
            <a:prstGeom prst="rect">
              <a:avLst/>
            </a:prstGeom>
          </p:spPr>
          <p:txBody>
            <a:bodyPr vert="horz" lIns="91440" tIns="45720" rIns="91440" bIns="45720" rtlCol="0">
              <a:sp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0" algn="ctr"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700" b="1" i="0" u="none" strike="noStrike" kern="1200" cap="none" spc="-20" normalizeH="0" baseline="0" noProof="0" dirty="0">
                  <a:ln>
                    <a:noFill/>
                  </a:ln>
                  <a:solidFill>
                    <a:srgbClr val="8D8179">
                      <a:lumMod val="60000"/>
                      <a:lumOff val="40000"/>
                    </a:srgbClr>
                  </a:solidFill>
                  <a:effectLst/>
                  <a:uLnTx/>
                  <a:uFillTx/>
                  <a:latin typeface="Arial"/>
                  <a:ea typeface="+mn-ea"/>
                  <a:cs typeface="+mn-cs"/>
                </a:rPr>
                <a:t>Socialtjänsten</a:t>
              </a:r>
            </a:p>
          </p:txBody>
        </p:sp>
        <p:cxnSp>
          <p:nvCxnSpPr>
            <p:cNvPr id="58" name="Rak koppling 97">
              <a:extLst>
                <a:ext uri="{FF2B5EF4-FFF2-40B4-BE49-F238E27FC236}">
                  <a16:creationId xmlns:a16="http://schemas.microsoft.com/office/drawing/2014/main" id="{241F506E-E4A1-2144-8C21-9563D44C506C}"/>
                </a:ext>
              </a:extLst>
            </p:cNvPr>
            <p:cNvCxnSpPr/>
            <p:nvPr/>
          </p:nvCxnSpPr>
          <p:spPr>
            <a:xfrm>
              <a:off x="5414838" y="5072932"/>
              <a:ext cx="1404000" cy="0"/>
            </a:xfrm>
            <a:prstGeom prst="line">
              <a:avLst/>
            </a:prstGeom>
            <a:ln w="127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33821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250"/>
                                        <p:tgtEl>
                                          <p:spTgt spid="69"/>
                                        </p:tgtEl>
                                        <p:attrNameLst>
                                          <p:attrName>ppt_y</p:attrName>
                                        </p:attrNameLst>
                                      </p:cBhvr>
                                      <p:tavLst>
                                        <p:tav tm="0">
                                          <p:val>
                                            <p:strVal val="#ppt_y+#ppt_h*1.125000"/>
                                          </p:val>
                                        </p:tav>
                                        <p:tav tm="100000">
                                          <p:val>
                                            <p:strVal val="#ppt_y"/>
                                          </p:val>
                                        </p:tav>
                                      </p:tavLst>
                                    </p:anim>
                                    <p:animEffect transition="in" filter="wipe(up)">
                                      <p:cBhvr>
                                        <p:cTn id="12" dur="250"/>
                                        <p:tgtEl>
                                          <p:spTgt spid="69"/>
                                        </p:tgtEl>
                                      </p:cBhvr>
                                    </p:animEffect>
                                  </p:childTnLst>
                                </p:cTn>
                              </p:par>
                              <p:par>
                                <p:cTn id="13" presetID="12" presetClass="entr" presetSubtype="4" fill="hold" nodeType="withEffect">
                                  <p:stCondLst>
                                    <p:cond delay="10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250"/>
                                        <p:tgtEl>
                                          <p:spTgt spid="67"/>
                                        </p:tgtEl>
                                        <p:attrNameLst>
                                          <p:attrName>ppt_y</p:attrName>
                                        </p:attrNameLst>
                                      </p:cBhvr>
                                      <p:tavLst>
                                        <p:tav tm="0">
                                          <p:val>
                                            <p:strVal val="#ppt_y+#ppt_h*1.125000"/>
                                          </p:val>
                                        </p:tav>
                                        <p:tav tm="100000">
                                          <p:val>
                                            <p:strVal val="#ppt_y"/>
                                          </p:val>
                                        </p:tav>
                                      </p:tavLst>
                                    </p:anim>
                                    <p:animEffect transition="in" filter="wipe(up)">
                                      <p:cBhvr>
                                        <p:cTn id="16" dur="250"/>
                                        <p:tgtEl>
                                          <p:spTgt spid="67"/>
                                        </p:tgtEl>
                                      </p:cBhvr>
                                    </p:animEffect>
                                  </p:childTnLst>
                                </p:cTn>
                              </p:par>
                              <p:par>
                                <p:cTn id="17" presetID="12" presetClass="entr" presetSubtype="4" fill="hold" nodeType="withEffect">
                                  <p:stCondLst>
                                    <p:cond delay="20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250"/>
                                        <p:tgtEl>
                                          <p:spTgt spid="66"/>
                                        </p:tgtEl>
                                        <p:attrNameLst>
                                          <p:attrName>ppt_y</p:attrName>
                                        </p:attrNameLst>
                                      </p:cBhvr>
                                      <p:tavLst>
                                        <p:tav tm="0">
                                          <p:val>
                                            <p:strVal val="#ppt_y+#ppt_h*1.125000"/>
                                          </p:val>
                                        </p:tav>
                                        <p:tav tm="100000">
                                          <p:val>
                                            <p:strVal val="#ppt_y"/>
                                          </p:val>
                                        </p:tav>
                                      </p:tavLst>
                                    </p:anim>
                                    <p:animEffect transition="in" filter="wipe(up)">
                                      <p:cBhvr>
                                        <p:cTn id="20" dur="250"/>
                                        <p:tgtEl>
                                          <p:spTgt spid="66"/>
                                        </p:tgtEl>
                                      </p:cBhvr>
                                    </p:animEffect>
                                  </p:childTnLst>
                                </p:cTn>
                              </p:par>
                              <p:par>
                                <p:cTn id="21" presetID="12" presetClass="entr" presetSubtype="4" fill="hold" nodeType="withEffect">
                                  <p:stCondLst>
                                    <p:cond delay="300"/>
                                  </p:stCondLst>
                                  <p:childTnLst>
                                    <p:set>
                                      <p:cBhvr>
                                        <p:cTn id="22" dur="1" fill="hold">
                                          <p:stCondLst>
                                            <p:cond delay="0"/>
                                          </p:stCondLst>
                                        </p:cTn>
                                        <p:tgtEl>
                                          <p:spTgt spid="65"/>
                                        </p:tgtEl>
                                        <p:attrNameLst>
                                          <p:attrName>style.visibility</p:attrName>
                                        </p:attrNameLst>
                                      </p:cBhvr>
                                      <p:to>
                                        <p:strVal val="visible"/>
                                      </p:to>
                                    </p:set>
                                    <p:anim calcmode="lin" valueType="num">
                                      <p:cBhvr additive="base">
                                        <p:cTn id="23" dur="250"/>
                                        <p:tgtEl>
                                          <p:spTgt spid="65"/>
                                        </p:tgtEl>
                                        <p:attrNameLst>
                                          <p:attrName>ppt_y</p:attrName>
                                        </p:attrNameLst>
                                      </p:cBhvr>
                                      <p:tavLst>
                                        <p:tav tm="0">
                                          <p:val>
                                            <p:strVal val="#ppt_y+#ppt_h*1.125000"/>
                                          </p:val>
                                        </p:tav>
                                        <p:tav tm="100000">
                                          <p:val>
                                            <p:strVal val="#ppt_y"/>
                                          </p:val>
                                        </p:tav>
                                      </p:tavLst>
                                    </p:anim>
                                    <p:animEffect transition="in" filter="wipe(up)">
                                      <p:cBhvr>
                                        <p:cTn id="24" dur="250"/>
                                        <p:tgtEl>
                                          <p:spTgt spid="65"/>
                                        </p:tgtEl>
                                      </p:cBhvr>
                                    </p:animEffect>
                                  </p:childTnLst>
                                </p:cTn>
                              </p:par>
                            </p:childTnLst>
                          </p:cTn>
                        </p:par>
                        <p:par>
                          <p:cTn id="25" fill="hold">
                            <p:stCondLst>
                              <p:cond delay="1050"/>
                            </p:stCondLst>
                            <p:childTnLst>
                              <p:par>
                                <p:cTn id="26" presetID="16" presetClass="entr" presetSubtype="37"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barn(outVertical)">
                                      <p:cBhvr>
                                        <p:cTn id="28" dur="500"/>
                                        <p:tgtEl>
                                          <p:spTgt spid="52"/>
                                        </p:tgtEl>
                                      </p:cBhvr>
                                    </p:animEffect>
                                  </p:childTnLst>
                                </p:cTn>
                              </p:par>
                            </p:childTnLst>
                          </p:cTn>
                        </p:par>
                        <p:par>
                          <p:cTn id="29" fill="hold">
                            <p:stCondLst>
                              <p:cond delay="1550"/>
                            </p:stCondLst>
                            <p:childTnLst>
                              <p:par>
                                <p:cTn id="30" presetID="12" presetClass="entr" presetSubtype="1" fill="hold" nodeType="afterEffect">
                                  <p:stCondLst>
                                    <p:cond delay="0"/>
                                  </p:stCondLst>
                                  <p:childTnLst>
                                    <p:set>
                                      <p:cBhvr>
                                        <p:cTn id="31" dur="1" fill="hold">
                                          <p:stCondLst>
                                            <p:cond delay="0"/>
                                          </p:stCondLst>
                                        </p:cTn>
                                        <p:tgtEl>
                                          <p:spTgt spid="73"/>
                                        </p:tgtEl>
                                        <p:attrNameLst>
                                          <p:attrName>style.visibility</p:attrName>
                                        </p:attrNameLst>
                                      </p:cBhvr>
                                      <p:to>
                                        <p:strVal val="visible"/>
                                      </p:to>
                                    </p:set>
                                    <p:anim calcmode="lin" valueType="num">
                                      <p:cBhvr additive="base">
                                        <p:cTn id="32" dur="250"/>
                                        <p:tgtEl>
                                          <p:spTgt spid="73"/>
                                        </p:tgtEl>
                                        <p:attrNameLst>
                                          <p:attrName>ppt_y</p:attrName>
                                        </p:attrNameLst>
                                      </p:cBhvr>
                                      <p:tavLst>
                                        <p:tav tm="0">
                                          <p:val>
                                            <p:strVal val="#ppt_y-#ppt_h*1.125000"/>
                                          </p:val>
                                        </p:tav>
                                        <p:tav tm="100000">
                                          <p:val>
                                            <p:strVal val="#ppt_y"/>
                                          </p:val>
                                        </p:tav>
                                      </p:tavLst>
                                    </p:anim>
                                    <p:animEffect transition="in" filter="wipe(down)">
                                      <p:cBhvr>
                                        <p:cTn id="33" dur="250"/>
                                        <p:tgtEl>
                                          <p:spTgt spid="73"/>
                                        </p:tgtEl>
                                      </p:cBhvr>
                                    </p:animEffect>
                                  </p:childTnLst>
                                </p:cTn>
                              </p:par>
                              <p:par>
                                <p:cTn id="34" presetID="12" presetClass="entr" presetSubtype="1" fill="hold" nodeType="withEffect">
                                  <p:stCondLst>
                                    <p:cond delay="100"/>
                                  </p:stCondLst>
                                  <p:childTnLst>
                                    <p:set>
                                      <p:cBhvr>
                                        <p:cTn id="35" dur="1" fill="hold">
                                          <p:stCondLst>
                                            <p:cond delay="0"/>
                                          </p:stCondLst>
                                        </p:cTn>
                                        <p:tgtEl>
                                          <p:spTgt spid="74"/>
                                        </p:tgtEl>
                                        <p:attrNameLst>
                                          <p:attrName>style.visibility</p:attrName>
                                        </p:attrNameLst>
                                      </p:cBhvr>
                                      <p:to>
                                        <p:strVal val="visible"/>
                                      </p:to>
                                    </p:set>
                                    <p:anim calcmode="lin" valueType="num">
                                      <p:cBhvr additive="base">
                                        <p:cTn id="36" dur="250"/>
                                        <p:tgtEl>
                                          <p:spTgt spid="74"/>
                                        </p:tgtEl>
                                        <p:attrNameLst>
                                          <p:attrName>ppt_y</p:attrName>
                                        </p:attrNameLst>
                                      </p:cBhvr>
                                      <p:tavLst>
                                        <p:tav tm="0">
                                          <p:val>
                                            <p:strVal val="#ppt_y-#ppt_h*1.125000"/>
                                          </p:val>
                                        </p:tav>
                                        <p:tav tm="100000">
                                          <p:val>
                                            <p:strVal val="#ppt_y"/>
                                          </p:val>
                                        </p:tav>
                                      </p:tavLst>
                                    </p:anim>
                                    <p:animEffect transition="in" filter="wipe(down)">
                                      <p:cBhvr>
                                        <p:cTn id="37" dur="250"/>
                                        <p:tgtEl>
                                          <p:spTgt spid="74"/>
                                        </p:tgtEl>
                                      </p:cBhvr>
                                    </p:animEffect>
                                  </p:childTnLst>
                                </p:cTn>
                              </p:par>
                              <p:par>
                                <p:cTn id="38" presetID="12" presetClass="entr" presetSubtype="1" fill="hold" nodeType="withEffect">
                                  <p:stCondLst>
                                    <p:cond delay="200"/>
                                  </p:stCondLst>
                                  <p:childTnLst>
                                    <p:set>
                                      <p:cBhvr>
                                        <p:cTn id="39" dur="1" fill="hold">
                                          <p:stCondLst>
                                            <p:cond delay="0"/>
                                          </p:stCondLst>
                                        </p:cTn>
                                        <p:tgtEl>
                                          <p:spTgt spid="75"/>
                                        </p:tgtEl>
                                        <p:attrNameLst>
                                          <p:attrName>style.visibility</p:attrName>
                                        </p:attrNameLst>
                                      </p:cBhvr>
                                      <p:to>
                                        <p:strVal val="visible"/>
                                      </p:to>
                                    </p:set>
                                    <p:anim calcmode="lin" valueType="num">
                                      <p:cBhvr additive="base">
                                        <p:cTn id="40" dur="250"/>
                                        <p:tgtEl>
                                          <p:spTgt spid="75"/>
                                        </p:tgtEl>
                                        <p:attrNameLst>
                                          <p:attrName>ppt_y</p:attrName>
                                        </p:attrNameLst>
                                      </p:cBhvr>
                                      <p:tavLst>
                                        <p:tav tm="0">
                                          <p:val>
                                            <p:strVal val="#ppt_y-#ppt_h*1.125000"/>
                                          </p:val>
                                        </p:tav>
                                        <p:tav tm="100000">
                                          <p:val>
                                            <p:strVal val="#ppt_y"/>
                                          </p:val>
                                        </p:tav>
                                      </p:tavLst>
                                    </p:anim>
                                    <p:animEffect transition="in" filter="wipe(down)">
                                      <p:cBhvr>
                                        <p:cTn id="41" dur="250"/>
                                        <p:tgtEl>
                                          <p:spTgt spid="75"/>
                                        </p:tgtEl>
                                      </p:cBhvr>
                                    </p:animEffect>
                                  </p:childTnLst>
                                </p:cTn>
                              </p:par>
                              <p:par>
                                <p:cTn id="42" presetID="12" presetClass="entr" presetSubtype="1" fill="hold" nodeType="withEffect">
                                  <p:stCondLst>
                                    <p:cond delay="300"/>
                                  </p:stCondLst>
                                  <p:childTnLst>
                                    <p:set>
                                      <p:cBhvr>
                                        <p:cTn id="43" dur="1" fill="hold">
                                          <p:stCondLst>
                                            <p:cond delay="0"/>
                                          </p:stCondLst>
                                        </p:cTn>
                                        <p:tgtEl>
                                          <p:spTgt spid="76"/>
                                        </p:tgtEl>
                                        <p:attrNameLst>
                                          <p:attrName>style.visibility</p:attrName>
                                        </p:attrNameLst>
                                      </p:cBhvr>
                                      <p:to>
                                        <p:strVal val="visible"/>
                                      </p:to>
                                    </p:set>
                                    <p:anim calcmode="lin" valueType="num">
                                      <p:cBhvr additive="base">
                                        <p:cTn id="44" dur="250"/>
                                        <p:tgtEl>
                                          <p:spTgt spid="76"/>
                                        </p:tgtEl>
                                        <p:attrNameLst>
                                          <p:attrName>ppt_y</p:attrName>
                                        </p:attrNameLst>
                                      </p:cBhvr>
                                      <p:tavLst>
                                        <p:tav tm="0">
                                          <p:val>
                                            <p:strVal val="#ppt_y-#ppt_h*1.125000"/>
                                          </p:val>
                                        </p:tav>
                                        <p:tav tm="100000">
                                          <p:val>
                                            <p:strVal val="#ppt_y"/>
                                          </p:val>
                                        </p:tav>
                                      </p:tavLst>
                                    </p:anim>
                                    <p:animEffect transition="in" filter="wipe(down)">
                                      <p:cBhvr>
                                        <p:cTn id="45" dur="2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782C8F-3BD6-FE48-8BCC-85D37437D42B}"/>
              </a:ext>
            </a:extLst>
          </p:cNvPr>
          <p:cNvSpPr>
            <a:spLocks noGrp="1"/>
          </p:cNvSpPr>
          <p:nvPr>
            <p:ph type="title"/>
          </p:nvPr>
        </p:nvSpPr>
        <p:spPr>
          <a:xfrm>
            <a:off x="2158267" y="696036"/>
            <a:ext cx="7875464" cy="969496"/>
          </a:xfrm>
        </p:spPr>
        <p:txBody>
          <a:bodyPr/>
          <a:lstStyle/>
          <a:p>
            <a:r>
              <a:rPr lang="sv-SE" dirty="0"/>
              <a:t>För att kunskap ska väga tyngre </a:t>
            </a:r>
            <a:br>
              <a:rPr lang="sv-SE" dirty="0"/>
            </a:br>
            <a:r>
              <a:rPr lang="sv-SE" dirty="0"/>
              <a:t>måste vi organisera kunskapsarbetet</a:t>
            </a:r>
          </a:p>
        </p:txBody>
      </p:sp>
      <p:pic>
        <p:nvPicPr>
          <p:cNvPr id="4" name="Bildobjekt 3">
            <a:extLst>
              <a:ext uri="{FF2B5EF4-FFF2-40B4-BE49-F238E27FC236}">
                <a16:creationId xmlns:a16="http://schemas.microsoft.com/office/drawing/2014/main" id="{49C9C578-B373-0046-B094-E0C27273B4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820583" y="3273335"/>
            <a:ext cx="1688883" cy="2391071"/>
          </a:xfrm>
          <a:prstGeom prst="rect">
            <a:avLst/>
          </a:prstGeom>
        </p:spPr>
      </p:pic>
      <p:pic>
        <p:nvPicPr>
          <p:cNvPr id="5" name="Bildobjekt 4">
            <a:extLst>
              <a:ext uri="{FF2B5EF4-FFF2-40B4-BE49-F238E27FC236}">
                <a16:creationId xmlns:a16="http://schemas.microsoft.com/office/drawing/2014/main" id="{B1A741DE-CAE3-D840-9586-55E67CA9DA2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06533" y="2139881"/>
            <a:ext cx="1688883" cy="2391071"/>
          </a:xfrm>
          <a:prstGeom prst="rect">
            <a:avLst/>
          </a:prstGeom>
        </p:spPr>
      </p:pic>
      <p:grpSp>
        <p:nvGrpSpPr>
          <p:cNvPr id="16" name="Grupp 15">
            <a:extLst>
              <a:ext uri="{FF2B5EF4-FFF2-40B4-BE49-F238E27FC236}">
                <a16:creationId xmlns:a16="http://schemas.microsoft.com/office/drawing/2014/main" id="{D5B04CF2-1A4C-C140-B142-A2A6EDCF4932}"/>
              </a:ext>
            </a:extLst>
          </p:cNvPr>
          <p:cNvGrpSpPr/>
          <p:nvPr/>
        </p:nvGrpSpPr>
        <p:grpSpPr>
          <a:xfrm rot="20820000">
            <a:off x="3644202" y="2577785"/>
            <a:ext cx="4920262" cy="358661"/>
            <a:chOff x="3635870" y="2386955"/>
            <a:chExt cx="4920262" cy="358661"/>
          </a:xfrm>
        </p:grpSpPr>
        <p:sp>
          <p:nvSpPr>
            <p:cNvPr id="6" name="Ellips 5">
              <a:extLst>
                <a:ext uri="{FF2B5EF4-FFF2-40B4-BE49-F238E27FC236}">
                  <a16:creationId xmlns:a16="http://schemas.microsoft.com/office/drawing/2014/main" id="{0CB6EC9D-9C42-5F4F-B2D1-23FF59992965}"/>
                </a:ext>
              </a:extLst>
            </p:cNvPr>
            <p:cNvSpPr>
              <a:spLocks noChangeAspect="1"/>
            </p:cNvSpPr>
            <p:nvPr/>
          </p:nvSpPr>
          <p:spPr>
            <a:xfrm>
              <a:off x="5915592" y="2386955"/>
              <a:ext cx="358661" cy="3586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8" name="Rak 7">
              <a:extLst>
                <a:ext uri="{FF2B5EF4-FFF2-40B4-BE49-F238E27FC236}">
                  <a16:creationId xmlns:a16="http://schemas.microsoft.com/office/drawing/2014/main" id="{98EAB500-7352-6647-8DEB-59ABD2136548}"/>
                </a:ext>
              </a:extLst>
            </p:cNvPr>
            <p:cNvCxnSpPr/>
            <p:nvPr/>
          </p:nvCxnSpPr>
          <p:spPr>
            <a:xfrm>
              <a:off x="3635870" y="2567364"/>
              <a:ext cx="4920262" cy="0"/>
            </a:xfrm>
            <a:prstGeom prst="line">
              <a:avLst/>
            </a:prstGeom>
            <a:ln w="31750"/>
          </p:spPr>
          <p:style>
            <a:lnRef idx="1">
              <a:schemeClr val="accent1"/>
            </a:lnRef>
            <a:fillRef idx="0">
              <a:schemeClr val="accent1"/>
            </a:fillRef>
            <a:effectRef idx="0">
              <a:schemeClr val="accent1"/>
            </a:effectRef>
            <a:fontRef idx="minor">
              <a:schemeClr val="tx1"/>
            </a:fontRef>
          </p:style>
        </p:cxnSp>
      </p:grpSp>
      <p:cxnSp>
        <p:nvCxnSpPr>
          <p:cNvPr id="14" name="Rak 13">
            <a:extLst>
              <a:ext uri="{FF2B5EF4-FFF2-40B4-BE49-F238E27FC236}">
                <a16:creationId xmlns:a16="http://schemas.microsoft.com/office/drawing/2014/main" id="{5B829654-C75A-1A4E-8259-CE3FB695DA6A}"/>
              </a:ext>
            </a:extLst>
          </p:cNvPr>
          <p:cNvCxnSpPr/>
          <p:nvPr/>
        </p:nvCxnSpPr>
        <p:spPr>
          <a:xfrm>
            <a:off x="6096001" y="2758195"/>
            <a:ext cx="0" cy="246183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5" name="Triangel 14">
            <a:extLst>
              <a:ext uri="{FF2B5EF4-FFF2-40B4-BE49-F238E27FC236}">
                <a16:creationId xmlns:a16="http://schemas.microsoft.com/office/drawing/2014/main" id="{7A511BCC-02D3-1D46-9872-918C357C8E3B}"/>
              </a:ext>
            </a:extLst>
          </p:cNvPr>
          <p:cNvSpPr/>
          <p:nvPr/>
        </p:nvSpPr>
        <p:spPr>
          <a:xfrm>
            <a:off x="5524500" y="5099277"/>
            <a:ext cx="1143000" cy="74980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10" name="Grupp 9">
            <a:extLst>
              <a:ext uri="{FF2B5EF4-FFF2-40B4-BE49-F238E27FC236}">
                <a16:creationId xmlns:a16="http://schemas.microsoft.com/office/drawing/2014/main" id="{E11468B7-92ED-7B48-82F5-D4595B8AF6E2}"/>
              </a:ext>
            </a:extLst>
          </p:cNvPr>
          <p:cNvGrpSpPr/>
          <p:nvPr/>
        </p:nvGrpSpPr>
        <p:grpSpPr>
          <a:xfrm>
            <a:off x="51526" y="6343311"/>
            <a:ext cx="1940118" cy="364282"/>
            <a:chOff x="5128588" y="5072932"/>
            <a:chExt cx="1940118" cy="364282"/>
          </a:xfrm>
        </p:grpSpPr>
        <p:sp>
          <p:nvSpPr>
            <p:cNvPr id="11" name="Platshållare för innehåll 5">
              <a:extLst>
                <a:ext uri="{FF2B5EF4-FFF2-40B4-BE49-F238E27FC236}">
                  <a16:creationId xmlns:a16="http://schemas.microsoft.com/office/drawing/2014/main" id="{8CFBBAAF-4B8B-FF45-86C1-F0D5B14A86B7}"/>
                </a:ext>
              </a:extLst>
            </p:cNvPr>
            <p:cNvSpPr txBox="1">
              <a:spLocks/>
            </p:cNvSpPr>
            <p:nvPr/>
          </p:nvSpPr>
          <p:spPr>
            <a:xfrm>
              <a:off x="5128588" y="5083271"/>
              <a:ext cx="1940118" cy="353943"/>
            </a:xfrm>
            <a:prstGeom prst="rect">
              <a:avLst/>
            </a:prstGeom>
          </p:spPr>
          <p:txBody>
            <a:bodyPr vert="horz" lIns="91440" tIns="45720" rIns="91440" bIns="45720" rtlCol="0">
              <a:sp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0" algn="ctr"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700" b="1" i="0" u="none" strike="noStrike" kern="1200" cap="none" spc="-20" normalizeH="0" baseline="0" noProof="0" dirty="0">
                  <a:ln>
                    <a:noFill/>
                  </a:ln>
                  <a:solidFill>
                    <a:srgbClr val="8D8179">
                      <a:lumMod val="60000"/>
                      <a:lumOff val="40000"/>
                    </a:srgbClr>
                  </a:solidFill>
                  <a:effectLst/>
                  <a:uLnTx/>
                  <a:uFillTx/>
                  <a:latin typeface="Arial"/>
                  <a:ea typeface="+mn-ea"/>
                  <a:cs typeface="+mn-cs"/>
                </a:rPr>
                <a:t>Socialtjänsten</a:t>
              </a:r>
            </a:p>
          </p:txBody>
        </p:sp>
        <p:cxnSp>
          <p:nvCxnSpPr>
            <p:cNvPr id="12" name="Rak koppling 97">
              <a:extLst>
                <a:ext uri="{FF2B5EF4-FFF2-40B4-BE49-F238E27FC236}">
                  <a16:creationId xmlns:a16="http://schemas.microsoft.com/office/drawing/2014/main" id="{09AF46EC-24A3-E14D-8F70-E576776D8EDD}"/>
                </a:ext>
              </a:extLst>
            </p:cNvPr>
            <p:cNvCxnSpPr/>
            <p:nvPr/>
          </p:nvCxnSpPr>
          <p:spPr>
            <a:xfrm>
              <a:off x="5414838" y="5072932"/>
              <a:ext cx="1404000" cy="0"/>
            </a:xfrm>
            <a:prstGeom prst="line">
              <a:avLst/>
            </a:prstGeom>
            <a:ln w="127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7868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10" presetClass="entr" presetSubtype="0" fill="hold"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750"/>
                                        <p:tgtEl>
                                          <p:spTgt spid="5"/>
                                        </p:tgtEl>
                                      </p:cBhvr>
                                    </p:animEffect>
                                  </p:childTnLst>
                                </p:cTn>
                              </p:par>
                              <p:par>
                                <p:cTn id="11" presetID="10" presetClass="entr" presetSubtype="0" fill="hold" nodeType="with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750"/>
                                        <p:tgtEl>
                                          <p:spTgt spid="16"/>
                                        </p:tgtEl>
                                      </p:cBhvr>
                                    </p:animEffect>
                                  </p:childTnLst>
                                </p:cTn>
                              </p:par>
                              <p:par>
                                <p:cTn id="14" presetID="10" presetClass="entr" presetSubtype="0" fill="hold" nodeType="with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750"/>
                                        <p:tgtEl>
                                          <p:spTgt spid="14"/>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750"/>
                                        <p:tgtEl>
                                          <p:spTgt spid="15"/>
                                        </p:tgtEl>
                                      </p:cBhvr>
                                    </p:animEffect>
                                  </p:childTnLst>
                                </p:cTn>
                              </p:par>
                            </p:childTnLst>
                          </p:cTn>
                        </p:par>
                        <p:par>
                          <p:cTn id="20" fill="hold">
                            <p:stCondLst>
                              <p:cond delay="1250"/>
                            </p:stCondLst>
                            <p:childTnLst>
                              <p:par>
                                <p:cTn id="21" presetID="8" presetClass="emph" presetSubtype="0" repeatCount="indefinite" accel="50000" decel="50000" autoRev="1" fill="hold" nodeType="afterEffect">
                                  <p:stCondLst>
                                    <p:cond delay="0"/>
                                  </p:stCondLst>
                                  <p:childTnLst>
                                    <p:animRot by="1560000">
                                      <p:cBhvr>
                                        <p:cTn id="22" dur="4000" fill="hold"/>
                                        <p:tgtEl>
                                          <p:spTgt spid="16"/>
                                        </p:tgtEl>
                                        <p:attrNameLst>
                                          <p:attrName>r</p:attrName>
                                        </p:attrNameLst>
                                      </p:cBhvr>
                                    </p:animRot>
                                  </p:childTnLst>
                                </p:cTn>
                              </p:par>
                              <p:par>
                                <p:cTn id="23" presetID="42" presetClass="path" presetSubtype="0" repeatCount="indefinite" accel="50000" decel="50000" autoRev="1" fill="hold" nodeType="withEffect">
                                  <p:stCondLst>
                                    <p:cond delay="0"/>
                                  </p:stCondLst>
                                  <p:childTnLst>
                                    <p:animMotion origin="layout" path="M -1.04167E-6 -3.7037E-7 L -1.04167E-6 -0.16435 " pathEditMode="relative" rAng="0" ptsTypes="AA">
                                      <p:cBhvr>
                                        <p:cTn id="24" dur="4000" fill="hold"/>
                                        <p:tgtEl>
                                          <p:spTgt spid="4"/>
                                        </p:tgtEl>
                                        <p:attrNameLst>
                                          <p:attrName>ppt_x</p:attrName>
                                          <p:attrName>ppt_y</p:attrName>
                                        </p:attrNameLst>
                                      </p:cBhvr>
                                      <p:rCtr x="0" y="-8218"/>
                                    </p:animMotion>
                                  </p:childTnLst>
                                </p:cTn>
                              </p:par>
                              <p:par>
                                <p:cTn id="25" presetID="42" presetClass="path" presetSubtype="0" repeatCount="indefinite" accel="50000" decel="50000" autoRev="1" fill="hold" nodeType="withEffect">
                                  <p:stCondLst>
                                    <p:cond delay="0"/>
                                  </p:stCondLst>
                                  <p:childTnLst>
                                    <p:animMotion origin="layout" path="M -2.08333E-6 -2.59259E-6 L -0.00052 0.16551 " pathEditMode="relative" rAng="0" ptsTypes="AA">
                                      <p:cBhvr>
                                        <p:cTn id="26" dur="4000" fill="hold"/>
                                        <p:tgtEl>
                                          <p:spTgt spid="5"/>
                                        </p:tgtEl>
                                        <p:attrNameLst>
                                          <p:attrName>ppt_x</p:attrName>
                                          <p:attrName>ppt_y</p:attrName>
                                        </p:attrNameLst>
                                      </p:cBhvr>
                                      <p:rCtr x="-26" y="82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p:txBody>
          <a:bodyPr/>
          <a:lstStyle/>
          <a:p>
            <a:r>
              <a:rPr lang="sv-SE" dirty="0"/>
              <a:t>Susanna Wahlberg och Agneta Aldor</a:t>
            </a:r>
          </a:p>
        </p:txBody>
      </p:sp>
      <p:sp>
        <p:nvSpPr>
          <p:cNvPr id="3" name="Platshållare för text 2"/>
          <p:cNvSpPr>
            <a:spLocks noGrp="1"/>
          </p:cNvSpPr>
          <p:nvPr>
            <p:ph type="body" sz="quarter" idx="13"/>
          </p:nvPr>
        </p:nvSpPr>
        <p:spPr/>
        <p:txBody>
          <a:bodyPr/>
          <a:lstStyle/>
          <a:p>
            <a:r>
              <a:rPr lang="sv-SE" dirty="0"/>
              <a:t>2021-03-18</a:t>
            </a:r>
          </a:p>
        </p:txBody>
      </p:sp>
      <p:sp>
        <p:nvSpPr>
          <p:cNvPr id="4" name="Platshållare för text 3"/>
          <p:cNvSpPr>
            <a:spLocks noGrp="1"/>
          </p:cNvSpPr>
          <p:nvPr>
            <p:ph type="body" sz="quarter" idx="14"/>
          </p:nvPr>
        </p:nvSpPr>
        <p:spPr/>
        <p:txBody>
          <a:bodyPr/>
          <a:lstStyle/>
          <a:p>
            <a:endParaRPr lang="sv-SE"/>
          </a:p>
        </p:txBody>
      </p:sp>
      <p:sp>
        <p:nvSpPr>
          <p:cNvPr id="10" name="Rubrik 9"/>
          <p:cNvSpPr>
            <a:spLocks noGrp="1"/>
          </p:cNvSpPr>
          <p:nvPr>
            <p:ph type="title"/>
          </p:nvPr>
        </p:nvSpPr>
        <p:spPr/>
        <p:txBody>
          <a:bodyPr/>
          <a:lstStyle/>
          <a:p>
            <a:r>
              <a:rPr lang="sv-SE" sz="2667" dirty="0"/>
              <a:t/>
            </a:r>
            <a:br>
              <a:rPr lang="sv-SE" sz="2667" dirty="0"/>
            </a:br>
            <a:r>
              <a:rPr lang="sv-SE" sz="2667" dirty="0"/>
              <a:t>Lärande exempel som modell för stöd till beslutsfattande och implementering inom området e-hälsa – förslag till pilot</a:t>
            </a:r>
          </a:p>
        </p:txBody>
      </p:sp>
    </p:spTree>
    <p:extLst>
      <p:ext uri="{BB962C8B-B14F-4D97-AF65-F5344CB8AC3E}">
        <p14:creationId xmlns:p14="http://schemas.microsoft.com/office/powerpoint/2010/main" val="232332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21358" y="-1045846"/>
            <a:ext cx="9609825" cy="45719"/>
          </a:xfrm>
        </p:spPr>
        <p:txBody>
          <a:bodyPr/>
          <a:lstStyle/>
          <a:p>
            <a:endParaRPr lang="sv-SE" dirty="0"/>
          </a:p>
        </p:txBody>
      </p:sp>
      <p:sp>
        <p:nvSpPr>
          <p:cNvPr id="3" name="Platshållare för innehåll 2"/>
          <p:cNvSpPr>
            <a:spLocks noGrp="1"/>
          </p:cNvSpPr>
          <p:nvPr>
            <p:ph idx="1"/>
          </p:nvPr>
        </p:nvSpPr>
        <p:spPr>
          <a:xfrm>
            <a:off x="664232" y="871538"/>
            <a:ext cx="9609825" cy="5362263"/>
          </a:xfrm>
        </p:spPr>
        <p:txBody>
          <a:bodyPr/>
          <a:lstStyle/>
          <a:p>
            <a:pPr lvl="0"/>
            <a:r>
              <a:rPr lang="sv-SE" sz="2000" dirty="0"/>
              <a:t>2009 </a:t>
            </a:r>
            <a:r>
              <a:rPr lang="sv-SE" sz="2000" dirty="0" smtClean="0"/>
              <a:t>Kommunerna </a:t>
            </a:r>
            <a:r>
              <a:rPr lang="sv-SE" sz="2000" dirty="0"/>
              <a:t>till SKR </a:t>
            </a:r>
            <a:r>
              <a:rPr lang="sv-SE" sz="2000" dirty="0" smtClean="0"/>
              <a:t>genom regionala dialoger en bra é </a:t>
            </a:r>
            <a:r>
              <a:rPr lang="sv-SE" sz="2000" dirty="0"/>
              <a:t>om RSS-er </a:t>
            </a:r>
            <a:r>
              <a:rPr lang="sv-SE" sz="2000" dirty="0" smtClean="0"/>
              <a:t> för att </a:t>
            </a:r>
            <a:r>
              <a:rPr lang="sv-SE" sz="2000" dirty="0"/>
              <a:t>utveckla EBP och kunskapsstyrning </a:t>
            </a:r>
            <a:r>
              <a:rPr lang="sv-SE" sz="2000" dirty="0" smtClean="0"/>
              <a:t>gemensamt </a:t>
            </a:r>
            <a:r>
              <a:rPr lang="sv-SE" sz="2000" dirty="0"/>
              <a:t>i </a:t>
            </a:r>
            <a:r>
              <a:rPr lang="sv-SE" sz="2000" dirty="0" smtClean="0"/>
              <a:t>länen.</a:t>
            </a:r>
          </a:p>
          <a:p>
            <a:pPr lvl="0"/>
            <a:r>
              <a:rPr lang="sv-SE" sz="2000" dirty="0" smtClean="0"/>
              <a:t>2010-2016 genom överenskommelser stärkt stöd till såväl uppbyggnad av strukturer som verksamhet inom RSS</a:t>
            </a:r>
          </a:p>
          <a:p>
            <a:r>
              <a:rPr lang="sv-SE" sz="2000" dirty="0" smtClean="0"/>
              <a:t>2014 </a:t>
            </a:r>
            <a:r>
              <a:rPr lang="sv-SE" sz="2000" dirty="0"/>
              <a:t>inrättades NSK-S i nuvarande form som en dialog om kunskapsstyrning mellan alla tre nivåer: lokal, regional och nationell (staten och SKR)  </a:t>
            </a:r>
          </a:p>
          <a:p>
            <a:pPr lvl="0"/>
            <a:r>
              <a:rPr lang="sv-SE" sz="2000" dirty="0"/>
              <a:t>2017 inleddes arbetet med Partnerskapet – en långsiktig modell för samverkan mellan RSS-er, SKR och Socialstyrelsen (efter överenskommelserna)</a:t>
            </a:r>
          </a:p>
          <a:p>
            <a:pPr lvl="0"/>
            <a:r>
              <a:rPr lang="sv-SE" sz="2000" dirty="0" smtClean="0"/>
              <a:t>2020-2023 </a:t>
            </a:r>
            <a:r>
              <a:rPr lang="sv-SE" sz="2000" dirty="0"/>
              <a:t>kommunerna (alla utom två) går in i SKR:s arbete utifrån rekommendationen och en nationell styrgrupp inrättas. Denna styrgrupp kan också hantera samverkan med regionernas system</a:t>
            </a:r>
          </a:p>
          <a:p>
            <a:pPr lvl="0"/>
            <a:r>
              <a:rPr lang="sv-SE" sz="2000" dirty="0"/>
              <a:t>2021 drygt 80 procent av kommunerna ansluter sig till Yrkesresan </a:t>
            </a:r>
          </a:p>
          <a:p>
            <a:pPr lvl="0"/>
            <a:r>
              <a:rPr lang="sv-SE" sz="2000" dirty="0"/>
              <a:t>2021 möjligen en ny statlig utredning om samverkan mellan dessa nivåer med fokus på kunskapsstyrning i socialtjänsten.</a:t>
            </a:r>
          </a:p>
          <a:p>
            <a:endParaRPr lang="sv-SE" dirty="0"/>
          </a:p>
        </p:txBody>
      </p:sp>
    </p:spTree>
    <p:extLst>
      <p:ext uri="{BB962C8B-B14F-4D97-AF65-F5344CB8AC3E}">
        <p14:creationId xmlns:p14="http://schemas.microsoft.com/office/powerpoint/2010/main" val="34578664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Båge 57">
            <a:extLst>
              <a:ext uri="{FF2B5EF4-FFF2-40B4-BE49-F238E27FC236}">
                <a16:creationId xmlns:a16="http://schemas.microsoft.com/office/drawing/2014/main" id="{0EE2EC1E-531C-41C7-BD06-28A0EF1F82B9}"/>
              </a:ext>
            </a:extLst>
          </p:cNvPr>
          <p:cNvSpPr>
            <a:spLocks noChangeAspect="1"/>
          </p:cNvSpPr>
          <p:nvPr/>
        </p:nvSpPr>
        <p:spPr>
          <a:xfrm>
            <a:off x="2538986" y="1667184"/>
            <a:ext cx="7106262" cy="6883957"/>
          </a:xfrm>
          <a:prstGeom prst="arc">
            <a:avLst>
              <a:gd name="adj1" fmla="val 13220975"/>
              <a:gd name="adj2" fmla="val 19162014"/>
            </a:avLst>
          </a:prstGeom>
          <a:ln w="12700">
            <a:solidFill>
              <a:schemeClr val="tx1"/>
            </a:solidFill>
            <a:prstDash val="sysDash"/>
            <a:headEnd type="triangle" w="med" len="sm"/>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2" name="Rubrik 1">
            <a:extLst>
              <a:ext uri="{FF2B5EF4-FFF2-40B4-BE49-F238E27FC236}">
                <a16:creationId xmlns:a16="http://schemas.microsoft.com/office/drawing/2014/main" id="{BC4F6D64-8E9E-4A17-895D-D5F790EABA17}"/>
              </a:ext>
            </a:extLst>
          </p:cNvPr>
          <p:cNvSpPr>
            <a:spLocks noGrp="1"/>
          </p:cNvSpPr>
          <p:nvPr>
            <p:ph type="title"/>
          </p:nvPr>
        </p:nvSpPr>
        <p:spPr/>
        <p:txBody>
          <a:bodyPr/>
          <a:lstStyle/>
          <a:p>
            <a:r>
              <a:rPr lang="sv-SE" dirty="0"/>
              <a:t>Aktörer</a:t>
            </a:r>
          </a:p>
        </p:txBody>
      </p:sp>
      <p:grpSp>
        <p:nvGrpSpPr>
          <p:cNvPr id="22" name="Grupp 21">
            <a:extLst>
              <a:ext uri="{FF2B5EF4-FFF2-40B4-BE49-F238E27FC236}">
                <a16:creationId xmlns:a16="http://schemas.microsoft.com/office/drawing/2014/main" id="{F7DDBEB4-C05A-449B-9FB7-DED2CB726BD7}"/>
              </a:ext>
            </a:extLst>
          </p:cNvPr>
          <p:cNvGrpSpPr/>
          <p:nvPr/>
        </p:nvGrpSpPr>
        <p:grpSpPr>
          <a:xfrm>
            <a:off x="1941166" y="4151075"/>
            <a:ext cx="1664825" cy="270419"/>
            <a:chOff x="2007466" y="4023485"/>
            <a:chExt cx="1664825" cy="270419"/>
          </a:xfrm>
        </p:grpSpPr>
        <p:grpSp>
          <p:nvGrpSpPr>
            <p:cNvPr id="19" name="Grupp 18">
              <a:extLst>
                <a:ext uri="{FF2B5EF4-FFF2-40B4-BE49-F238E27FC236}">
                  <a16:creationId xmlns:a16="http://schemas.microsoft.com/office/drawing/2014/main" id="{EA8EBB8D-6269-4F56-A751-AD39D91BE19A}"/>
                </a:ext>
              </a:extLst>
            </p:cNvPr>
            <p:cNvGrpSpPr/>
            <p:nvPr/>
          </p:nvGrpSpPr>
          <p:grpSpPr>
            <a:xfrm>
              <a:off x="2007466" y="4023485"/>
              <a:ext cx="270419" cy="270419"/>
              <a:chOff x="2007466" y="4023485"/>
              <a:chExt cx="270419" cy="270419"/>
            </a:xfrm>
          </p:grpSpPr>
          <p:sp>
            <p:nvSpPr>
              <p:cNvPr id="9" name="Ellips 8">
                <a:hlinkClick r:id="rId2" action="ppaction://hlinksldjump"/>
                <a:extLst>
                  <a:ext uri="{FF2B5EF4-FFF2-40B4-BE49-F238E27FC236}">
                    <a16:creationId xmlns:a16="http://schemas.microsoft.com/office/drawing/2014/main" id="{F948973B-6288-44AE-9CEA-FA2C2BD94FFF}"/>
                  </a:ext>
                </a:extLst>
              </p:cNvPr>
              <p:cNvSpPr>
                <a:spLocks noChangeAspect="1"/>
              </p:cNvSpPr>
              <p:nvPr/>
            </p:nvSpPr>
            <p:spPr>
              <a:xfrm>
                <a:off x="2007466" y="4023485"/>
                <a:ext cx="270419" cy="270419"/>
              </a:xfrm>
              <a:prstGeom prst="ellipse">
                <a:avLst/>
              </a:prstGeom>
              <a:solidFill>
                <a:schemeClr val="accent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Bildobjekt 12">
                <a:hlinkClick r:id="rId2" action="ppaction://hlinksldjump"/>
                <a:extLst>
                  <a:ext uri="{FF2B5EF4-FFF2-40B4-BE49-F238E27FC236}">
                    <a16:creationId xmlns:a16="http://schemas.microsoft.com/office/drawing/2014/main" id="{E573EA83-2323-4A45-AAA2-499514B247F5}"/>
                  </a:ext>
                </a:extLst>
              </p:cNvPr>
              <p:cNvPicPr>
                <a:picLocks noChangeAspect="1"/>
              </p:cNvPicPr>
              <p:nvPr/>
            </p:nvPicPr>
            <p:blipFill>
              <a:blip r:embed="rId3"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070948" y="4085311"/>
                <a:ext cx="134869" cy="145795"/>
              </a:xfrm>
              <a:prstGeom prst="rect">
                <a:avLst/>
              </a:prstGeom>
            </p:spPr>
          </p:pic>
        </p:grpSp>
        <p:grpSp>
          <p:nvGrpSpPr>
            <p:cNvPr id="18" name="Grupp 17">
              <a:extLst>
                <a:ext uri="{FF2B5EF4-FFF2-40B4-BE49-F238E27FC236}">
                  <a16:creationId xmlns:a16="http://schemas.microsoft.com/office/drawing/2014/main" id="{18463FD8-43A3-4CF4-83C2-9575D40352CA}"/>
                </a:ext>
              </a:extLst>
            </p:cNvPr>
            <p:cNvGrpSpPr/>
            <p:nvPr/>
          </p:nvGrpSpPr>
          <p:grpSpPr>
            <a:xfrm>
              <a:off x="3401872" y="4023485"/>
              <a:ext cx="270419" cy="270419"/>
              <a:chOff x="3409216" y="4023485"/>
              <a:chExt cx="270419" cy="270419"/>
            </a:xfrm>
          </p:grpSpPr>
          <p:sp>
            <p:nvSpPr>
              <p:cNvPr id="12" name="Ellips 11">
                <a:hlinkClick r:id="rId4" action="ppaction://hlinksldjump"/>
                <a:extLst>
                  <a:ext uri="{FF2B5EF4-FFF2-40B4-BE49-F238E27FC236}">
                    <a16:creationId xmlns:a16="http://schemas.microsoft.com/office/drawing/2014/main" id="{9E64B846-1047-4DA1-8E42-D875DAA988B5}"/>
                  </a:ext>
                </a:extLst>
              </p:cNvPr>
              <p:cNvSpPr>
                <a:spLocks noChangeAspect="1"/>
              </p:cNvSpPr>
              <p:nvPr/>
            </p:nvSpPr>
            <p:spPr>
              <a:xfrm>
                <a:off x="3409216" y="4023485"/>
                <a:ext cx="270419" cy="270419"/>
              </a:xfrm>
              <a:prstGeom prst="ellipse">
                <a:avLst/>
              </a:prstGeom>
              <a:solidFill>
                <a:schemeClr val="accent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pic>
            <p:nvPicPr>
              <p:cNvPr id="14" name="Bildobjekt 13">
                <a:hlinkClick r:id="rId4" action="ppaction://hlinksldjump"/>
                <a:extLst>
                  <a:ext uri="{FF2B5EF4-FFF2-40B4-BE49-F238E27FC236}">
                    <a16:creationId xmlns:a16="http://schemas.microsoft.com/office/drawing/2014/main" id="{12B149D2-F834-49D7-9C3D-F2AB7930E848}"/>
                  </a:ext>
                </a:extLst>
              </p:cNvPr>
              <p:cNvPicPr>
                <a:picLocks noChangeAspect="1"/>
              </p:cNvPicPr>
              <p:nvPr/>
            </p:nvPicPr>
            <p:blipFill>
              <a:blip r:embed="rId5"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53364" y="4106186"/>
                <a:ext cx="182124" cy="112211"/>
              </a:xfrm>
              <a:prstGeom prst="rect">
                <a:avLst/>
              </a:prstGeom>
            </p:spPr>
          </p:pic>
        </p:grpSp>
        <p:grpSp>
          <p:nvGrpSpPr>
            <p:cNvPr id="20" name="Grupp 19">
              <a:extLst>
                <a:ext uri="{FF2B5EF4-FFF2-40B4-BE49-F238E27FC236}">
                  <a16:creationId xmlns:a16="http://schemas.microsoft.com/office/drawing/2014/main" id="{F42ABDA5-05EB-4694-A677-8570242AB6D2}"/>
                </a:ext>
              </a:extLst>
            </p:cNvPr>
            <p:cNvGrpSpPr/>
            <p:nvPr/>
          </p:nvGrpSpPr>
          <p:grpSpPr>
            <a:xfrm>
              <a:off x="2472268" y="4023485"/>
              <a:ext cx="270419" cy="270419"/>
              <a:chOff x="2492838" y="4023485"/>
              <a:chExt cx="270419" cy="270419"/>
            </a:xfrm>
          </p:grpSpPr>
          <p:sp>
            <p:nvSpPr>
              <p:cNvPr id="10" name="Ellips 9">
                <a:hlinkClick r:id="rId6" action="ppaction://hlinksldjump"/>
                <a:extLst>
                  <a:ext uri="{FF2B5EF4-FFF2-40B4-BE49-F238E27FC236}">
                    <a16:creationId xmlns:a16="http://schemas.microsoft.com/office/drawing/2014/main" id="{AA60F472-7A53-42F0-A802-390C444514A4}"/>
                  </a:ext>
                </a:extLst>
              </p:cNvPr>
              <p:cNvSpPr>
                <a:spLocks noChangeAspect="1"/>
              </p:cNvSpPr>
              <p:nvPr/>
            </p:nvSpPr>
            <p:spPr>
              <a:xfrm>
                <a:off x="2492838" y="4023485"/>
                <a:ext cx="270419" cy="270419"/>
              </a:xfrm>
              <a:prstGeom prst="ellipse">
                <a:avLst/>
              </a:prstGeom>
              <a:solidFill>
                <a:schemeClr val="accent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Bildobjekt 14">
                <a:hlinkClick r:id="rId6" action="ppaction://hlinksldjump"/>
                <a:extLst>
                  <a:ext uri="{FF2B5EF4-FFF2-40B4-BE49-F238E27FC236}">
                    <a16:creationId xmlns:a16="http://schemas.microsoft.com/office/drawing/2014/main" id="{D16C047B-5216-4255-B0B6-B984E9EA6AC5}"/>
                  </a:ext>
                </a:extLst>
              </p:cNvPr>
              <p:cNvPicPr>
                <a:picLocks noChangeAspect="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51620" y="4083935"/>
                <a:ext cx="155785" cy="128864"/>
              </a:xfrm>
              <a:prstGeom prst="rect">
                <a:avLst/>
              </a:prstGeom>
            </p:spPr>
          </p:pic>
        </p:grpSp>
        <p:grpSp>
          <p:nvGrpSpPr>
            <p:cNvPr id="21" name="Grupp 20">
              <a:extLst>
                <a:ext uri="{FF2B5EF4-FFF2-40B4-BE49-F238E27FC236}">
                  <a16:creationId xmlns:a16="http://schemas.microsoft.com/office/drawing/2014/main" id="{9E8F8B3E-68CC-4260-A0B0-69F664CEA842}"/>
                </a:ext>
              </a:extLst>
            </p:cNvPr>
            <p:cNvGrpSpPr/>
            <p:nvPr/>
          </p:nvGrpSpPr>
          <p:grpSpPr>
            <a:xfrm>
              <a:off x="2937070" y="4023485"/>
              <a:ext cx="270419" cy="270419"/>
              <a:chOff x="3017139" y="4023485"/>
              <a:chExt cx="270419" cy="270419"/>
            </a:xfrm>
          </p:grpSpPr>
          <p:sp>
            <p:nvSpPr>
              <p:cNvPr id="11" name="Ellips 10">
                <a:hlinkClick r:id="rId8" action="ppaction://hlinksldjump"/>
                <a:extLst>
                  <a:ext uri="{FF2B5EF4-FFF2-40B4-BE49-F238E27FC236}">
                    <a16:creationId xmlns:a16="http://schemas.microsoft.com/office/drawing/2014/main" id="{475E0ED0-4FB8-4673-BCF5-F1BDBF883A39}"/>
                  </a:ext>
                </a:extLst>
              </p:cNvPr>
              <p:cNvSpPr>
                <a:spLocks noChangeAspect="1"/>
              </p:cNvSpPr>
              <p:nvPr/>
            </p:nvSpPr>
            <p:spPr>
              <a:xfrm>
                <a:off x="3017139" y="4023485"/>
                <a:ext cx="270419" cy="270419"/>
              </a:xfrm>
              <a:prstGeom prst="ellipse">
                <a:avLst/>
              </a:prstGeom>
              <a:solidFill>
                <a:schemeClr val="accent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pic>
            <p:nvPicPr>
              <p:cNvPr id="16" name="Bildobjekt 15">
                <a:hlinkClick r:id="rId8" action="ppaction://hlinksldjump"/>
                <a:extLst>
                  <a:ext uri="{FF2B5EF4-FFF2-40B4-BE49-F238E27FC236}">
                    <a16:creationId xmlns:a16="http://schemas.microsoft.com/office/drawing/2014/main" id="{5BC4F08E-1D29-4C56-B8F2-7834488E3C69}"/>
                  </a:ext>
                </a:extLst>
              </p:cNvPr>
              <p:cNvPicPr>
                <a:picLocks noChangeAspect="1"/>
              </p:cNvPicPr>
              <p:nvPr/>
            </p:nvPicPr>
            <p:blipFill>
              <a:blip r:embed="rId9"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77742" y="4102384"/>
                <a:ext cx="152141" cy="114105"/>
              </a:xfrm>
              <a:prstGeom prst="rect">
                <a:avLst/>
              </a:prstGeom>
            </p:spPr>
          </p:pic>
        </p:grpSp>
      </p:grpSp>
      <p:grpSp>
        <p:nvGrpSpPr>
          <p:cNvPr id="23" name="Grupp 22">
            <a:extLst>
              <a:ext uri="{FF2B5EF4-FFF2-40B4-BE49-F238E27FC236}">
                <a16:creationId xmlns:a16="http://schemas.microsoft.com/office/drawing/2014/main" id="{54BCE02F-CEB1-482F-BFFA-BB267C1327D3}"/>
              </a:ext>
            </a:extLst>
          </p:cNvPr>
          <p:cNvGrpSpPr/>
          <p:nvPr/>
        </p:nvGrpSpPr>
        <p:grpSpPr>
          <a:xfrm>
            <a:off x="5263587" y="4151075"/>
            <a:ext cx="1664825" cy="270419"/>
            <a:chOff x="2007466" y="4023485"/>
            <a:chExt cx="1664825" cy="270419"/>
          </a:xfrm>
        </p:grpSpPr>
        <p:grpSp>
          <p:nvGrpSpPr>
            <p:cNvPr id="24" name="Grupp 23">
              <a:extLst>
                <a:ext uri="{FF2B5EF4-FFF2-40B4-BE49-F238E27FC236}">
                  <a16:creationId xmlns:a16="http://schemas.microsoft.com/office/drawing/2014/main" id="{45287B2F-0610-4DC4-9487-8BB3F87A662C}"/>
                </a:ext>
              </a:extLst>
            </p:cNvPr>
            <p:cNvGrpSpPr/>
            <p:nvPr/>
          </p:nvGrpSpPr>
          <p:grpSpPr>
            <a:xfrm>
              <a:off x="2007466" y="4023485"/>
              <a:ext cx="270419" cy="270419"/>
              <a:chOff x="2007466" y="4023485"/>
              <a:chExt cx="270419" cy="270419"/>
            </a:xfrm>
          </p:grpSpPr>
          <p:sp>
            <p:nvSpPr>
              <p:cNvPr id="34" name="Ellips 33">
                <a:hlinkClick r:id="rId10" action="ppaction://hlinksldjump"/>
                <a:extLst>
                  <a:ext uri="{FF2B5EF4-FFF2-40B4-BE49-F238E27FC236}">
                    <a16:creationId xmlns:a16="http://schemas.microsoft.com/office/drawing/2014/main" id="{55B92DE3-1466-4DCE-ABA6-7973295FFA5B}"/>
                  </a:ext>
                </a:extLst>
              </p:cNvPr>
              <p:cNvSpPr>
                <a:spLocks noChangeAspect="1"/>
              </p:cNvSpPr>
              <p:nvPr/>
            </p:nvSpPr>
            <p:spPr>
              <a:xfrm>
                <a:off x="2007466" y="4023485"/>
                <a:ext cx="270419" cy="270419"/>
              </a:xfrm>
              <a:prstGeom prst="ellipse">
                <a:avLst/>
              </a:prstGeom>
              <a:solidFill>
                <a:schemeClr val="accent3"/>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pic>
            <p:nvPicPr>
              <p:cNvPr id="35" name="Bildobjekt 34">
                <a:hlinkClick r:id="rId10" action="ppaction://hlinksldjump"/>
                <a:extLst>
                  <a:ext uri="{FF2B5EF4-FFF2-40B4-BE49-F238E27FC236}">
                    <a16:creationId xmlns:a16="http://schemas.microsoft.com/office/drawing/2014/main" id="{F1F298F4-5271-4309-AE3D-B71968AF8F51}"/>
                  </a:ext>
                </a:extLst>
              </p:cNvPr>
              <p:cNvPicPr>
                <a:picLocks noChangeAspect="1"/>
              </p:cNvPicPr>
              <p:nvPr/>
            </p:nvPicPr>
            <p:blipFill>
              <a:blip r:embed="rId3"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070948" y="4085311"/>
                <a:ext cx="134869" cy="145795"/>
              </a:xfrm>
              <a:prstGeom prst="rect">
                <a:avLst/>
              </a:prstGeom>
            </p:spPr>
          </p:pic>
        </p:grpSp>
        <p:grpSp>
          <p:nvGrpSpPr>
            <p:cNvPr id="25" name="Grupp 24">
              <a:extLst>
                <a:ext uri="{FF2B5EF4-FFF2-40B4-BE49-F238E27FC236}">
                  <a16:creationId xmlns:a16="http://schemas.microsoft.com/office/drawing/2014/main" id="{094C9E1B-E071-4439-B0CA-B674B036B52A}"/>
                </a:ext>
              </a:extLst>
            </p:cNvPr>
            <p:cNvGrpSpPr/>
            <p:nvPr/>
          </p:nvGrpSpPr>
          <p:grpSpPr>
            <a:xfrm>
              <a:off x="3401872" y="4023485"/>
              <a:ext cx="270419" cy="270419"/>
              <a:chOff x="3409216" y="4023485"/>
              <a:chExt cx="270419" cy="270419"/>
            </a:xfrm>
          </p:grpSpPr>
          <p:sp>
            <p:nvSpPr>
              <p:cNvPr id="32" name="Ellips 31">
                <a:hlinkClick r:id="" action="ppaction://noaction"/>
                <a:extLst>
                  <a:ext uri="{FF2B5EF4-FFF2-40B4-BE49-F238E27FC236}">
                    <a16:creationId xmlns:a16="http://schemas.microsoft.com/office/drawing/2014/main" id="{75499C0F-AE4E-47E0-85F0-8190DDC3BE5F}"/>
                  </a:ext>
                </a:extLst>
              </p:cNvPr>
              <p:cNvSpPr>
                <a:spLocks noChangeAspect="1"/>
              </p:cNvSpPr>
              <p:nvPr/>
            </p:nvSpPr>
            <p:spPr>
              <a:xfrm>
                <a:off x="3409216" y="4023485"/>
                <a:ext cx="270419" cy="270419"/>
              </a:xfrm>
              <a:prstGeom prst="ellipse">
                <a:avLst/>
              </a:prstGeom>
              <a:solidFill>
                <a:schemeClr val="accent3"/>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pic>
            <p:nvPicPr>
              <p:cNvPr id="33" name="Bildobjekt 32">
                <a:hlinkClick r:id="" action="ppaction://noaction"/>
                <a:extLst>
                  <a:ext uri="{FF2B5EF4-FFF2-40B4-BE49-F238E27FC236}">
                    <a16:creationId xmlns:a16="http://schemas.microsoft.com/office/drawing/2014/main" id="{848FE738-D1D8-43E4-865D-420E5AAD4E71}"/>
                  </a:ext>
                </a:extLst>
              </p:cNvPr>
              <p:cNvPicPr>
                <a:picLocks noChangeAspect="1"/>
              </p:cNvPicPr>
              <p:nvPr/>
            </p:nvPicPr>
            <p:blipFill>
              <a:blip r:embed="rId5"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453364" y="4106186"/>
                <a:ext cx="182124" cy="112211"/>
              </a:xfrm>
              <a:prstGeom prst="rect">
                <a:avLst/>
              </a:prstGeom>
            </p:spPr>
          </p:pic>
        </p:grpSp>
        <p:grpSp>
          <p:nvGrpSpPr>
            <p:cNvPr id="26" name="Grupp 25">
              <a:extLst>
                <a:ext uri="{FF2B5EF4-FFF2-40B4-BE49-F238E27FC236}">
                  <a16:creationId xmlns:a16="http://schemas.microsoft.com/office/drawing/2014/main" id="{7C779F2B-FFCB-4516-A106-9CE3768D7B2E}"/>
                </a:ext>
              </a:extLst>
            </p:cNvPr>
            <p:cNvGrpSpPr/>
            <p:nvPr/>
          </p:nvGrpSpPr>
          <p:grpSpPr>
            <a:xfrm>
              <a:off x="2472268" y="4023485"/>
              <a:ext cx="270419" cy="270419"/>
              <a:chOff x="2492838" y="4023485"/>
              <a:chExt cx="270419" cy="270419"/>
            </a:xfrm>
          </p:grpSpPr>
          <p:sp>
            <p:nvSpPr>
              <p:cNvPr id="30" name="Ellips 29">
                <a:hlinkClick r:id="rId11" action="ppaction://hlinksldjump"/>
                <a:extLst>
                  <a:ext uri="{FF2B5EF4-FFF2-40B4-BE49-F238E27FC236}">
                    <a16:creationId xmlns:a16="http://schemas.microsoft.com/office/drawing/2014/main" id="{01001792-E1CE-43EF-BC1C-3805B52227A4}"/>
                  </a:ext>
                </a:extLst>
              </p:cNvPr>
              <p:cNvSpPr>
                <a:spLocks noChangeAspect="1"/>
              </p:cNvSpPr>
              <p:nvPr/>
            </p:nvSpPr>
            <p:spPr>
              <a:xfrm>
                <a:off x="2492838" y="4023485"/>
                <a:ext cx="270419" cy="270419"/>
              </a:xfrm>
              <a:prstGeom prst="ellipse">
                <a:avLst/>
              </a:prstGeom>
              <a:solidFill>
                <a:schemeClr val="accent3"/>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pic>
            <p:nvPicPr>
              <p:cNvPr id="31" name="Bildobjekt 30">
                <a:hlinkClick r:id="rId11" action="ppaction://hlinksldjump"/>
                <a:extLst>
                  <a:ext uri="{FF2B5EF4-FFF2-40B4-BE49-F238E27FC236}">
                    <a16:creationId xmlns:a16="http://schemas.microsoft.com/office/drawing/2014/main" id="{8A18525F-3EAB-48EC-862E-D86CE7C3FDFA}"/>
                  </a:ext>
                </a:extLst>
              </p:cNvPr>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551620" y="4083935"/>
                <a:ext cx="155785" cy="128864"/>
              </a:xfrm>
              <a:prstGeom prst="rect">
                <a:avLst/>
              </a:prstGeom>
            </p:spPr>
          </p:pic>
        </p:grpSp>
        <p:grpSp>
          <p:nvGrpSpPr>
            <p:cNvPr id="27" name="Grupp 26">
              <a:extLst>
                <a:ext uri="{FF2B5EF4-FFF2-40B4-BE49-F238E27FC236}">
                  <a16:creationId xmlns:a16="http://schemas.microsoft.com/office/drawing/2014/main" id="{273DCA61-D8D1-4A78-8564-543168DB8D8B}"/>
                </a:ext>
              </a:extLst>
            </p:cNvPr>
            <p:cNvGrpSpPr/>
            <p:nvPr/>
          </p:nvGrpSpPr>
          <p:grpSpPr>
            <a:xfrm>
              <a:off x="2937070" y="4023485"/>
              <a:ext cx="270419" cy="270419"/>
              <a:chOff x="3017139" y="4023485"/>
              <a:chExt cx="270419" cy="270419"/>
            </a:xfrm>
          </p:grpSpPr>
          <p:sp>
            <p:nvSpPr>
              <p:cNvPr id="28" name="Ellips 27">
                <a:hlinkClick r:id="" action="ppaction://noaction"/>
                <a:extLst>
                  <a:ext uri="{FF2B5EF4-FFF2-40B4-BE49-F238E27FC236}">
                    <a16:creationId xmlns:a16="http://schemas.microsoft.com/office/drawing/2014/main" id="{C5A881DD-2153-468A-AFE6-59AD70592C01}"/>
                  </a:ext>
                </a:extLst>
              </p:cNvPr>
              <p:cNvSpPr>
                <a:spLocks noChangeAspect="1"/>
              </p:cNvSpPr>
              <p:nvPr/>
            </p:nvSpPr>
            <p:spPr>
              <a:xfrm>
                <a:off x="3017139" y="4023485"/>
                <a:ext cx="270419" cy="270419"/>
              </a:xfrm>
              <a:prstGeom prst="ellipse">
                <a:avLst/>
              </a:prstGeom>
              <a:solidFill>
                <a:schemeClr val="accent3"/>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pic>
            <p:nvPicPr>
              <p:cNvPr id="29" name="Bildobjekt 28">
                <a:hlinkClick r:id="" action="ppaction://noaction"/>
                <a:extLst>
                  <a:ext uri="{FF2B5EF4-FFF2-40B4-BE49-F238E27FC236}">
                    <a16:creationId xmlns:a16="http://schemas.microsoft.com/office/drawing/2014/main" id="{792AEFAD-5D69-4776-9577-E570A503788C}"/>
                  </a:ext>
                </a:extLst>
              </p:cNvPr>
              <p:cNvPicPr>
                <a:picLocks noChangeAspect="1"/>
              </p:cNvPicPr>
              <p:nvPr/>
            </p:nvPicPr>
            <p:blipFill>
              <a:blip r:embed="rId9"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077742" y="4102384"/>
                <a:ext cx="152141" cy="114105"/>
              </a:xfrm>
              <a:prstGeom prst="rect">
                <a:avLst/>
              </a:prstGeom>
            </p:spPr>
          </p:pic>
        </p:grpSp>
      </p:grpSp>
      <p:grpSp>
        <p:nvGrpSpPr>
          <p:cNvPr id="36" name="Grupp 35">
            <a:extLst>
              <a:ext uri="{FF2B5EF4-FFF2-40B4-BE49-F238E27FC236}">
                <a16:creationId xmlns:a16="http://schemas.microsoft.com/office/drawing/2014/main" id="{8885960B-24D6-4714-BED5-988EFB38526D}"/>
              </a:ext>
            </a:extLst>
          </p:cNvPr>
          <p:cNvGrpSpPr/>
          <p:nvPr/>
        </p:nvGrpSpPr>
        <p:grpSpPr>
          <a:xfrm>
            <a:off x="8582297" y="4151075"/>
            <a:ext cx="1664825" cy="270419"/>
            <a:chOff x="2007466" y="4023485"/>
            <a:chExt cx="1664825" cy="270419"/>
          </a:xfrm>
        </p:grpSpPr>
        <p:grpSp>
          <p:nvGrpSpPr>
            <p:cNvPr id="37" name="Grupp 36">
              <a:extLst>
                <a:ext uri="{FF2B5EF4-FFF2-40B4-BE49-F238E27FC236}">
                  <a16:creationId xmlns:a16="http://schemas.microsoft.com/office/drawing/2014/main" id="{001CB124-9CEF-49EB-958E-51882EBB138B}"/>
                </a:ext>
              </a:extLst>
            </p:cNvPr>
            <p:cNvGrpSpPr/>
            <p:nvPr/>
          </p:nvGrpSpPr>
          <p:grpSpPr>
            <a:xfrm>
              <a:off x="2007466" y="4023485"/>
              <a:ext cx="270419" cy="270419"/>
              <a:chOff x="2007466" y="4023485"/>
              <a:chExt cx="270419" cy="270419"/>
            </a:xfrm>
          </p:grpSpPr>
          <p:sp>
            <p:nvSpPr>
              <p:cNvPr id="47" name="Ellips 46">
                <a:hlinkClick r:id="rId12" action="ppaction://hlinksldjump"/>
                <a:extLst>
                  <a:ext uri="{FF2B5EF4-FFF2-40B4-BE49-F238E27FC236}">
                    <a16:creationId xmlns:a16="http://schemas.microsoft.com/office/drawing/2014/main" id="{52B9537D-527F-4291-96CD-10F59FCBB7FD}"/>
                  </a:ext>
                </a:extLst>
              </p:cNvPr>
              <p:cNvSpPr>
                <a:spLocks noChangeAspect="1"/>
              </p:cNvSpPr>
              <p:nvPr/>
            </p:nvSpPr>
            <p:spPr>
              <a:xfrm>
                <a:off x="2007466" y="4023485"/>
                <a:ext cx="270419" cy="270419"/>
              </a:xfrm>
              <a:prstGeom prst="ellipse">
                <a:avLst/>
              </a:prstGeom>
              <a:solidFill>
                <a:schemeClr val="accent2"/>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pic>
            <p:nvPicPr>
              <p:cNvPr id="48" name="Bildobjekt 47">
                <a:hlinkClick r:id="rId12" action="ppaction://hlinksldjump"/>
                <a:extLst>
                  <a:ext uri="{FF2B5EF4-FFF2-40B4-BE49-F238E27FC236}">
                    <a16:creationId xmlns:a16="http://schemas.microsoft.com/office/drawing/2014/main" id="{1DA8553C-300F-4049-9455-9E4A2A44EE21}"/>
                  </a:ext>
                </a:extLst>
              </p:cNvPr>
              <p:cNvPicPr>
                <a:picLocks noChangeAspect="1"/>
              </p:cNvPicPr>
              <p:nvPr/>
            </p:nvPicPr>
            <p:blipFill>
              <a:blip r:embed="rId3"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070948" y="4085311"/>
                <a:ext cx="134869" cy="145795"/>
              </a:xfrm>
              <a:prstGeom prst="rect">
                <a:avLst/>
              </a:prstGeom>
            </p:spPr>
          </p:pic>
        </p:grpSp>
        <p:grpSp>
          <p:nvGrpSpPr>
            <p:cNvPr id="38" name="Grupp 37">
              <a:extLst>
                <a:ext uri="{FF2B5EF4-FFF2-40B4-BE49-F238E27FC236}">
                  <a16:creationId xmlns:a16="http://schemas.microsoft.com/office/drawing/2014/main" id="{AEB52C3B-5A88-4DE2-9515-900CE5666A01}"/>
                </a:ext>
              </a:extLst>
            </p:cNvPr>
            <p:cNvGrpSpPr/>
            <p:nvPr/>
          </p:nvGrpSpPr>
          <p:grpSpPr>
            <a:xfrm>
              <a:off x="3401872" y="4023485"/>
              <a:ext cx="270419" cy="270419"/>
              <a:chOff x="3409216" y="4023485"/>
              <a:chExt cx="270419" cy="270419"/>
            </a:xfrm>
          </p:grpSpPr>
          <p:sp>
            <p:nvSpPr>
              <p:cNvPr id="45" name="Ellips 44">
                <a:hlinkClick r:id="" action="ppaction://noaction"/>
                <a:extLst>
                  <a:ext uri="{FF2B5EF4-FFF2-40B4-BE49-F238E27FC236}">
                    <a16:creationId xmlns:a16="http://schemas.microsoft.com/office/drawing/2014/main" id="{357583C2-5B68-452A-BD8E-78234A4C3CCD}"/>
                  </a:ext>
                </a:extLst>
              </p:cNvPr>
              <p:cNvSpPr>
                <a:spLocks noChangeAspect="1"/>
              </p:cNvSpPr>
              <p:nvPr/>
            </p:nvSpPr>
            <p:spPr>
              <a:xfrm>
                <a:off x="3409216" y="4023485"/>
                <a:ext cx="270419" cy="270419"/>
              </a:xfrm>
              <a:prstGeom prst="ellipse">
                <a:avLst/>
              </a:prstGeom>
              <a:solidFill>
                <a:schemeClr val="accent2"/>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pic>
            <p:nvPicPr>
              <p:cNvPr id="46" name="Bildobjekt 45">
                <a:hlinkClick r:id="" action="ppaction://noaction"/>
                <a:extLst>
                  <a:ext uri="{FF2B5EF4-FFF2-40B4-BE49-F238E27FC236}">
                    <a16:creationId xmlns:a16="http://schemas.microsoft.com/office/drawing/2014/main" id="{0A35CE6F-833F-49AD-8397-33681208F688}"/>
                  </a:ext>
                </a:extLst>
              </p:cNvPr>
              <p:cNvPicPr>
                <a:picLocks noChangeAspect="1"/>
              </p:cNvPicPr>
              <p:nvPr/>
            </p:nvPicPr>
            <p:blipFill>
              <a:blip r:embed="rId5"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453364" y="4106186"/>
                <a:ext cx="182124" cy="112211"/>
              </a:xfrm>
              <a:prstGeom prst="rect">
                <a:avLst/>
              </a:prstGeom>
            </p:spPr>
          </p:pic>
        </p:grpSp>
        <p:grpSp>
          <p:nvGrpSpPr>
            <p:cNvPr id="39" name="Grupp 38">
              <a:extLst>
                <a:ext uri="{FF2B5EF4-FFF2-40B4-BE49-F238E27FC236}">
                  <a16:creationId xmlns:a16="http://schemas.microsoft.com/office/drawing/2014/main" id="{0F93EBF6-36BE-4B1D-BC33-296F570AF74F}"/>
                </a:ext>
              </a:extLst>
            </p:cNvPr>
            <p:cNvGrpSpPr/>
            <p:nvPr/>
          </p:nvGrpSpPr>
          <p:grpSpPr>
            <a:xfrm>
              <a:off x="2472268" y="4023485"/>
              <a:ext cx="270419" cy="270419"/>
              <a:chOff x="2492838" y="4023485"/>
              <a:chExt cx="270419" cy="270419"/>
            </a:xfrm>
          </p:grpSpPr>
          <p:sp>
            <p:nvSpPr>
              <p:cNvPr id="43" name="Ellips 42">
                <a:hlinkClick r:id="" action="ppaction://noaction"/>
                <a:extLst>
                  <a:ext uri="{FF2B5EF4-FFF2-40B4-BE49-F238E27FC236}">
                    <a16:creationId xmlns:a16="http://schemas.microsoft.com/office/drawing/2014/main" id="{89839D64-0649-4335-B6DB-88159D2ADD11}"/>
                  </a:ext>
                </a:extLst>
              </p:cNvPr>
              <p:cNvSpPr>
                <a:spLocks noChangeAspect="1"/>
              </p:cNvSpPr>
              <p:nvPr/>
            </p:nvSpPr>
            <p:spPr>
              <a:xfrm>
                <a:off x="2492838" y="4023485"/>
                <a:ext cx="270419" cy="270419"/>
              </a:xfrm>
              <a:prstGeom prst="ellipse">
                <a:avLst/>
              </a:prstGeom>
              <a:solidFill>
                <a:schemeClr val="accent2"/>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pic>
            <p:nvPicPr>
              <p:cNvPr id="44" name="Bildobjekt 43">
                <a:hlinkClick r:id="" action="ppaction://noaction"/>
                <a:extLst>
                  <a:ext uri="{FF2B5EF4-FFF2-40B4-BE49-F238E27FC236}">
                    <a16:creationId xmlns:a16="http://schemas.microsoft.com/office/drawing/2014/main" id="{3EE817D5-0000-4624-9807-78FF2C52F602}"/>
                  </a:ext>
                </a:extLst>
              </p:cNvPr>
              <p:cNvPicPr>
                <a:picLocks noChangeAspect="1"/>
              </p:cNvPicPr>
              <p:nvPr/>
            </p:nvPicPr>
            <p:blipFill>
              <a:blip r:embed="rId7"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51620" y="4083935"/>
                <a:ext cx="155785" cy="128864"/>
              </a:xfrm>
              <a:prstGeom prst="rect">
                <a:avLst/>
              </a:prstGeom>
            </p:spPr>
          </p:pic>
        </p:grpSp>
        <p:grpSp>
          <p:nvGrpSpPr>
            <p:cNvPr id="40" name="Grupp 39">
              <a:extLst>
                <a:ext uri="{FF2B5EF4-FFF2-40B4-BE49-F238E27FC236}">
                  <a16:creationId xmlns:a16="http://schemas.microsoft.com/office/drawing/2014/main" id="{E7B77B69-5B16-4B2F-894D-AB207588C320}"/>
                </a:ext>
              </a:extLst>
            </p:cNvPr>
            <p:cNvGrpSpPr/>
            <p:nvPr/>
          </p:nvGrpSpPr>
          <p:grpSpPr>
            <a:xfrm>
              <a:off x="2937070" y="4023485"/>
              <a:ext cx="270419" cy="270419"/>
              <a:chOff x="3017139" y="4023485"/>
              <a:chExt cx="270419" cy="270419"/>
            </a:xfrm>
          </p:grpSpPr>
          <p:sp>
            <p:nvSpPr>
              <p:cNvPr id="41" name="Ellips 40">
                <a:hlinkClick r:id="" action="ppaction://noaction"/>
                <a:extLst>
                  <a:ext uri="{FF2B5EF4-FFF2-40B4-BE49-F238E27FC236}">
                    <a16:creationId xmlns:a16="http://schemas.microsoft.com/office/drawing/2014/main" id="{F62991F1-B951-467F-A898-819304920120}"/>
                  </a:ext>
                </a:extLst>
              </p:cNvPr>
              <p:cNvSpPr>
                <a:spLocks noChangeAspect="1"/>
              </p:cNvSpPr>
              <p:nvPr/>
            </p:nvSpPr>
            <p:spPr>
              <a:xfrm>
                <a:off x="3017139" y="4023485"/>
                <a:ext cx="270419" cy="270419"/>
              </a:xfrm>
              <a:prstGeom prst="ellipse">
                <a:avLst/>
              </a:prstGeom>
              <a:solidFill>
                <a:schemeClr val="accent2"/>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pic>
            <p:nvPicPr>
              <p:cNvPr id="42" name="Bildobjekt 41">
                <a:hlinkClick r:id="" action="ppaction://noaction"/>
                <a:extLst>
                  <a:ext uri="{FF2B5EF4-FFF2-40B4-BE49-F238E27FC236}">
                    <a16:creationId xmlns:a16="http://schemas.microsoft.com/office/drawing/2014/main" id="{3704E731-7B63-42B8-A004-43AED6B2C072}"/>
                  </a:ext>
                </a:extLst>
              </p:cNvPr>
              <p:cNvPicPr>
                <a:picLocks noChangeAspect="1"/>
              </p:cNvPicPr>
              <p:nvPr/>
            </p:nvPicPr>
            <p:blipFill>
              <a:blip r:embed="rId9"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077742" y="4102384"/>
                <a:ext cx="152141" cy="114105"/>
              </a:xfrm>
              <a:prstGeom prst="rect">
                <a:avLst/>
              </a:prstGeom>
            </p:spPr>
          </p:pic>
        </p:grpSp>
      </p:grpSp>
      <p:grpSp>
        <p:nvGrpSpPr>
          <p:cNvPr id="111" name="Grupp 110">
            <a:extLst>
              <a:ext uri="{FF2B5EF4-FFF2-40B4-BE49-F238E27FC236}">
                <a16:creationId xmlns:a16="http://schemas.microsoft.com/office/drawing/2014/main" id="{E4CA24ED-1CC3-4FB7-B81F-09C229BF96D0}"/>
              </a:ext>
            </a:extLst>
          </p:cNvPr>
          <p:cNvGrpSpPr>
            <a:grpSpLocks noChangeAspect="1"/>
          </p:cNvGrpSpPr>
          <p:nvPr/>
        </p:nvGrpSpPr>
        <p:grpSpPr>
          <a:xfrm>
            <a:off x="4098618" y="2836055"/>
            <a:ext cx="666725" cy="432000"/>
            <a:chOff x="4031099" y="2776861"/>
            <a:chExt cx="777845" cy="504000"/>
          </a:xfrm>
        </p:grpSpPr>
        <p:sp>
          <p:nvSpPr>
            <p:cNvPr id="49" name="Pratbubbla: oval 48">
              <a:extLst>
                <a:ext uri="{FF2B5EF4-FFF2-40B4-BE49-F238E27FC236}">
                  <a16:creationId xmlns:a16="http://schemas.microsoft.com/office/drawing/2014/main" id="{3D5BB5B2-5C3A-461B-A426-ED10BEB85E0D}"/>
                </a:ext>
              </a:extLst>
            </p:cNvPr>
            <p:cNvSpPr>
              <a:spLocks noChangeAspect="1"/>
            </p:cNvSpPr>
            <p:nvPr/>
          </p:nvSpPr>
          <p:spPr>
            <a:xfrm rot="2700000">
              <a:off x="4031099" y="2776861"/>
              <a:ext cx="504000" cy="504000"/>
            </a:xfrm>
            <a:prstGeom prst="wedgeEllipseCallout">
              <a:avLst>
                <a:gd name="adj1" fmla="val 41"/>
                <a:gd name="adj2" fmla="val 71323"/>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 </a:t>
              </a:r>
            </a:p>
          </p:txBody>
        </p:sp>
        <p:sp>
          <p:nvSpPr>
            <p:cNvPr id="50" name="Pratbubbla: oval 49">
              <a:extLst>
                <a:ext uri="{FF2B5EF4-FFF2-40B4-BE49-F238E27FC236}">
                  <a16:creationId xmlns:a16="http://schemas.microsoft.com/office/drawing/2014/main" id="{5175542D-2F61-441A-9D5A-95481F78B9A7}"/>
                </a:ext>
              </a:extLst>
            </p:cNvPr>
            <p:cNvSpPr>
              <a:spLocks noChangeAspect="1"/>
            </p:cNvSpPr>
            <p:nvPr/>
          </p:nvSpPr>
          <p:spPr>
            <a:xfrm rot="18900000">
              <a:off x="4304944" y="2776861"/>
              <a:ext cx="504000" cy="504000"/>
            </a:xfrm>
            <a:prstGeom prst="wedgeEllipseCallout">
              <a:avLst>
                <a:gd name="adj1" fmla="val 41"/>
                <a:gd name="adj2" fmla="val 71323"/>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 </a:t>
              </a:r>
            </a:p>
          </p:txBody>
        </p:sp>
      </p:grpSp>
      <p:grpSp>
        <p:nvGrpSpPr>
          <p:cNvPr id="112" name="Grupp 111">
            <a:extLst>
              <a:ext uri="{FF2B5EF4-FFF2-40B4-BE49-F238E27FC236}">
                <a16:creationId xmlns:a16="http://schemas.microsoft.com/office/drawing/2014/main" id="{8A9EE2FB-0677-46F9-9162-67F9CC8972D6}"/>
              </a:ext>
            </a:extLst>
          </p:cNvPr>
          <p:cNvGrpSpPr>
            <a:grpSpLocks noChangeAspect="1"/>
          </p:cNvGrpSpPr>
          <p:nvPr/>
        </p:nvGrpSpPr>
        <p:grpSpPr>
          <a:xfrm>
            <a:off x="5728389" y="1822794"/>
            <a:ext cx="720582" cy="432000"/>
            <a:chOff x="5657418" y="1845066"/>
            <a:chExt cx="848376" cy="508614"/>
          </a:xfrm>
        </p:grpSpPr>
        <p:sp>
          <p:nvSpPr>
            <p:cNvPr id="51" name="Pratbubbla: oval 50">
              <a:extLst>
                <a:ext uri="{FF2B5EF4-FFF2-40B4-BE49-F238E27FC236}">
                  <a16:creationId xmlns:a16="http://schemas.microsoft.com/office/drawing/2014/main" id="{B2124677-95FF-49CC-8EA1-983EE2E67709}"/>
                </a:ext>
              </a:extLst>
            </p:cNvPr>
            <p:cNvSpPr>
              <a:spLocks noChangeAspect="1"/>
            </p:cNvSpPr>
            <p:nvPr/>
          </p:nvSpPr>
          <p:spPr>
            <a:xfrm rot="8100000">
              <a:off x="5657418" y="1845066"/>
              <a:ext cx="504000" cy="504000"/>
            </a:xfrm>
            <a:prstGeom prst="wedgeEllipseCallout">
              <a:avLst>
                <a:gd name="adj1" fmla="val 41"/>
                <a:gd name="adj2" fmla="val 71323"/>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 </a:t>
              </a:r>
            </a:p>
          </p:txBody>
        </p:sp>
        <p:sp>
          <p:nvSpPr>
            <p:cNvPr id="52" name="Pratbubbla: oval 51">
              <a:extLst>
                <a:ext uri="{FF2B5EF4-FFF2-40B4-BE49-F238E27FC236}">
                  <a16:creationId xmlns:a16="http://schemas.microsoft.com/office/drawing/2014/main" id="{F28C042A-E284-4AD8-9C20-34ACD9EC20E7}"/>
                </a:ext>
              </a:extLst>
            </p:cNvPr>
            <p:cNvSpPr>
              <a:spLocks noChangeAspect="1"/>
            </p:cNvSpPr>
            <p:nvPr/>
          </p:nvSpPr>
          <p:spPr>
            <a:xfrm rot="13500000">
              <a:off x="6001794" y="1849680"/>
              <a:ext cx="504000" cy="504000"/>
            </a:xfrm>
            <a:prstGeom prst="wedgeEllipseCallout">
              <a:avLst>
                <a:gd name="adj1" fmla="val 41"/>
                <a:gd name="adj2" fmla="val 71323"/>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 </a:t>
              </a:r>
            </a:p>
          </p:txBody>
        </p:sp>
      </p:grpSp>
      <p:grpSp>
        <p:nvGrpSpPr>
          <p:cNvPr id="113" name="Grupp 112">
            <a:extLst>
              <a:ext uri="{FF2B5EF4-FFF2-40B4-BE49-F238E27FC236}">
                <a16:creationId xmlns:a16="http://schemas.microsoft.com/office/drawing/2014/main" id="{15BDB794-63F4-4280-8F51-0A568105604F}"/>
              </a:ext>
            </a:extLst>
          </p:cNvPr>
          <p:cNvGrpSpPr>
            <a:grpSpLocks noChangeAspect="1"/>
          </p:cNvGrpSpPr>
          <p:nvPr/>
        </p:nvGrpSpPr>
        <p:grpSpPr>
          <a:xfrm>
            <a:off x="7396625" y="2836055"/>
            <a:ext cx="666725" cy="432000"/>
            <a:chOff x="7363624" y="2776861"/>
            <a:chExt cx="777845" cy="504000"/>
          </a:xfrm>
        </p:grpSpPr>
        <p:sp>
          <p:nvSpPr>
            <p:cNvPr id="53" name="Pratbubbla: oval 52">
              <a:extLst>
                <a:ext uri="{FF2B5EF4-FFF2-40B4-BE49-F238E27FC236}">
                  <a16:creationId xmlns:a16="http://schemas.microsoft.com/office/drawing/2014/main" id="{1E6590BE-8F73-4CCA-8104-56BA54B8069A}"/>
                </a:ext>
              </a:extLst>
            </p:cNvPr>
            <p:cNvSpPr>
              <a:spLocks noChangeAspect="1"/>
            </p:cNvSpPr>
            <p:nvPr/>
          </p:nvSpPr>
          <p:spPr>
            <a:xfrm rot="2700000">
              <a:off x="7363624" y="2776861"/>
              <a:ext cx="504000" cy="504000"/>
            </a:xfrm>
            <a:prstGeom prst="wedgeEllipseCallout">
              <a:avLst>
                <a:gd name="adj1" fmla="val 41"/>
                <a:gd name="adj2" fmla="val 71323"/>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 </a:t>
              </a:r>
            </a:p>
          </p:txBody>
        </p:sp>
        <p:sp>
          <p:nvSpPr>
            <p:cNvPr id="54" name="Pratbubbla: oval 53">
              <a:extLst>
                <a:ext uri="{FF2B5EF4-FFF2-40B4-BE49-F238E27FC236}">
                  <a16:creationId xmlns:a16="http://schemas.microsoft.com/office/drawing/2014/main" id="{FDF9626B-6155-455B-840D-C8A4FCCC3458}"/>
                </a:ext>
              </a:extLst>
            </p:cNvPr>
            <p:cNvSpPr>
              <a:spLocks noChangeAspect="1"/>
            </p:cNvSpPr>
            <p:nvPr/>
          </p:nvSpPr>
          <p:spPr>
            <a:xfrm rot="18900000">
              <a:off x="7637469" y="2776861"/>
              <a:ext cx="504000" cy="504000"/>
            </a:xfrm>
            <a:prstGeom prst="wedgeEllipseCallout">
              <a:avLst>
                <a:gd name="adj1" fmla="val 41"/>
                <a:gd name="adj2" fmla="val 71323"/>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 </a:t>
              </a:r>
            </a:p>
          </p:txBody>
        </p:sp>
      </p:grpSp>
      <p:cxnSp>
        <p:nvCxnSpPr>
          <p:cNvPr id="60" name="Rak koppling 59">
            <a:extLst>
              <a:ext uri="{FF2B5EF4-FFF2-40B4-BE49-F238E27FC236}">
                <a16:creationId xmlns:a16="http://schemas.microsoft.com/office/drawing/2014/main" id="{AD359D3D-F557-4A48-A2B6-2F0DF6C84A29}"/>
              </a:ext>
            </a:extLst>
          </p:cNvPr>
          <p:cNvCxnSpPr/>
          <p:nvPr/>
        </p:nvCxnSpPr>
        <p:spPr>
          <a:xfrm>
            <a:off x="6928412" y="3429000"/>
            <a:ext cx="1603153" cy="0"/>
          </a:xfrm>
          <a:prstGeom prst="line">
            <a:avLst/>
          </a:prstGeom>
          <a:ln w="12700">
            <a:solidFill>
              <a:schemeClr val="tx1"/>
            </a:solidFill>
            <a:prstDash val="sysDash"/>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62" name="Rak koppling 61">
            <a:extLst>
              <a:ext uri="{FF2B5EF4-FFF2-40B4-BE49-F238E27FC236}">
                <a16:creationId xmlns:a16="http://schemas.microsoft.com/office/drawing/2014/main" id="{03B061F1-A1AB-40D3-94F0-D3163FCF69B3}"/>
              </a:ext>
            </a:extLst>
          </p:cNvPr>
          <p:cNvCxnSpPr>
            <a:cxnSpLocks/>
          </p:cNvCxnSpPr>
          <p:nvPr/>
        </p:nvCxnSpPr>
        <p:spPr>
          <a:xfrm>
            <a:off x="1663173" y="4550734"/>
            <a:ext cx="2316030" cy="0"/>
          </a:xfrm>
          <a:prstGeom prst="line">
            <a:avLst/>
          </a:prstGeom>
          <a:ln w="19050">
            <a:solidFill>
              <a:schemeClr val="accent1"/>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4" name="Rak koppling 63">
            <a:extLst>
              <a:ext uri="{FF2B5EF4-FFF2-40B4-BE49-F238E27FC236}">
                <a16:creationId xmlns:a16="http://schemas.microsoft.com/office/drawing/2014/main" id="{FC5D2257-8B5D-4ED5-A698-9A0C6203641F}"/>
              </a:ext>
            </a:extLst>
          </p:cNvPr>
          <p:cNvCxnSpPr>
            <a:cxnSpLocks/>
          </p:cNvCxnSpPr>
          <p:nvPr/>
        </p:nvCxnSpPr>
        <p:spPr>
          <a:xfrm>
            <a:off x="4965812" y="4550734"/>
            <a:ext cx="2316030" cy="0"/>
          </a:xfrm>
          <a:prstGeom prst="line">
            <a:avLst/>
          </a:prstGeom>
          <a:ln w="19050">
            <a:solidFill>
              <a:schemeClr val="accent3"/>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5" name="Rak koppling 64">
            <a:extLst>
              <a:ext uri="{FF2B5EF4-FFF2-40B4-BE49-F238E27FC236}">
                <a16:creationId xmlns:a16="http://schemas.microsoft.com/office/drawing/2014/main" id="{AAB83924-515A-42AD-B6AF-EC8850A377BE}"/>
              </a:ext>
            </a:extLst>
          </p:cNvPr>
          <p:cNvCxnSpPr>
            <a:cxnSpLocks/>
          </p:cNvCxnSpPr>
          <p:nvPr/>
        </p:nvCxnSpPr>
        <p:spPr>
          <a:xfrm>
            <a:off x="8299365" y="4550734"/>
            <a:ext cx="2316030" cy="0"/>
          </a:xfrm>
          <a:prstGeom prst="line">
            <a:avLst/>
          </a:prstGeom>
          <a:ln w="19050">
            <a:solidFill>
              <a:schemeClr val="accent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6" name="Rektangel 65">
            <a:extLst>
              <a:ext uri="{FF2B5EF4-FFF2-40B4-BE49-F238E27FC236}">
                <a16:creationId xmlns:a16="http://schemas.microsoft.com/office/drawing/2014/main" id="{441E56C6-9140-45BB-88D5-ECD6D7A4A7CF}"/>
              </a:ext>
            </a:extLst>
          </p:cNvPr>
          <p:cNvSpPr/>
          <p:nvPr/>
        </p:nvSpPr>
        <p:spPr>
          <a:xfrm>
            <a:off x="1663173" y="4661390"/>
            <a:ext cx="2785488" cy="1646605"/>
          </a:xfrm>
          <a:prstGeom prst="rect">
            <a:avLst/>
          </a:prstGeom>
        </p:spPr>
        <p:txBody>
          <a:bodyPr wrap="square" l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Arial"/>
                <a:ea typeface="+mn-ea"/>
                <a:cs typeface="+mn-cs"/>
              </a:rPr>
              <a:t>Kommun</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Medarbetare</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Insats/behandlingsteam</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Stödresurser som verksamhetsutvecklare, MAS, </a:t>
            </a:r>
            <a:r>
              <a:rPr kumimoji="0" lang="sv-SE" sz="1200" b="0" i="0" u="none" strike="noStrike" kern="1200" cap="none" spc="0" normalizeH="0" baseline="0" noProof="0" dirty="0" smtClean="0">
                <a:ln>
                  <a:noFill/>
                </a:ln>
                <a:solidFill>
                  <a:prstClr val="black"/>
                </a:solidFill>
                <a:effectLst/>
                <a:uLnTx/>
                <a:uFillTx/>
                <a:latin typeface="Arial"/>
                <a:ea typeface="+mn-ea"/>
                <a:cs typeface="+mn-cs"/>
              </a:rPr>
              <a:t>SAS, MAR</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Verksamhetschefer</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Socialchef/vård och omsorgschef </a:t>
            </a:r>
          </a:p>
        </p:txBody>
      </p:sp>
      <p:grpSp>
        <p:nvGrpSpPr>
          <p:cNvPr id="117" name="Grupp 116">
            <a:extLst>
              <a:ext uri="{FF2B5EF4-FFF2-40B4-BE49-F238E27FC236}">
                <a16:creationId xmlns:a16="http://schemas.microsoft.com/office/drawing/2014/main" id="{48E5475E-B32D-4A26-856A-7A511DB97B68}"/>
              </a:ext>
            </a:extLst>
          </p:cNvPr>
          <p:cNvGrpSpPr/>
          <p:nvPr/>
        </p:nvGrpSpPr>
        <p:grpSpPr>
          <a:xfrm>
            <a:off x="5464613" y="2798292"/>
            <a:ext cx="1264698" cy="1260000"/>
            <a:chOff x="5464613" y="2798292"/>
            <a:chExt cx="1264698" cy="1260000"/>
          </a:xfrm>
        </p:grpSpPr>
        <p:sp>
          <p:nvSpPr>
            <p:cNvPr id="7" name="Ellips 6">
              <a:hlinkClick r:id="rId10" action="ppaction://hlinksldjump"/>
              <a:extLst>
                <a:ext uri="{FF2B5EF4-FFF2-40B4-BE49-F238E27FC236}">
                  <a16:creationId xmlns:a16="http://schemas.microsoft.com/office/drawing/2014/main" id="{21B52929-AFB5-48C2-A4A4-93A8902BA602}"/>
                </a:ext>
              </a:extLst>
            </p:cNvPr>
            <p:cNvSpPr>
              <a:spLocks noChangeAspect="1"/>
            </p:cNvSpPr>
            <p:nvPr/>
          </p:nvSpPr>
          <p:spPr>
            <a:xfrm>
              <a:off x="5464613" y="2798292"/>
              <a:ext cx="1260000" cy="12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69" name="Rektangel 68">
              <a:hlinkClick r:id="rId10" action="ppaction://hlinksldjump"/>
              <a:extLst>
                <a:ext uri="{FF2B5EF4-FFF2-40B4-BE49-F238E27FC236}">
                  <a16:creationId xmlns:a16="http://schemas.microsoft.com/office/drawing/2014/main" id="{D8818B34-D139-4518-AE55-84281D04216B}"/>
                </a:ext>
              </a:extLst>
            </p:cNvPr>
            <p:cNvSpPr/>
            <p:nvPr/>
          </p:nvSpPr>
          <p:spPr>
            <a:xfrm>
              <a:off x="5469311" y="3121224"/>
              <a:ext cx="1260000" cy="61555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50" normalizeH="0" baseline="0" noProof="0" dirty="0" smtClean="0">
                  <a:ln>
                    <a:noFill/>
                  </a:ln>
                  <a:solidFill>
                    <a:prstClr val="white"/>
                  </a:solidFill>
                  <a:effectLst/>
                  <a:uLnTx/>
                  <a:uFillTx/>
                  <a:latin typeface="Arial"/>
                  <a:ea typeface="+mn-ea"/>
                  <a:cs typeface="+mn-cs"/>
                </a:rPr>
                <a:t>Regional nivå</a:t>
              </a:r>
              <a:endParaRPr kumimoji="0" lang="sv-SE" sz="2000" b="1" i="0" u="none" strike="noStrike" kern="1200" cap="none" spc="-50" normalizeH="0" baseline="0" noProof="0" dirty="0">
                <a:ln>
                  <a:noFill/>
                </a:ln>
                <a:solidFill>
                  <a:prstClr val="white"/>
                </a:solidFill>
                <a:effectLst/>
                <a:uLnTx/>
                <a:uFillTx/>
                <a:latin typeface="Arial"/>
                <a:ea typeface="+mn-ea"/>
                <a:cs typeface="+mn-cs"/>
              </a:endParaRPr>
            </a:p>
          </p:txBody>
        </p:sp>
      </p:grpSp>
      <p:grpSp>
        <p:nvGrpSpPr>
          <p:cNvPr id="118" name="Grupp 117">
            <a:extLst>
              <a:ext uri="{FF2B5EF4-FFF2-40B4-BE49-F238E27FC236}">
                <a16:creationId xmlns:a16="http://schemas.microsoft.com/office/drawing/2014/main" id="{EF1B640B-9E88-439F-A8F7-6AD14BF38BD4}"/>
              </a:ext>
            </a:extLst>
          </p:cNvPr>
          <p:cNvGrpSpPr/>
          <p:nvPr/>
        </p:nvGrpSpPr>
        <p:grpSpPr>
          <a:xfrm>
            <a:off x="8785178" y="2798292"/>
            <a:ext cx="1272851" cy="1260000"/>
            <a:chOff x="8785178" y="2798292"/>
            <a:chExt cx="1272851" cy="1260000"/>
          </a:xfrm>
        </p:grpSpPr>
        <p:sp>
          <p:nvSpPr>
            <p:cNvPr id="8" name="Ellips 7">
              <a:hlinkClick r:id="rId12" action="ppaction://hlinksldjump"/>
              <a:extLst>
                <a:ext uri="{FF2B5EF4-FFF2-40B4-BE49-F238E27FC236}">
                  <a16:creationId xmlns:a16="http://schemas.microsoft.com/office/drawing/2014/main" id="{30B1DE2F-41D1-4761-9A57-4D172EC8C0DE}"/>
                </a:ext>
              </a:extLst>
            </p:cNvPr>
            <p:cNvSpPr>
              <a:spLocks noChangeAspect="1"/>
            </p:cNvSpPr>
            <p:nvPr/>
          </p:nvSpPr>
          <p:spPr>
            <a:xfrm>
              <a:off x="8785178" y="2798292"/>
              <a:ext cx="1260000" cy="12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0" name="Rektangel 69">
              <a:hlinkClick r:id="rId12" action="ppaction://hlinksldjump"/>
              <a:extLst>
                <a:ext uri="{FF2B5EF4-FFF2-40B4-BE49-F238E27FC236}">
                  <a16:creationId xmlns:a16="http://schemas.microsoft.com/office/drawing/2014/main" id="{645838DD-0E75-4DBC-8A0E-520796EB2606}"/>
                </a:ext>
              </a:extLst>
            </p:cNvPr>
            <p:cNvSpPr/>
            <p:nvPr/>
          </p:nvSpPr>
          <p:spPr>
            <a:xfrm>
              <a:off x="8798029" y="3121224"/>
              <a:ext cx="1260000" cy="61555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50" normalizeH="0" baseline="0" noProof="0" dirty="0" smtClean="0">
                  <a:ln>
                    <a:noFill/>
                  </a:ln>
                  <a:solidFill>
                    <a:prstClr val="white"/>
                  </a:solidFill>
                  <a:effectLst/>
                  <a:uLnTx/>
                  <a:uFillTx/>
                  <a:latin typeface="Arial"/>
                  <a:ea typeface="+mn-ea"/>
                  <a:cs typeface="+mn-cs"/>
                </a:rPr>
                <a:t>Nationell nivå</a:t>
              </a:r>
              <a:endParaRPr kumimoji="0" lang="sv-SE" sz="2000" b="1" i="0" u="none" strike="noStrike" kern="1200" cap="none" spc="-50" normalizeH="0" baseline="0" noProof="0" dirty="0">
                <a:ln>
                  <a:noFill/>
                </a:ln>
                <a:solidFill>
                  <a:prstClr val="white"/>
                </a:solidFill>
                <a:effectLst/>
                <a:uLnTx/>
                <a:uFillTx/>
                <a:latin typeface="Arial"/>
                <a:ea typeface="+mn-ea"/>
                <a:cs typeface="+mn-cs"/>
              </a:endParaRPr>
            </a:p>
          </p:txBody>
        </p:sp>
      </p:grpSp>
      <p:grpSp>
        <p:nvGrpSpPr>
          <p:cNvPr id="116" name="Grupp 115">
            <a:extLst>
              <a:ext uri="{FF2B5EF4-FFF2-40B4-BE49-F238E27FC236}">
                <a16:creationId xmlns:a16="http://schemas.microsoft.com/office/drawing/2014/main" id="{23CABD89-8635-4565-A069-7D577717D9EF}"/>
              </a:ext>
            </a:extLst>
          </p:cNvPr>
          <p:cNvGrpSpPr/>
          <p:nvPr/>
        </p:nvGrpSpPr>
        <p:grpSpPr>
          <a:xfrm>
            <a:off x="2136569" y="2798292"/>
            <a:ext cx="1267478" cy="1260000"/>
            <a:chOff x="2136569" y="2798292"/>
            <a:chExt cx="1267478" cy="1260000"/>
          </a:xfrm>
        </p:grpSpPr>
        <p:sp>
          <p:nvSpPr>
            <p:cNvPr id="6" name="Ellips 5">
              <a:hlinkClick r:id="rId2" action="ppaction://hlinksldjump"/>
              <a:extLst>
                <a:ext uri="{FF2B5EF4-FFF2-40B4-BE49-F238E27FC236}">
                  <a16:creationId xmlns:a16="http://schemas.microsoft.com/office/drawing/2014/main" id="{E5B174EE-F984-474F-8639-4191D14B2DDA}"/>
                </a:ext>
              </a:extLst>
            </p:cNvPr>
            <p:cNvSpPr>
              <a:spLocks noChangeAspect="1"/>
            </p:cNvSpPr>
            <p:nvPr/>
          </p:nvSpPr>
          <p:spPr>
            <a:xfrm>
              <a:off x="2144047" y="2798292"/>
              <a:ext cx="1260000" cy="126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1" name="Rektangel 70">
              <a:hlinkClick r:id="rId2" action="ppaction://hlinksldjump"/>
              <a:extLst>
                <a:ext uri="{FF2B5EF4-FFF2-40B4-BE49-F238E27FC236}">
                  <a16:creationId xmlns:a16="http://schemas.microsoft.com/office/drawing/2014/main" id="{53D8FD98-ED14-4F97-B1E6-D8A3C4043AFE}"/>
                </a:ext>
              </a:extLst>
            </p:cNvPr>
            <p:cNvSpPr/>
            <p:nvPr/>
          </p:nvSpPr>
          <p:spPr>
            <a:xfrm>
              <a:off x="2136569" y="3121224"/>
              <a:ext cx="1260000" cy="61555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50" normalizeH="0" baseline="0" noProof="0" dirty="0" smtClean="0">
                  <a:ln>
                    <a:noFill/>
                  </a:ln>
                  <a:solidFill>
                    <a:prstClr val="white"/>
                  </a:solidFill>
                  <a:effectLst/>
                  <a:uLnTx/>
                  <a:uFillTx/>
                  <a:latin typeface="Arial"/>
                  <a:ea typeface="+mn-ea"/>
                  <a:cs typeface="+mn-cs"/>
                </a:rPr>
                <a:t>Lokal </a:t>
              </a:r>
              <a:br>
                <a:rPr kumimoji="0" lang="sv-SE" sz="2000" b="1" i="0" u="none" strike="noStrike" kern="1200" cap="none" spc="-50" normalizeH="0" baseline="0" noProof="0" dirty="0" smtClean="0">
                  <a:ln>
                    <a:noFill/>
                  </a:ln>
                  <a:solidFill>
                    <a:prstClr val="white"/>
                  </a:solidFill>
                  <a:effectLst/>
                  <a:uLnTx/>
                  <a:uFillTx/>
                  <a:latin typeface="Arial"/>
                  <a:ea typeface="+mn-ea"/>
                  <a:cs typeface="+mn-cs"/>
                </a:rPr>
              </a:br>
              <a:r>
                <a:rPr kumimoji="0" lang="sv-SE" sz="2000" b="1" i="0" u="none" strike="noStrike" kern="1200" cap="none" spc="-50" normalizeH="0" baseline="0" noProof="0" dirty="0" smtClean="0">
                  <a:ln>
                    <a:noFill/>
                  </a:ln>
                  <a:solidFill>
                    <a:prstClr val="white"/>
                  </a:solidFill>
                  <a:effectLst/>
                  <a:uLnTx/>
                  <a:uFillTx/>
                  <a:latin typeface="Arial"/>
                  <a:ea typeface="+mn-ea"/>
                  <a:cs typeface="+mn-cs"/>
                </a:rPr>
                <a:t>nivå</a:t>
              </a:r>
              <a:endParaRPr kumimoji="0" lang="sv-SE" sz="2000" b="1" i="0" u="none" strike="noStrike" kern="1200" cap="none" spc="-50" normalizeH="0" baseline="0" noProof="0" dirty="0">
                <a:ln>
                  <a:noFill/>
                </a:ln>
                <a:solidFill>
                  <a:prstClr val="white"/>
                </a:solidFill>
                <a:effectLst/>
                <a:uLnTx/>
                <a:uFillTx/>
                <a:latin typeface="Arial"/>
                <a:ea typeface="+mn-ea"/>
                <a:cs typeface="+mn-cs"/>
              </a:endParaRPr>
            </a:p>
          </p:txBody>
        </p:sp>
      </p:grpSp>
      <p:cxnSp>
        <p:nvCxnSpPr>
          <p:cNvPr id="105" name="Rak koppling 104">
            <a:extLst>
              <a:ext uri="{FF2B5EF4-FFF2-40B4-BE49-F238E27FC236}">
                <a16:creationId xmlns:a16="http://schemas.microsoft.com/office/drawing/2014/main" id="{04A4F219-BD36-4596-8BA9-11FF64842835}"/>
              </a:ext>
            </a:extLst>
          </p:cNvPr>
          <p:cNvCxnSpPr>
            <a:cxnSpLocks/>
          </p:cNvCxnSpPr>
          <p:nvPr/>
        </p:nvCxnSpPr>
        <p:spPr>
          <a:xfrm>
            <a:off x="1955627" y="2223964"/>
            <a:ext cx="411171" cy="541569"/>
          </a:xfrm>
          <a:prstGeom prst="line">
            <a:avLst/>
          </a:prstGeom>
          <a:ln w="12700">
            <a:solidFill>
              <a:schemeClr val="tx1"/>
            </a:solidFill>
            <a:prstDash val="sysDash"/>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114" name="Grupp 113">
            <a:extLst>
              <a:ext uri="{FF2B5EF4-FFF2-40B4-BE49-F238E27FC236}">
                <a16:creationId xmlns:a16="http://schemas.microsoft.com/office/drawing/2014/main" id="{A0990A62-E7CB-4BB0-8346-5E17865D57BF}"/>
              </a:ext>
            </a:extLst>
          </p:cNvPr>
          <p:cNvGrpSpPr>
            <a:grpSpLocks noChangeAspect="1"/>
          </p:cNvGrpSpPr>
          <p:nvPr/>
        </p:nvGrpSpPr>
        <p:grpSpPr>
          <a:xfrm>
            <a:off x="1704062" y="2391277"/>
            <a:ext cx="466449" cy="504000"/>
            <a:chOff x="1767857" y="2391278"/>
            <a:chExt cx="399588" cy="431757"/>
          </a:xfrm>
        </p:grpSpPr>
        <p:sp>
          <p:nvSpPr>
            <p:cNvPr id="104" name="Pratbubbla: oval 103">
              <a:extLst>
                <a:ext uri="{FF2B5EF4-FFF2-40B4-BE49-F238E27FC236}">
                  <a16:creationId xmlns:a16="http://schemas.microsoft.com/office/drawing/2014/main" id="{A67C1C32-88C2-4FB1-BDCE-4BA0B6309266}"/>
                </a:ext>
              </a:extLst>
            </p:cNvPr>
            <p:cNvSpPr>
              <a:spLocks noChangeAspect="1"/>
            </p:cNvSpPr>
            <p:nvPr/>
          </p:nvSpPr>
          <p:spPr>
            <a:xfrm rot="8740252">
              <a:off x="1767857" y="2391278"/>
              <a:ext cx="288000" cy="288000"/>
            </a:xfrm>
            <a:prstGeom prst="wedgeEllipseCallout">
              <a:avLst>
                <a:gd name="adj1" fmla="val 41"/>
                <a:gd name="adj2" fmla="val 71323"/>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 </a:t>
              </a:r>
            </a:p>
          </p:txBody>
        </p:sp>
        <p:sp>
          <p:nvSpPr>
            <p:cNvPr id="106" name="Pratbubbla: oval 105">
              <a:extLst>
                <a:ext uri="{FF2B5EF4-FFF2-40B4-BE49-F238E27FC236}">
                  <a16:creationId xmlns:a16="http://schemas.microsoft.com/office/drawing/2014/main" id="{CA5B378E-AEAB-4A4A-A9BB-C0653570B6E2}"/>
                </a:ext>
              </a:extLst>
            </p:cNvPr>
            <p:cNvSpPr>
              <a:spLocks noChangeAspect="1"/>
            </p:cNvSpPr>
            <p:nvPr/>
          </p:nvSpPr>
          <p:spPr>
            <a:xfrm rot="19333965">
              <a:off x="1879445" y="2535035"/>
              <a:ext cx="288000" cy="288000"/>
            </a:xfrm>
            <a:prstGeom prst="wedgeEllipseCallout">
              <a:avLst>
                <a:gd name="adj1" fmla="val 41"/>
                <a:gd name="adj2" fmla="val 71323"/>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 </a:t>
              </a:r>
            </a:p>
          </p:txBody>
        </p:sp>
      </p:grpSp>
      <p:cxnSp>
        <p:nvCxnSpPr>
          <p:cNvPr id="108" name="Rak koppling 107">
            <a:extLst>
              <a:ext uri="{FF2B5EF4-FFF2-40B4-BE49-F238E27FC236}">
                <a16:creationId xmlns:a16="http://schemas.microsoft.com/office/drawing/2014/main" id="{32150B75-9A28-4699-9C86-F0610B567189}"/>
              </a:ext>
            </a:extLst>
          </p:cNvPr>
          <p:cNvCxnSpPr/>
          <p:nvPr/>
        </p:nvCxnSpPr>
        <p:spPr>
          <a:xfrm>
            <a:off x="3605991" y="3429000"/>
            <a:ext cx="1603153" cy="0"/>
          </a:xfrm>
          <a:prstGeom prst="line">
            <a:avLst/>
          </a:prstGeom>
          <a:ln w="12700">
            <a:solidFill>
              <a:schemeClr val="tx1"/>
            </a:solidFill>
            <a:prstDash val="sysDash"/>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09" name="Rektangel 108">
            <a:extLst>
              <a:ext uri="{FF2B5EF4-FFF2-40B4-BE49-F238E27FC236}">
                <a16:creationId xmlns:a16="http://schemas.microsoft.com/office/drawing/2014/main" id="{E869BB8E-7E24-427D-8AB3-8ED06ACFED17}"/>
              </a:ext>
            </a:extLst>
          </p:cNvPr>
          <p:cNvSpPr/>
          <p:nvPr/>
        </p:nvSpPr>
        <p:spPr>
          <a:xfrm>
            <a:off x="4965812" y="4661390"/>
            <a:ext cx="2630088" cy="1092607"/>
          </a:xfrm>
          <a:prstGeom prst="rect">
            <a:avLst/>
          </a:prstGeom>
        </p:spPr>
        <p:txBody>
          <a:bodyPr wrap="square" l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Arial"/>
                <a:ea typeface="+mn-ea"/>
                <a:cs typeface="+mn-cs"/>
              </a:rPr>
              <a:t>Regionala samverkans- och stödstrukturer (RSS)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Stödfunktioner för samverkans- och kunskapsutveckling i ett län eller del av ett län</a:t>
            </a:r>
          </a:p>
        </p:txBody>
      </p:sp>
      <p:sp>
        <p:nvSpPr>
          <p:cNvPr id="110" name="Rektangel 109">
            <a:extLst>
              <a:ext uri="{FF2B5EF4-FFF2-40B4-BE49-F238E27FC236}">
                <a16:creationId xmlns:a16="http://schemas.microsoft.com/office/drawing/2014/main" id="{43DE1A6D-C9F6-421B-A4BE-5D450E5F795B}"/>
              </a:ext>
            </a:extLst>
          </p:cNvPr>
          <p:cNvSpPr/>
          <p:nvPr/>
        </p:nvSpPr>
        <p:spPr>
          <a:xfrm>
            <a:off x="8299365" y="4661390"/>
            <a:ext cx="3450184" cy="2015936"/>
          </a:xfrm>
          <a:prstGeom prst="rect">
            <a:avLst/>
          </a:prstGeom>
        </p:spPr>
        <p:txBody>
          <a:bodyPr wrap="square" l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Arial"/>
                <a:ea typeface="+mn-ea"/>
                <a:cs typeface="+mn-cs"/>
              </a:rPr>
              <a:t>Nationella aktörer</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smtClean="0">
                <a:ln>
                  <a:noFill/>
                </a:ln>
                <a:solidFill>
                  <a:prstClr val="black"/>
                </a:solidFill>
                <a:effectLst/>
                <a:uLnTx/>
                <a:uFillTx/>
                <a:latin typeface="Arial"/>
                <a:ea typeface="+mn-ea"/>
                <a:cs typeface="+mn-cs"/>
              </a:rPr>
              <a:t>Sveriges Kommuner och Regioner (SKR)</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smtClean="0">
                <a:ln>
                  <a:noFill/>
                </a:ln>
                <a:solidFill>
                  <a:prstClr val="black"/>
                </a:solidFill>
                <a:effectLst/>
                <a:uLnTx/>
                <a:uFillTx/>
                <a:latin typeface="Arial"/>
                <a:ea typeface="+mn-ea"/>
                <a:cs typeface="+mn-cs"/>
              </a:rPr>
              <a:t>Statliga myndigheter</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Rådet för styrning med kunskap</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Huvudmannagruppen för samlad statlig kunskapsstyrning</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Partnerskapet mellan RSS, </a:t>
            </a:r>
            <a:r>
              <a:rPr kumimoji="0" lang="sv-SE" sz="1200" b="0" i="0" u="none" strike="noStrike" kern="1200" cap="none" spc="0" normalizeH="0" baseline="0" noProof="0" dirty="0" smtClean="0">
                <a:ln>
                  <a:noFill/>
                </a:ln>
                <a:solidFill>
                  <a:prstClr val="black"/>
                </a:solidFill>
                <a:effectLst/>
                <a:uLnTx/>
                <a:uFillTx/>
                <a:latin typeface="Arial"/>
                <a:ea typeface="+mn-ea"/>
                <a:cs typeface="+mn-cs"/>
              </a:rPr>
              <a:t>SKR </a:t>
            </a:r>
            <a:r>
              <a:rPr kumimoji="0" lang="sv-SE" sz="1200" b="0" i="0" u="none" strike="noStrike" kern="1200" cap="none" spc="0" normalizeH="0" baseline="0" noProof="0" dirty="0">
                <a:ln>
                  <a:noFill/>
                </a:ln>
                <a:solidFill>
                  <a:prstClr val="black"/>
                </a:solidFill>
                <a:effectLst/>
                <a:uLnTx/>
                <a:uFillTx/>
                <a:latin typeface="Arial"/>
                <a:ea typeface="+mn-ea"/>
                <a:cs typeface="+mn-cs"/>
              </a:rPr>
              <a:t>och Socialstyrelsen</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Nationell samverkansgrupp för kunskapsstyrning i socialtjänsten (NSK-S)</a:t>
            </a:r>
          </a:p>
        </p:txBody>
      </p:sp>
      <p:grpSp>
        <p:nvGrpSpPr>
          <p:cNvPr id="115" name="Grupp 114">
            <a:extLst>
              <a:ext uri="{FF2B5EF4-FFF2-40B4-BE49-F238E27FC236}">
                <a16:creationId xmlns:a16="http://schemas.microsoft.com/office/drawing/2014/main" id="{B583085A-F4D8-433E-A8CD-CD4C62817F30}"/>
              </a:ext>
            </a:extLst>
          </p:cNvPr>
          <p:cNvGrpSpPr/>
          <p:nvPr/>
        </p:nvGrpSpPr>
        <p:grpSpPr>
          <a:xfrm>
            <a:off x="689956" y="668547"/>
            <a:ext cx="1570861" cy="1576140"/>
            <a:chOff x="689956" y="668547"/>
            <a:chExt cx="1570861" cy="1576140"/>
          </a:xfrm>
        </p:grpSpPr>
        <p:sp>
          <p:nvSpPr>
            <p:cNvPr id="56" name="Ellips 55">
              <a:extLst>
                <a:ext uri="{FF2B5EF4-FFF2-40B4-BE49-F238E27FC236}">
                  <a16:creationId xmlns:a16="http://schemas.microsoft.com/office/drawing/2014/main" id="{20927B92-41B1-4950-A6AE-6259E596E5F8}"/>
                </a:ext>
              </a:extLst>
            </p:cNvPr>
            <p:cNvSpPr>
              <a:spLocks noChangeAspect="1"/>
            </p:cNvSpPr>
            <p:nvPr/>
          </p:nvSpPr>
          <p:spPr>
            <a:xfrm>
              <a:off x="754687" y="740000"/>
              <a:ext cx="1440000" cy="144000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3" name="Ellips 72">
              <a:extLst>
                <a:ext uri="{FF2B5EF4-FFF2-40B4-BE49-F238E27FC236}">
                  <a16:creationId xmlns:a16="http://schemas.microsoft.com/office/drawing/2014/main" id="{7EE60AE0-8B71-41B3-A01B-D588B0AA61CB}"/>
                </a:ext>
              </a:extLst>
            </p:cNvPr>
            <p:cNvSpPr>
              <a:spLocks noChangeAspect="1"/>
            </p:cNvSpPr>
            <p:nvPr/>
          </p:nvSpPr>
          <p:spPr>
            <a:xfrm>
              <a:off x="898687" y="868881"/>
              <a:ext cx="1152000" cy="115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4" name="Rektangel 73">
              <a:extLst>
                <a:ext uri="{FF2B5EF4-FFF2-40B4-BE49-F238E27FC236}">
                  <a16:creationId xmlns:a16="http://schemas.microsoft.com/office/drawing/2014/main" id="{D35FF7D5-2E7D-4B40-A990-0FF629C19F69}"/>
                </a:ext>
              </a:extLst>
            </p:cNvPr>
            <p:cNvSpPr/>
            <p:nvPr/>
          </p:nvSpPr>
          <p:spPr>
            <a:xfrm>
              <a:off x="844687" y="1290992"/>
              <a:ext cx="1260000" cy="307777"/>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50" normalizeH="0" baseline="0" noProof="0" dirty="0">
                  <a:ln>
                    <a:noFill/>
                  </a:ln>
                  <a:solidFill>
                    <a:prstClr val="white"/>
                  </a:solidFill>
                  <a:effectLst/>
                  <a:uLnTx/>
                  <a:uFillTx/>
                  <a:latin typeface="Arial"/>
                  <a:ea typeface="+mn-ea"/>
                  <a:cs typeface="+mn-cs"/>
                </a:rPr>
                <a:t>Brukare</a:t>
              </a:r>
            </a:p>
          </p:txBody>
        </p:sp>
        <p:sp>
          <p:nvSpPr>
            <p:cNvPr id="80" name="Ellips 79">
              <a:extLst>
                <a:ext uri="{FF2B5EF4-FFF2-40B4-BE49-F238E27FC236}">
                  <a16:creationId xmlns:a16="http://schemas.microsoft.com/office/drawing/2014/main" id="{823CBEA0-5BC0-40A7-A297-685A7723010B}"/>
                </a:ext>
              </a:extLst>
            </p:cNvPr>
            <p:cNvSpPr>
              <a:spLocks noChangeAspect="1"/>
            </p:cNvSpPr>
            <p:nvPr/>
          </p:nvSpPr>
          <p:spPr>
            <a:xfrm>
              <a:off x="1412272" y="673826"/>
              <a:ext cx="132347" cy="132347"/>
            </a:xfrm>
            <a:prstGeom prst="ellipse">
              <a:avLst/>
            </a:prstGeom>
            <a:solidFill>
              <a:schemeClr val="accent5"/>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1" name="Ellips 80">
              <a:extLst>
                <a:ext uri="{FF2B5EF4-FFF2-40B4-BE49-F238E27FC236}">
                  <a16:creationId xmlns:a16="http://schemas.microsoft.com/office/drawing/2014/main" id="{D7753CD1-C66E-4645-9AE6-731A99DD78BC}"/>
                </a:ext>
              </a:extLst>
            </p:cNvPr>
            <p:cNvSpPr>
              <a:spLocks noChangeAspect="1"/>
            </p:cNvSpPr>
            <p:nvPr/>
          </p:nvSpPr>
          <p:spPr>
            <a:xfrm>
              <a:off x="1408513" y="2112340"/>
              <a:ext cx="132347" cy="132347"/>
            </a:xfrm>
            <a:prstGeom prst="ellipse">
              <a:avLst/>
            </a:prstGeom>
            <a:solidFill>
              <a:schemeClr val="accent5"/>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2" name="Ellips 81">
              <a:extLst>
                <a:ext uri="{FF2B5EF4-FFF2-40B4-BE49-F238E27FC236}">
                  <a16:creationId xmlns:a16="http://schemas.microsoft.com/office/drawing/2014/main" id="{47EA94CD-F6F2-469D-B088-57690F9DB2C2}"/>
                </a:ext>
              </a:extLst>
            </p:cNvPr>
            <p:cNvSpPr>
              <a:spLocks noChangeAspect="1"/>
            </p:cNvSpPr>
            <p:nvPr/>
          </p:nvSpPr>
          <p:spPr>
            <a:xfrm>
              <a:off x="2126468" y="1387923"/>
              <a:ext cx="132347" cy="132347"/>
            </a:xfrm>
            <a:prstGeom prst="ellipse">
              <a:avLst/>
            </a:prstGeom>
            <a:solidFill>
              <a:schemeClr val="accent5"/>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3" name="Ellips 82">
              <a:extLst>
                <a:ext uri="{FF2B5EF4-FFF2-40B4-BE49-F238E27FC236}">
                  <a16:creationId xmlns:a16="http://schemas.microsoft.com/office/drawing/2014/main" id="{700C4F9A-D34F-4DED-9DB8-31C3CB34D77B}"/>
                </a:ext>
              </a:extLst>
            </p:cNvPr>
            <p:cNvSpPr>
              <a:spLocks noChangeAspect="1"/>
            </p:cNvSpPr>
            <p:nvPr/>
          </p:nvSpPr>
          <p:spPr>
            <a:xfrm>
              <a:off x="691958" y="1393826"/>
              <a:ext cx="132347" cy="132347"/>
            </a:xfrm>
            <a:prstGeom prst="ellipse">
              <a:avLst/>
            </a:prstGeom>
            <a:solidFill>
              <a:schemeClr val="accent5"/>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93" name="Grupp 92">
              <a:extLst>
                <a:ext uri="{FF2B5EF4-FFF2-40B4-BE49-F238E27FC236}">
                  <a16:creationId xmlns:a16="http://schemas.microsoft.com/office/drawing/2014/main" id="{CD52F729-FEAD-4768-80C5-919AA2295F76}"/>
                </a:ext>
              </a:extLst>
            </p:cNvPr>
            <p:cNvGrpSpPr/>
            <p:nvPr/>
          </p:nvGrpSpPr>
          <p:grpSpPr>
            <a:xfrm rot="1813151">
              <a:off x="691258" y="668547"/>
              <a:ext cx="1566857" cy="1570861"/>
              <a:chOff x="645919" y="995229"/>
              <a:chExt cx="1566857" cy="1570861"/>
            </a:xfrm>
          </p:grpSpPr>
          <p:sp>
            <p:nvSpPr>
              <p:cNvPr id="94" name="Ellips 93">
                <a:extLst>
                  <a:ext uri="{FF2B5EF4-FFF2-40B4-BE49-F238E27FC236}">
                    <a16:creationId xmlns:a16="http://schemas.microsoft.com/office/drawing/2014/main" id="{B0FEE026-2552-40E9-B39B-08BBB0FAB65B}"/>
                  </a:ext>
                </a:extLst>
              </p:cNvPr>
              <p:cNvSpPr>
                <a:spLocks noChangeAspect="1"/>
              </p:cNvSpPr>
              <p:nvPr/>
            </p:nvSpPr>
            <p:spPr>
              <a:xfrm>
                <a:off x="1366233" y="995229"/>
                <a:ext cx="132347" cy="132347"/>
              </a:xfrm>
              <a:prstGeom prst="ellipse">
                <a:avLst/>
              </a:prstGeom>
              <a:solidFill>
                <a:schemeClr val="accent5"/>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5" name="Ellips 94">
                <a:extLst>
                  <a:ext uri="{FF2B5EF4-FFF2-40B4-BE49-F238E27FC236}">
                    <a16:creationId xmlns:a16="http://schemas.microsoft.com/office/drawing/2014/main" id="{89A61E3E-9C01-4034-A9DF-18C7A2BEE6F6}"/>
                  </a:ext>
                </a:extLst>
              </p:cNvPr>
              <p:cNvSpPr>
                <a:spLocks noChangeAspect="1"/>
              </p:cNvSpPr>
              <p:nvPr/>
            </p:nvSpPr>
            <p:spPr>
              <a:xfrm>
                <a:off x="1362474" y="2433743"/>
                <a:ext cx="132347" cy="132347"/>
              </a:xfrm>
              <a:prstGeom prst="ellipse">
                <a:avLst/>
              </a:prstGeom>
              <a:solidFill>
                <a:schemeClr val="accent5"/>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6" name="Ellips 95">
                <a:extLst>
                  <a:ext uri="{FF2B5EF4-FFF2-40B4-BE49-F238E27FC236}">
                    <a16:creationId xmlns:a16="http://schemas.microsoft.com/office/drawing/2014/main" id="{D2DD0BE4-A5CA-4DB5-842E-D04F0F23A48E}"/>
                  </a:ext>
                </a:extLst>
              </p:cNvPr>
              <p:cNvSpPr>
                <a:spLocks noChangeAspect="1"/>
              </p:cNvSpPr>
              <p:nvPr/>
            </p:nvSpPr>
            <p:spPr>
              <a:xfrm>
                <a:off x="2080429" y="1709326"/>
                <a:ext cx="132347" cy="132347"/>
              </a:xfrm>
              <a:prstGeom prst="ellipse">
                <a:avLst/>
              </a:prstGeom>
              <a:solidFill>
                <a:schemeClr val="accent5"/>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7" name="Ellips 96">
                <a:extLst>
                  <a:ext uri="{FF2B5EF4-FFF2-40B4-BE49-F238E27FC236}">
                    <a16:creationId xmlns:a16="http://schemas.microsoft.com/office/drawing/2014/main" id="{8CD01B55-D320-46DB-ABA7-751606E4B38C}"/>
                  </a:ext>
                </a:extLst>
              </p:cNvPr>
              <p:cNvSpPr>
                <a:spLocks noChangeAspect="1"/>
              </p:cNvSpPr>
              <p:nvPr/>
            </p:nvSpPr>
            <p:spPr>
              <a:xfrm>
                <a:off x="645919" y="1715229"/>
                <a:ext cx="132347" cy="132347"/>
              </a:xfrm>
              <a:prstGeom prst="ellipse">
                <a:avLst/>
              </a:prstGeom>
              <a:solidFill>
                <a:schemeClr val="accent5"/>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79" name="Grupp 78">
              <a:extLst>
                <a:ext uri="{FF2B5EF4-FFF2-40B4-BE49-F238E27FC236}">
                  <a16:creationId xmlns:a16="http://schemas.microsoft.com/office/drawing/2014/main" id="{5BB30EEF-2EFF-45E0-AF2D-1018A02AB347}"/>
                </a:ext>
              </a:extLst>
            </p:cNvPr>
            <p:cNvGrpSpPr/>
            <p:nvPr/>
          </p:nvGrpSpPr>
          <p:grpSpPr>
            <a:xfrm rot="3600077">
              <a:off x="691958" y="673826"/>
              <a:ext cx="1566857" cy="1570861"/>
              <a:chOff x="645919" y="995229"/>
              <a:chExt cx="1566857" cy="1570861"/>
            </a:xfrm>
          </p:grpSpPr>
          <p:sp>
            <p:nvSpPr>
              <p:cNvPr id="75" name="Ellips 74">
                <a:extLst>
                  <a:ext uri="{FF2B5EF4-FFF2-40B4-BE49-F238E27FC236}">
                    <a16:creationId xmlns:a16="http://schemas.microsoft.com/office/drawing/2014/main" id="{CB03C5E2-FB3D-4D09-8E44-32691AFBE031}"/>
                  </a:ext>
                </a:extLst>
              </p:cNvPr>
              <p:cNvSpPr>
                <a:spLocks noChangeAspect="1"/>
              </p:cNvSpPr>
              <p:nvPr/>
            </p:nvSpPr>
            <p:spPr>
              <a:xfrm>
                <a:off x="1366233" y="995229"/>
                <a:ext cx="132347" cy="132347"/>
              </a:xfrm>
              <a:prstGeom prst="ellipse">
                <a:avLst/>
              </a:prstGeom>
              <a:solidFill>
                <a:schemeClr val="accent5"/>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6" name="Ellips 75">
                <a:extLst>
                  <a:ext uri="{FF2B5EF4-FFF2-40B4-BE49-F238E27FC236}">
                    <a16:creationId xmlns:a16="http://schemas.microsoft.com/office/drawing/2014/main" id="{089FEE47-8F3E-4B3B-8DDB-4E78D332AC51}"/>
                  </a:ext>
                </a:extLst>
              </p:cNvPr>
              <p:cNvSpPr>
                <a:spLocks noChangeAspect="1"/>
              </p:cNvSpPr>
              <p:nvPr/>
            </p:nvSpPr>
            <p:spPr>
              <a:xfrm>
                <a:off x="1362474" y="2433743"/>
                <a:ext cx="132347" cy="132347"/>
              </a:xfrm>
              <a:prstGeom prst="ellipse">
                <a:avLst/>
              </a:prstGeom>
              <a:solidFill>
                <a:schemeClr val="accent5"/>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7" name="Ellips 76">
                <a:extLst>
                  <a:ext uri="{FF2B5EF4-FFF2-40B4-BE49-F238E27FC236}">
                    <a16:creationId xmlns:a16="http://schemas.microsoft.com/office/drawing/2014/main" id="{72FF654E-7B37-48E6-A012-6F2E3AAEE2A4}"/>
                  </a:ext>
                </a:extLst>
              </p:cNvPr>
              <p:cNvSpPr>
                <a:spLocks noChangeAspect="1"/>
              </p:cNvSpPr>
              <p:nvPr/>
            </p:nvSpPr>
            <p:spPr>
              <a:xfrm>
                <a:off x="2080429" y="1709326"/>
                <a:ext cx="132347" cy="132347"/>
              </a:xfrm>
              <a:prstGeom prst="ellipse">
                <a:avLst/>
              </a:prstGeom>
              <a:solidFill>
                <a:schemeClr val="accent5"/>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8" name="Ellips 77">
                <a:extLst>
                  <a:ext uri="{FF2B5EF4-FFF2-40B4-BE49-F238E27FC236}">
                    <a16:creationId xmlns:a16="http://schemas.microsoft.com/office/drawing/2014/main" id="{05BFFC90-6AAF-4C2C-A16B-7092592DEC96}"/>
                  </a:ext>
                </a:extLst>
              </p:cNvPr>
              <p:cNvSpPr>
                <a:spLocks noChangeAspect="1"/>
              </p:cNvSpPr>
              <p:nvPr/>
            </p:nvSpPr>
            <p:spPr>
              <a:xfrm>
                <a:off x="645919" y="1715229"/>
                <a:ext cx="132347" cy="132347"/>
              </a:xfrm>
              <a:prstGeom prst="ellipse">
                <a:avLst/>
              </a:prstGeom>
              <a:solidFill>
                <a:schemeClr val="accent5"/>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grpSp>
      <p:grpSp>
        <p:nvGrpSpPr>
          <p:cNvPr id="91" name="Grupp 90">
            <a:extLst>
              <a:ext uri="{FF2B5EF4-FFF2-40B4-BE49-F238E27FC236}">
                <a16:creationId xmlns:a16="http://schemas.microsoft.com/office/drawing/2014/main" id="{7FD33C48-A2F4-486E-95EA-46C7695BDA89}"/>
              </a:ext>
            </a:extLst>
          </p:cNvPr>
          <p:cNvGrpSpPr/>
          <p:nvPr/>
        </p:nvGrpSpPr>
        <p:grpSpPr>
          <a:xfrm>
            <a:off x="51526" y="6343311"/>
            <a:ext cx="1940118" cy="364282"/>
            <a:chOff x="5128588" y="5072932"/>
            <a:chExt cx="1940118" cy="364282"/>
          </a:xfrm>
        </p:grpSpPr>
        <p:sp>
          <p:nvSpPr>
            <p:cNvPr id="92" name="Platshållare för innehåll 5">
              <a:extLst>
                <a:ext uri="{FF2B5EF4-FFF2-40B4-BE49-F238E27FC236}">
                  <a16:creationId xmlns:a16="http://schemas.microsoft.com/office/drawing/2014/main" id="{69640B4E-3AAB-4CD1-BC93-74EBBC6F8E85}"/>
                </a:ext>
              </a:extLst>
            </p:cNvPr>
            <p:cNvSpPr txBox="1">
              <a:spLocks/>
            </p:cNvSpPr>
            <p:nvPr/>
          </p:nvSpPr>
          <p:spPr>
            <a:xfrm>
              <a:off x="5128588" y="5083271"/>
              <a:ext cx="1940118" cy="353943"/>
            </a:xfrm>
            <a:prstGeom prst="rect">
              <a:avLst/>
            </a:prstGeom>
          </p:spPr>
          <p:txBody>
            <a:bodyPr vert="horz" lIns="91440" tIns="45720" rIns="91440" bIns="45720" rtlCol="0">
              <a:sp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0" algn="ctr"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700" b="1" i="0" u="none" strike="noStrike" kern="1200" cap="none" spc="-20" normalizeH="0" baseline="0" noProof="0" dirty="0">
                  <a:ln>
                    <a:noFill/>
                  </a:ln>
                  <a:solidFill>
                    <a:srgbClr val="8D8179">
                      <a:lumMod val="60000"/>
                      <a:lumOff val="40000"/>
                    </a:srgbClr>
                  </a:solidFill>
                  <a:effectLst/>
                  <a:uLnTx/>
                  <a:uFillTx/>
                  <a:latin typeface="Arial"/>
                  <a:ea typeface="+mn-ea"/>
                  <a:cs typeface="+mn-cs"/>
                </a:rPr>
                <a:t>Socialtjänsten</a:t>
              </a:r>
            </a:p>
          </p:txBody>
        </p:sp>
        <p:cxnSp>
          <p:nvCxnSpPr>
            <p:cNvPr id="98" name="Rak koppling 97">
              <a:extLst>
                <a:ext uri="{FF2B5EF4-FFF2-40B4-BE49-F238E27FC236}">
                  <a16:creationId xmlns:a16="http://schemas.microsoft.com/office/drawing/2014/main" id="{4FE7D97A-BFEA-4738-9234-43F5E19091D5}"/>
                </a:ext>
              </a:extLst>
            </p:cNvPr>
            <p:cNvCxnSpPr/>
            <p:nvPr/>
          </p:nvCxnSpPr>
          <p:spPr>
            <a:xfrm>
              <a:off x="5414838" y="5072932"/>
              <a:ext cx="1404000" cy="0"/>
            </a:xfrm>
            <a:prstGeom prst="line">
              <a:avLst/>
            </a:prstGeom>
            <a:ln w="127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5667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53" presetClass="entr" presetSubtype="16" fill="hold" nodeType="withEffect">
                                  <p:stCondLst>
                                    <p:cond delay="600"/>
                                  </p:stCondLst>
                                  <p:childTnLst>
                                    <p:set>
                                      <p:cBhvr>
                                        <p:cTn id="11" dur="1" fill="hold">
                                          <p:stCondLst>
                                            <p:cond delay="0"/>
                                          </p:stCondLst>
                                        </p:cTn>
                                        <p:tgtEl>
                                          <p:spTgt spid="118"/>
                                        </p:tgtEl>
                                        <p:attrNameLst>
                                          <p:attrName>style.visibility</p:attrName>
                                        </p:attrNameLst>
                                      </p:cBhvr>
                                      <p:to>
                                        <p:strVal val="visible"/>
                                      </p:to>
                                    </p:set>
                                    <p:anim calcmode="lin" valueType="num">
                                      <p:cBhvr>
                                        <p:cTn id="12" dur="500" fill="hold"/>
                                        <p:tgtEl>
                                          <p:spTgt spid="118"/>
                                        </p:tgtEl>
                                        <p:attrNameLst>
                                          <p:attrName>ppt_w</p:attrName>
                                        </p:attrNameLst>
                                      </p:cBhvr>
                                      <p:tavLst>
                                        <p:tav tm="0">
                                          <p:val>
                                            <p:fltVal val="0"/>
                                          </p:val>
                                        </p:tav>
                                        <p:tav tm="100000">
                                          <p:val>
                                            <p:strVal val="#ppt_w"/>
                                          </p:val>
                                        </p:tav>
                                      </p:tavLst>
                                    </p:anim>
                                    <p:anim calcmode="lin" valueType="num">
                                      <p:cBhvr>
                                        <p:cTn id="13" dur="500" fill="hold"/>
                                        <p:tgtEl>
                                          <p:spTgt spid="118"/>
                                        </p:tgtEl>
                                        <p:attrNameLst>
                                          <p:attrName>ppt_h</p:attrName>
                                        </p:attrNameLst>
                                      </p:cBhvr>
                                      <p:tavLst>
                                        <p:tav tm="0">
                                          <p:val>
                                            <p:fltVal val="0"/>
                                          </p:val>
                                        </p:tav>
                                        <p:tav tm="100000">
                                          <p:val>
                                            <p:strVal val="#ppt_h"/>
                                          </p:val>
                                        </p:tav>
                                      </p:tavLst>
                                    </p:anim>
                                    <p:animEffect transition="in" filter="fade">
                                      <p:cBhvr>
                                        <p:cTn id="14" dur="500"/>
                                        <p:tgtEl>
                                          <p:spTgt spid="118"/>
                                        </p:tgtEl>
                                      </p:cBhvr>
                                    </p:animEffect>
                                  </p:childTnLst>
                                </p:cTn>
                              </p:par>
                              <p:par>
                                <p:cTn id="15" presetID="53" presetClass="entr" presetSubtype="16" fill="hold" nodeType="withEffect">
                                  <p:stCondLst>
                                    <p:cond delay="600"/>
                                  </p:stCondLst>
                                  <p:childTnLst>
                                    <p:set>
                                      <p:cBhvr>
                                        <p:cTn id="16" dur="1" fill="hold">
                                          <p:stCondLst>
                                            <p:cond delay="0"/>
                                          </p:stCondLst>
                                        </p:cTn>
                                        <p:tgtEl>
                                          <p:spTgt spid="116"/>
                                        </p:tgtEl>
                                        <p:attrNameLst>
                                          <p:attrName>style.visibility</p:attrName>
                                        </p:attrNameLst>
                                      </p:cBhvr>
                                      <p:to>
                                        <p:strVal val="visible"/>
                                      </p:to>
                                    </p:set>
                                    <p:anim calcmode="lin" valueType="num">
                                      <p:cBhvr>
                                        <p:cTn id="17" dur="500" fill="hold"/>
                                        <p:tgtEl>
                                          <p:spTgt spid="116"/>
                                        </p:tgtEl>
                                        <p:attrNameLst>
                                          <p:attrName>ppt_w</p:attrName>
                                        </p:attrNameLst>
                                      </p:cBhvr>
                                      <p:tavLst>
                                        <p:tav tm="0">
                                          <p:val>
                                            <p:fltVal val="0"/>
                                          </p:val>
                                        </p:tav>
                                        <p:tav tm="100000">
                                          <p:val>
                                            <p:strVal val="#ppt_w"/>
                                          </p:val>
                                        </p:tav>
                                      </p:tavLst>
                                    </p:anim>
                                    <p:anim calcmode="lin" valueType="num">
                                      <p:cBhvr>
                                        <p:cTn id="18" dur="500" fill="hold"/>
                                        <p:tgtEl>
                                          <p:spTgt spid="116"/>
                                        </p:tgtEl>
                                        <p:attrNameLst>
                                          <p:attrName>ppt_h</p:attrName>
                                        </p:attrNameLst>
                                      </p:cBhvr>
                                      <p:tavLst>
                                        <p:tav tm="0">
                                          <p:val>
                                            <p:fltVal val="0"/>
                                          </p:val>
                                        </p:tav>
                                        <p:tav tm="100000">
                                          <p:val>
                                            <p:strVal val="#ppt_h"/>
                                          </p:val>
                                        </p:tav>
                                      </p:tavLst>
                                    </p:anim>
                                    <p:animEffect transition="in" filter="fade">
                                      <p:cBhvr>
                                        <p:cTn id="19" dur="500"/>
                                        <p:tgtEl>
                                          <p:spTgt spid="116"/>
                                        </p:tgtEl>
                                      </p:cBhvr>
                                    </p:animEffect>
                                  </p:childTnLst>
                                </p:cTn>
                              </p:par>
                              <p:par>
                                <p:cTn id="20" presetID="53" presetClass="entr" presetSubtype="16" fill="hold" nodeType="withEffect">
                                  <p:stCondLst>
                                    <p:cond delay="750"/>
                                  </p:stCondLst>
                                  <p:childTnLst>
                                    <p:set>
                                      <p:cBhvr>
                                        <p:cTn id="21" dur="1" fill="hold">
                                          <p:stCondLst>
                                            <p:cond delay="0"/>
                                          </p:stCondLst>
                                        </p:cTn>
                                        <p:tgtEl>
                                          <p:spTgt spid="115"/>
                                        </p:tgtEl>
                                        <p:attrNameLst>
                                          <p:attrName>style.visibility</p:attrName>
                                        </p:attrNameLst>
                                      </p:cBhvr>
                                      <p:to>
                                        <p:strVal val="visible"/>
                                      </p:to>
                                    </p:set>
                                    <p:anim calcmode="lin" valueType="num">
                                      <p:cBhvr>
                                        <p:cTn id="22" dur="500" fill="hold"/>
                                        <p:tgtEl>
                                          <p:spTgt spid="115"/>
                                        </p:tgtEl>
                                        <p:attrNameLst>
                                          <p:attrName>ppt_w</p:attrName>
                                        </p:attrNameLst>
                                      </p:cBhvr>
                                      <p:tavLst>
                                        <p:tav tm="0">
                                          <p:val>
                                            <p:fltVal val="0"/>
                                          </p:val>
                                        </p:tav>
                                        <p:tav tm="100000">
                                          <p:val>
                                            <p:strVal val="#ppt_w"/>
                                          </p:val>
                                        </p:tav>
                                      </p:tavLst>
                                    </p:anim>
                                    <p:anim calcmode="lin" valueType="num">
                                      <p:cBhvr>
                                        <p:cTn id="23" dur="500" fill="hold"/>
                                        <p:tgtEl>
                                          <p:spTgt spid="115"/>
                                        </p:tgtEl>
                                        <p:attrNameLst>
                                          <p:attrName>ppt_h</p:attrName>
                                        </p:attrNameLst>
                                      </p:cBhvr>
                                      <p:tavLst>
                                        <p:tav tm="0">
                                          <p:val>
                                            <p:fltVal val="0"/>
                                          </p:val>
                                        </p:tav>
                                        <p:tav tm="100000">
                                          <p:val>
                                            <p:strVal val="#ppt_h"/>
                                          </p:val>
                                        </p:tav>
                                      </p:tavLst>
                                    </p:anim>
                                    <p:animEffect transition="in" filter="fade">
                                      <p:cBhvr>
                                        <p:cTn id="24" dur="500"/>
                                        <p:tgtEl>
                                          <p:spTgt spid="115"/>
                                        </p:tgtEl>
                                      </p:cBhvr>
                                    </p:animEffect>
                                  </p:childTnLst>
                                </p:cTn>
                              </p:par>
                            </p:childTnLst>
                          </p:cTn>
                        </p:par>
                        <p:par>
                          <p:cTn id="25" fill="hold">
                            <p:stCondLst>
                              <p:cond delay="1250"/>
                            </p:stCondLst>
                            <p:childTnLst>
                              <p:par>
                                <p:cTn id="26" presetID="16" presetClass="entr" presetSubtype="37" fill="hold" nodeType="after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barn(outVertical)">
                                      <p:cBhvr>
                                        <p:cTn id="28" dur="250"/>
                                        <p:tgtEl>
                                          <p:spTgt spid="65"/>
                                        </p:tgtEl>
                                      </p:cBhvr>
                                    </p:animEffect>
                                  </p:childTnLst>
                                </p:cTn>
                              </p:par>
                              <p:par>
                                <p:cTn id="29" presetID="16" presetClass="entr" presetSubtype="37" fill="hold" nodeType="with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barn(outVertical)">
                                      <p:cBhvr>
                                        <p:cTn id="31" dur="250"/>
                                        <p:tgtEl>
                                          <p:spTgt spid="64"/>
                                        </p:tgtEl>
                                      </p:cBhvr>
                                    </p:animEffect>
                                  </p:childTnLst>
                                </p:cTn>
                              </p:par>
                              <p:par>
                                <p:cTn id="32" presetID="16" presetClass="entr" presetSubtype="37"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barn(outVertical)">
                                      <p:cBhvr>
                                        <p:cTn id="34" dur="250"/>
                                        <p:tgtEl>
                                          <p:spTgt spid="62"/>
                                        </p:tgtEl>
                                      </p:cBhvr>
                                    </p:animEffect>
                                  </p:childTnLst>
                                </p:cTn>
                              </p:par>
                            </p:childTnLst>
                          </p:cTn>
                        </p:par>
                        <p:par>
                          <p:cTn id="35" fill="hold">
                            <p:stCondLst>
                              <p:cond delay="1500"/>
                            </p:stCondLst>
                            <p:childTnLst>
                              <p:par>
                                <p:cTn id="36" presetID="12" presetClass="entr" presetSubtype="4"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250"/>
                                        <p:tgtEl>
                                          <p:spTgt spid="23"/>
                                        </p:tgtEl>
                                        <p:attrNameLst>
                                          <p:attrName>ppt_y</p:attrName>
                                        </p:attrNameLst>
                                      </p:cBhvr>
                                      <p:tavLst>
                                        <p:tav tm="0">
                                          <p:val>
                                            <p:strVal val="#ppt_y+#ppt_h*1.125000"/>
                                          </p:val>
                                        </p:tav>
                                        <p:tav tm="100000">
                                          <p:val>
                                            <p:strVal val="#ppt_y"/>
                                          </p:val>
                                        </p:tav>
                                      </p:tavLst>
                                    </p:anim>
                                    <p:animEffect transition="in" filter="wipe(up)">
                                      <p:cBhvr>
                                        <p:cTn id="39" dur="250"/>
                                        <p:tgtEl>
                                          <p:spTgt spid="23"/>
                                        </p:tgtEl>
                                      </p:cBhvr>
                                    </p:animEffect>
                                  </p:childTnLst>
                                </p:cTn>
                              </p:par>
                              <p:par>
                                <p:cTn id="40" presetID="12" presetClass="entr" presetSubtype="4"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250"/>
                                        <p:tgtEl>
                                          <p:spTgt spid="22"/>
                                        </p:tgtEl>
                                        <p:attrNameLst>
                                          <p:attrName>ppt_y</p:attrName>
                                        </p:attrNameLst>
                                      </p:cBhvr>
                                      <p:tavLst>
                                        <p:tav tm="0">
                                          <p:val>
                                            <p:strVal val="#ppt_y+#ppt_h*1.125000"/>
                                          </p:val>
                                        </p:tav>
                                        <p:tav tm="100000">
                                          <p:val>
                                            <p:strVal val="#ppt_y"/>
                                          </p:val>
                                        </p:tav>
                                      </p:tavLst>
                                    </p:anim>
                                    <p:animEffect transition="in" filter="wipe(up)">
                                      <p:cBhvr>
                                        <p:cTn id="43" dur="250"/>
                                        <p:tgtEl>
                                          <p:spTgt spid="22"/>
                                        </p:tgtEl>
                                      </p:cBhvr>
                                    </p:animEffect>
                                  </p:childTnLst>
                                </p:cTn>
                              </p:par>
                              <p:par>
                                <p:cTn id="44" presetID="12" presetClass="entr" presetSubtype="4"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additive="base">
                                        <p:cTn id="46" dur="250"/>
                                        <p:tgtEl>
                                          <p:spTgt spid="36"/>
                                        </p:tgtEl>
                                        <p:attrNameLst>
                                          <p:attrName>ppt_y</p:attrName>
                                        </p:attrNameLst>
                                      </p:cBhvr>
                                      <p:tavLst>
                                        <p:tav tm="0">
                                          <p:val>
                                            <p:strVal val="#ppt_y+#ppt_h*1.125000"/>
                                          </p:val>
                                        </p:tav>
                                        <p:tav tm="100000">
                                          <p:val>
                                            <p:strVal val="#ppt_y"/>
                                          </p:val>
                                        </p:tav>
                                      </p:tavLst>
                                    </p:anim>
                                    <p:animEffect transition="in" filter="wipe(up)">
                                      <p:cBhvr>
                                        <p:cTn id="47" dur="25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up)">
                                      <p:cBhvr>
                                        <p:cTn id="52" dur="500"/>
                                        <p:tgtEl>
                                          <p:spTgt spid="66"/>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09"/>
                                        </p:tgtEl>
                                        <p:attrNameLst>
                                          <p:attrName>style.visibility</p:attrName>
                                        </p:attrNameLst>
                                      </p:cBhvr>
                                      <p:to>
                                        <p:strVal val="visible"/>
                                      </p:to>
                                    </p:set>
                                    <p:animEffect transition="in" filter="wipe(up)">
                                      <p:cBhvr>
                                        <p:cTn id="55" dur="500"/>
                                        <p:tgtEl>
                                          <p:spTgt spid="109"/>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110"/>
                                        </p:tgtEl>
                                        <p:attrNameLst>
                                          <p:attrName>style.visibility</p:attrName>
                                        </p:attrNameLst>
                                      </p:cBhvr>
                                      <p:to>
                                        <p:strVal val="visible"/>
                                      </p:to>
                                    </p:set>
                                    <p:animEffect transition="in" filter="wipe(up)">
                                      <p:cBhvr>
                                        <p:cTn id="58" dur="500"/>
                                        <p:tgtEl>
                                          <p:spTgt spid="110"/>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37" fill="hold" nodeType="clickEffect">
                                  <p:stCondLst>
                                    <p:cond delay="0"/>
                                  </p:stCondLst>
                                  <p:childTnLst>
                                    <p:set>
                                      <p:cBhvr>
                                        <p:cTn id="62" dur="1" fill="hold">
                                          <p:stCondLst>
                                            <p:cond delay="0"/>
                                          </p:stCondLst>
                                        </p:cTn>
                                        <p:tgtEl>
                                          <p:spTgt spid="108"/>
                                        </p:tgtEl>
                                        <p:attrNameLst>
                                          <p:attrName>style.visibility</p:attrName>
                                        </p:attrNameLst>
                                      </p:cBhvr>
                                      <p:to>
                                        <p:strVal val="visible"/>
                                      </p:to>
                                    </p:set>
                                    <p:animEffect transition="in" filter="barn(outVertical)">
                                      <p:cBhvr>
                                        <p:cTn id="63" dur="500"/>
                                        <p:tgtEl>
                                          <p:spTgt spid="108"/>
                                        </p:tgtEl>
                                      </p:cBhvr>
                                    </p:animEffect>
                                  </p:childTnLst>
                                </p:cTn>
                              </p:par>
                              <p:par>
                                <p:cTn id="64" presetID="16" presetClass="entr" presetSubtype="37" fill="hold" nodeType="withEffect">
                                  <p:stCondLst>
                                    <p:cond delay="0"/>
                                  </p:stCondLst>
                                  <p:childTnLst>
                                    <p:set>
                                      <p:cBhvr>
                                        <p:cTn id="65" dur="1" fill="hold">
                                          <p:stCondLst>
                                            <p:cond delay="0"/>
                                          </p:stCondLst>
                                        </p:cTn>
                                        <p:tgtEl>
                                          <p:spTgt spid="60"/>
                                        </p:tgtEl>
                                        <p:attrNameLst>
                                          <p:attrName>style.visibility</p:attrName>
                                        </p:attrNameLst>
                                      </p:cBhvr>
                                      <p:to>
                                        <p:strVal val="visible"/>
                                      </p:to>
                                    </p:set>
                                    <p:animEffect transition="in" filter="barn(outVertical)">
                                      <p:cBhvr>
                                        <p:cTn id="66" dur="500"/>
                                        <p:tgtEl>
                                          <p:spTgt spid="60"/>
                                        </p:tgtEl>
                                      </p:cBhvr>
                                    </p:animEffect>
                                  </p:childTnLst>
                                </p:cTn>
                              </p:par>
                              <p:par>
                                <p:cTn id="67" presetID="16" presetClass="entr" presetSubtype="37"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barn(outVertical)">
                                      <p:cBhvr>
                                        <p:cTn id="69" dur="500"/>
                                        <p:tgtEl>
                                          <p:spTgt spid="58"/>
                                        </p:tgtEl>
                                      </p:cBhvr>
                                    </p:animEffect>
                                  </p:childTnLst>
                                </p:cTn>
                              </p:par>
                              <p:par>
                                <p:cTn id="70" presetID="16" presetClass="entr" presetSubtype="21" fill="hold" nodeType="withEffect">
                                  <p:stCondLst>
                                    <p:cond delay="0"/>
                                  </p:stCondLst>
                                  <p:childTnLst>
                                    <p:set>
                                      <p:cBhvr>
                                        <p:cTn id="71" dur="1" fill="hold">
                                          <p:stCondLst>
                                            <p:cond delay="0"/>
                                          </p:stCondLst>
                                        </p:cTn>
                                        <p:tgtEl>
                                          <p:spTgt spid="105"/>
                                        </p:tgtEl>
                                        <p:attrNameLst>
                                          <p:attrName>style.visibility</p:attrName>
                                        </p:attrNameLst>
                                      </p:cBhvr>
                                      <p:to>
                                        <p:strVal val="visible"/>
                                      </p:to>
                                    </p:set>
                                    <p:animEffect transition="in" filter="barn(inVertical)">
                                      <p:cBhvr>
                                        <p:cTn id="72" dur="500"/>
                                        <p:tgtEl>
                                          <p:spTgt spid="105"/>
                                        </p:tgtEl>
                                      </p:cBhvr>
                                    </p:animEffect>
                                  </p:childTnLst>
                                </p:cTn>
                              </p:par>
                            </p:childTnLst>
                          </p:cTn>
                        </p:par>
                        <p:par>
                          <p:cTn id="73" fill="hold">
                            <p:stCondLst>
                              <p:cond delay="500"/>
                            </p:stCondLst>
                            <p:childTnLst>
                              <p:par>
                                <p:cTn id="74" presetID="12" presetClass="entr" presetSubtype="4" fill="hold" nodeType="afterEffect">
                                  <p:stCondLst>
                                    <p:cond delay="0"/>
                                  </p:stCondLst>
                                  <p:childTnLst>
                                    <p:set>
                                      <p:cBhvr>
                                        <p:cTn id="75" dur="1" fill="hold">
                                          <p:stCondLst>
                                            <p:cond delay="0"/>
                                          </p:stCondLst>
                                        </p:cTn>
                                        <p:tgtEl>
                                          <p:spTgt spid="113"/>
                                        </p:tgtEl>
                                        <p:attrNameLst>
                                          <p:attrName>style.visibility</p:attrName>
                                        </p:attrNameLst>
                                      </p:cBhvr>
                                      <p:to>
                                        <p:strVal val="visible"/>
                                      </p:to>
                                    </p:set>
                                    <p:anim calcmode="lin" valueType="num">
                                      <p:cBhvr additive="base">
                                        <p:cTn id="76" dur="500"/>
                                        <p:tgtEl>
                                          <p:spTgt spid="113"/>
                                        </p:tgtEl>
                                        <p:attrNameLst>
                                          <p:attrName>ppt_y</p:attrName>
                                        </p:attrNameLst>
                                      </p:cBhvr>
                                      <p:tavLst>
                                        <p:tav tm="0">
                                          <p:val>
                                            <p:strVal val="#ppt_y+#ppt_h*1.125000"/>
                                          </p:val>
                                        </p:tav>
                                        <p:tav tm="100000">
                                          <p:val>
                                            <p:strVal val="#ppt_y"/>
                                          </p:val>
                                        </p:tav>
                                      </p:tavLst>
                                    </p:anim>
                                    <p:animEffect transition="in" filter="wipe(up)">
                                      <p:cBhvr>
                                        <p:cTn id="77" dur="500"/>
                                        <p:tgtEl>
                                          <p:spTgt spid="113"/>
                                        </p:tgtEl>
                                      </p:cBhvr>
                                    </p:animEffect>
                                  </p:childTnLst>
                                </p:cTn>
                              </p:par>
                              <p:par>
                                <p:cTn id="78" presetID="12" presetClass="entr" presetSubtype="4" fill="hold" nodeType="with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additive="base">
                                        <p:cTn id="80" dur="500"/>
                                        <p:tgtEl>
                                          <p:spTgt spid="111"/>
                                        </p:tgtEl>
                                        <p:attrNameLst>
                                          <p:attrName>ppt_y</p:attrName>
                                        </p:attrNameLst>
                                      </p:cBhvr>
                                      <p:tavLst>
                                        <p:tav tm="0">
                                          <p:val>
                                            <p:strVal val="#ppt_y+#ppt_h*1.125000"/>
                                          </p:val>
                                        </p:tav>
                                        <p:tav tm="100000">
                                          <p:val>
                                            <p:strVal val="#ppt_y"/>
                                          </p:val>
                                        </p:tav>
                                      </p:tavLst>
                                    </p:anim>
                                    <p:animEffect transition="in" filter="wipe(up)">
                                      <p:cBhvr>
                                        <p:cTn id="81" dur="500"/>
                                        <p:tgtEl>
                                          <p:spTgt spid="111"/>
                                        </p:tgtEl>
                                      </p:cBhvr>
                                    </p:animEffect>
                                  </p:childTnLst>
                                </p:cTn>
                              </p:par>
                              <p:par>
                                <p:cTn id="82" presetID="12" presetClass="entr" presetSubtype="1" fill="hold" nodeType="with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additive="base">
                                        <p:cTn id="84" dur="500"/>
                                        <p:tgtEl>
                                          <p:spTgt spid="112"/>
                                        </p:tgtEl>
                                        <p:attrNameLst>
                                          <p:attrName>ppt_y</p:attrName>
                                        </p:attrNameLst>
                                      </p:cBhvr>
                                      <p:tavLst>
                                        <p:tav tm="0">
                                          <p:val>
                                            <p:strVal val="#ppt_y-#ppt_h*1.125000"/>
                                          </p:val>
                                        </p:tav>
                                        <p:tav tm="100000">
                                          <p:val>
                                            <p:strVal val="#ppt_y"/>
                                          </p:val>
                                        </p:tav>
                                      </p:tavLst>
                                    </p:anim>
                                    <p:animEffect transition="in" filter="wipe(down)">
                                      <p:cBhvr>
                                        <p:cTn id="85" dur="500"/>
                                        <p:tgtEl>
                                          <p:spTgt spid="112"/>
                                        </p:tgtEl>
                                      </p:cBhvr>
                                    </p:animEffect>
                                  </p:childTnLst>
                                </p:cTn>
                              </p:par>
                              <p:par>
                                <p:cTn id="86" presetID="10" presetClass="entr" presetSubtype="0" fill="hold" nodeType="with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fade">
                                      <p:cBhvr>
                                        <p:cTn id="88"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6" grpId="0"/>
      <p:bldP spid="109" grpId="0"/>
      <p:bldP spid="1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p 27">
            <a:extLst>
              <a:ext uri="{FF2B5EF4-FFF2-40B4-BE49-F238E27FC236}">
                <a16:creationId xmlns:a16="http://schemas.microsoft.com/office/drawing/2014/main" id="{8710EEEF-4866-48E5-A7D2-749160A165BE}"/>
              </a:ext>
            </a:extLst>
          </p:cNvPr>
          <p:cNvGrpSpPr/>
          <p:nvPr/>
        </p:nvGrpSpPr>
        <p:grpSpPr>
          <a:xfrm>
            <a:off x="4764505" y="4346756"/>
            <a:ext cx="2681924" cy="1870858"/>
            <a:chOff x="4764505" y="4346756"/>
            <a:chExt cx="2681924" cy="1870858"/>
          </a:xfrm>
        </p:grpSpPr>
        <p:sp>
          <p:nvSpPr>
            <p:cNvPr id="46" name="Flödesschema: Sammanfoga 45">
              <a:extLst>
                <a:ext uri="{FF2B5EF4-FFF2-40B4-BE49-F238E27FC236}">
                  <a16:creationId xmlns:a16="http://schemas.microsoft.com/office/drawing/2014/main" id="{2CCA5266-44F5-4334-B307-AF3D356C4DEC}"/>
                </a:ext>
              </a:extLst>
            </p:cNvPr>
            <p:cNvSpPr/>
            <p:nvPr/>
          </p:nvSpPr>
          <p:spPr>
            <a:xfrm>
              <a:off x="5047538" y="4733710"/>
              <a:ext cx="2127596" cy="1483904"/>
            </a:xfrm>
            <a:prstGeom prst="flowChartMerg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prstClr val="white"/>
                </a:solidFill>
                <a:effectLst/>
                <a:uLnTx/>
                <a:uFillTx/>
                <a:latin typeface="Arial"/>
                <a:ea typeface="+mn-ea"/>
                <a:cs typeface="+mn-cs"/>
              </a:endParaRPr>
            </a:p>
          </p:txBody>
        </p:sp>
        <p:sp>
          <p:nvSpPr>
            <p:cNvPr id="57" name="Rektangel 56">
              <a:extLst>
                <a:ext uri="{FF2B5EF4-FFF2-40B4-BE49-F238E27FC236}">
                  <a16:creationId xmlns:a16="http://schemas.microsoft.com/office/drawing/2014/main" id="{545CFFC9-4F46-4FDB-940B-70561DD9DD4B}"/>
                </a:ext>
              </a:extLst>
            </p:cNvPr>
            <p:cNvSpPr/>
            <p:nvPr/>
          </p:nvSpPr>
          <p:spPr>
            <a:xfrm>
              <a:off x="5144958" y="4800645"/>
              <a:ext cx="1872000" cy="1022588"/>
            </a:xfrm>
            <a:prstGeom prst="rect">
              <a:avLst/>
            </a:prstGeom>
          </p:spPr>
          <p:txBody>
            <a:bodyPr wrap="square" lIns="0" rIns="0">
              <a:spAutoFit/>
            </a:bodyPr>
            <a:lstStyle/>
            <a:p>
              <a:pPr marL="0" marR="0" lvl="0" indent="-144000" algn="ctr" defTabSz="533400" rtl="0" eaLnBrk="1" fontAlgn="auto" latinLnBrk="0" hangingPunct="1">
                <a:lnSpc>
                  <a:spcPct val="90000"/>
                </a:lnSpc>
                <a:spcBef>
                  <a:spcPct val="0"/>
                </a:spcBef>
                <a:spcAft>
                  <a:spcPct val="35000"/>
                </a:spcAft>
                <a:buClr>
                  <a:srgbClr val="FFBE0A"/>
                </a:buClr>
                <a:buSzPct val="150000"/>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Huvudmannagruppen</a:t>
              </a:r>
            </a:p>
            <a:p>
              <a:pPr marL="0" marR="0" lvl="0" indent="-144000" algn="ctr" defTabSz="533400" rtl="0" eaLnBrk="1" fontAlgn="auto" latinLnBrk="0" hangingPunct="1">
                <a:lnSpc>
                  <a:spcPct val="90000"/>
                </a:lnSpc>
                <a:spcBef>
                  <a:spcPct val="0"/>
                </a:spcBef>
                <a:spcAft>
                  <a:spcPct val="35000"/>
                </a:spcAft>
                <a:buClr>
                  <a:srgbClr val="FFBE0A"/>
                </a:buClr>
                <a:buSzPct val="150000"/>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Partnerskapet</a:t>
              </a:r>
            </a:p>
            <a:p>
              <a:pPr marL="0" marR="0" lvl="0" indent="-144000" algn="ctr" defTabSz="533400" rtl="0" eaLnBrk="1" fontAlgn="auto" latinLnBrk="0" hangingPunct="1">
                <a:lnSpc>
                  <a:spcPct val="90000"/>
                </a:lnSpc>
                <a:spcBef>
                  <a:spcPct val="0"/>
                </a:spcBef>
                <a:spcAft>
                  <a:spcPct val="35000"/>
                </a:spcAft>
                <a:buClr>
                  <a:srgbClr val="FFBE0A"/>
                </a:buClr>
                <a:buSzPct val="150000"/>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Staten</a:t>
              </a:r>
            </a:p>
            <a:p>
              <a:pPr marL="0" marR="0" lvl="0" indent="-144000" algn="ctr" defTabSz="533400" rtl="0" eaLnBrk="1" fontAlgn="auto" latinLnBrk="0" hangingPunct="1">
                <a:lnSpc>
                  <a:spcPct val="90000"/>
                </a:lnSpc>
                <a:spcBef>
                  <a:spcPct val="0"/>
                </a:spcBef>
                <a:spcAft>
                  <a:spcPct val="35000"/>
                </a:spcAft>
                <a:buClr>
                  <a:srgbClr val="FFBE0A"/>
                </a:buClr>
                <a:buSzPct val="150000"/>
                <a:buFont typeface="Arial" panose="020B0604020202020204" pitchFamily="34" charset="0"/>
                <a:buChar char="•"/>
                <a:tabLst/>
                <a:defRPr/>
              </a:pPr>
              <a:r>
                <a:rPr kumimoji="0" lang="sv-SE" sz="1300" b="0" i="0" u="none" strike="noStrike" kern="1200" cap="none" spc="0" normalizeH="0" baseline="0" noProof="0" dirty="0" smtClean="0">
                  <a:ln>
                    <a:noFill/>
                  </a:ln>
                  <a:solidFill>
                    <a:prstClr val="black"/>
                  </a:solidFill>
                  <a:effectLst/>
                  <a:uLnTx/>
                  <a:uFillTx/>
                  <a:latin typeface="Arial"/>
                  <a:ea typeface="+mn-ea"/>
                  <a:cs typeface="+mn-cs"/>
                </a:rPr>
                <a:t>SKR</a:t>
              </a:r>
              <a:endParaRPr kumimoji="0" lang="sv-SE"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80" name="Rektangel 61">
              <a:extLst>
                <a:ext uri="{FF2B5EF4-FFF2-40B4-BE49-F238E27FC236}">
                  <a16:creationId xmlns:a16="http://schemas.microsoft.com/office/drawing/2014/main" id="{B40F2D91-BE58-4299-90AA-C4A1F400E475}"/>
                </a:ext>
              </a:extLst>
            </p:cNvPr>
            <p:cNvSpPr/>
            <p:nvPr/>
          </p:nvSpPr>
          <p:spPr>
            <a:xfrm>
              <a:off x="4764505" y="4346756"/>
              <a:ext cx="2681924" cy="388291"/>
            </a:xfrm>
            <a:custGeom>
              <a:avLst/>
              <a:gdLst>
                <a:gd name="connsiteX0" fmla="*/ 0 w 6274754"/>
                <a:gd name="connsiteY0" fmla="*/ 0 h 384481"/>
                <a:gd name="connsiteX1" fmla="*/ 6274754 w 6274754"/>
                <a:gd name="connsiteY1" fmla="*/ 0 h 384481"/>
                <a:gd name="connsiteX2" fmla="*/ 6274754 w 6274754"/>
                <a:gd name="connsiteY2" fmla="*/ 384481 h 384481"/>
                <a:gd name="connsiteX3" fmla="*/ 0 w 6274754"/>
                <a:gd name="connsiteY3" fmla="*/ 384481 h 384481"/>
                <a:gd name="connsiteX4" fmla="*/ 0 w 6274754"/>
                <a:gd name="connsiteY4" fmla="*/ 0 h 384481"/>
                <a:gd name="connsiteX0" fmla="*/ 0 w 6274754"/>
                <a:gd name="connsiteY0" fmla="*/ 0 h 389505"/>
                <a:gd name="connsiteX1" fmla="*/ 6274754 w 6274754"/>
                <a:gd name="connsiteY1" fmla="*/ 0 h 389505"/>
                <a:gd name="connsiteX2" fmla="*/ 5983352 w 6274754"/>
                <a:gd name="connsiteY2" fmla="*/ 389505 h 389505"/>
                <a:gd name="connsiteX3" fmla="*/ 0 w 6274754"/>
                <a:gd name="connsiteY3" fmla="*/ 384481 h 389505"/>
                <a:gd name="connsiteX4" fmla="*/ 0 w 6274754"/>
                <a:gd name="connsiteY4" fmla="*/ 0 h 389505"/>
                <a:gd name="connsiteX0" fmla="*/ 0 w 6274754"/>
                <a:gd name="connsiteY0" fmla="*/ 0 h 389505"/>
                <a:gd name="connsiteX1" fmla="*/ 6274754 w 6274754"/>
                <a:gd name="connsiteY1" fmla="*/ 0 h 389505"/>
                <a:gd name="connsiteX2" fmla="*/ 5998592 w 6274754"/>
                <a:gd name="connsiteY2" fmla="*/ 389505 h 389505"/>
                <a:gd name="connsiteX3" fmla="*/ 0 w 6274754"/>
                <a:gd name="connsiteY3" fmla="*/ 384481 h 389505"/>
                <a:gd name="connsiteX4" fmla="*/ 0 w 6274754"/>
                <a:gd name="connsiteY4" fmla="*/ 0 h 389505"/>
                <a:gd name="connsiteX0" fmla="*/ 0 w 6274754"/>
                <a:gd name="connsiteY0" fmla="*/ 0 h 389505"/>
                <a:gd name="connsiteX1" fmla="*/ 6274754 w 6274754"/>
                <a:gd name="connsiteY1" fmla="*/ 0 h 389505"/>
                <a:gd name="connsiteX2" fmla="*/ 5998592 w 6274754"/>
                <a:gd name="connsiteY2" fmla="*/ 389505 h 389505"/>
                <a:gd name="connsiteX3" fmla="*/ 278130 w 6274754"/>
                <a:gd name="connsiteY3" fmla="*/ 388291 h 389505"/>
                <a:gd name="connsiteX4" fmla="*/ 0 w 6274754"/>
                <a:gd name="connsiteY4" fmla="*/ 0 h 389505"/>
                <a:gd name="connsiteX0" fmla="*/ 0 w 5998592"/>
                <a:gd name="connsiteY0" fmla="*/ 0 h 389505"/>
                <a:gd name="connsiteX1" fmla="*/ 4861244 w 5998592"/>
                <a:gd name="connsiteY1" fmla="*/ 0 h 389505"/>
                <a:gd name="connsiteX2" fmla="*/ 5998592 w 5998592"/>
                <a:gd name="connsiteY2" fmla="*/ 389505 h 389505"/>
                <a:gd name="connsiteX3" fmla="*/ 278130 w 5998592"/>
                <a:gd name="connsiteY3" fmla="*/ 388291 h 389505"/>
                <a:gd name="connsiteX4" fmla="*/ 0 w 5998592"/>
                <a:gd name="connsiteY4" fmla="*/ 0 h 389505"/>
                <a:gd name="connsiteX0" fmla="*/ 0 w 4861244"/>
                <a:gd name="connsiteY0" fmla="*/ 0 h 388291"/>
                <a:gd name="connsiteX1" fmla="*/ 4861244 w 4861244"/>
                <a:gd name="connsiteY1" fmla="*/ 0 h 388291"/>
                <a:gd name="connsiteX2" fmla="*/ 4581272 w 4861244"/>
                <a:gd name="connsiteY2" fmla="*/ 385695 h 388291"/>
                <a:gd name="connsiteX3" fmla="*/ 278130 w 4861244"/>
                <a:gd name="connsiteY3" fmla="*/ 388291 h 388291"/>
                <a:gd name="connsiteX4" fmla="*/ 0 w 4861244"/>
                <a:gd name="connsiteY4" fmla="*/ 0 h 388291"/>
                <a:gd name="connsiteX0" fmla="*/ 0 w 4865054"/>
                <a:gd name="connsiteY0" fmla="*/ 0 h 388291"/>
                <a:gd name="connsiteX1" fmla="*/ 4865054 w 4865054"/>
                <a:gd name="connsiteY1" fmla="*/ 0 h 388291"/>
                <a:gd name="connsiteX2" fmla="*/ 4581272 w 4865054"/>
                <a:gd name="connsiteY2" fmla="*/ 385695 h 388291"/>
                <a:gd name="connsiteX3" fmla="*/ 278130 w 4865054"/>
                <a:gd name="connsiteY3" fmla="*/ 388291 h 388291"/>
                <a:gd name="connsiteX4" fmla="*/ 0 w 4865054"/>
                <a:gd name="connsiteY4" fmla="*/ 0 h 388291"/>
                <a:gd name="connsiteX0" fmla="*/ 0 w 4581272"/>
                <a:gd name="connsiteY0" fmla="*/ 0 h 388291"/>
                <a:gd name="connsiteX1" fmla="*/ 2681924 w 4581272"/>
                <a:gd name="connsiteY1" fmla="*/ 3810 h 388291"/>
                <a:gd name="connsiteX2" fmla="*/ 4581272 w 4581272"/>
                <a:gd name="connsiteY2" fmla="*/ 385695 h 388291"/>
                <a:gd name="connsiteX3" fmla="*/ 278130 w 4581272"/>
                <a:gd name="connsiteY3" fmla="*/ 388291 h 388291"/>
                <a:gd name="connsiteX4" fmla="*/ 0 w 4581272"/>
                <a:gd name="connsiteY4" fmla="*/ 0 h 388291"/>
                <a:gd name="connsiteX0" fmla="*/ 0 w 2681924"/>
                <a:gd name="connsiteY0" fmla="*/ 0 h 388291"/>
                <a:gd name="connsiteX1" fmla="*/ 2681924 w 2681924"/>
                <a:gd name="connsiteY1" fmla="*/ 3810 h 388291"/>
                <a:gd name="connsiteX2" fmla="*/ 2405762 w 2681924"/>
                <a:gd name="connsiteY2" fmla="*/ 385695 h 388291"/>
                <a:gd name="connsiteX3" fmla="*/ 278130 w 2681924"/>
                <a:gd name="connsiteY3" fmla="*/ 388291 h 388291"/>
                <a:gd name="connsiteX4" fmla="*/ 0 w 2681924"/>
                <a:gd name="connsiteY4" fmla="*/ 0 h 388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1924" h="388291">
                  <a:moveTo>
                    <a:pt x="0" y="0"/>
                  </a:moveTo>
                  <a:lnTo>
                    <a:pt x="2681924" y="3810"/>
                  </a:lnTo>
                  <a:lnTo>
                    <a:pt x="2405762" y="385695"/>
                  </a:lnTo>
                  <a:lnTo>
                    <a:pt x="278130" y="388291"/>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500" b="1" i="0" u="none" strike="noStrike" kern="1200" cap="none" spc="0" normalizeH="0" baseline="0" noProof="0" dirty="0">
                  <a:ln>
                    <a:noFill/>
                  </a:ln>
                  <a:solidFill>
                    <a:prstClr val="white"/>
                  </a:solidFill>
                  <a:effectLst/>
                  <a:uLnTx/>
                  <a:uFillTx/>
                  <a:latin typeface="Arial"/>
                  <a:ea typeface="+mn-ea"/>
                  <a:cs typeface="+mn-cs"/>
                </a:rPr>
                <a:t>Nationell nivå</a:t>
              </a:r>
            </a:p>
          </p:txBody>
        </p:sp>
        <p:sp>
          <p:nvSpPr>
            <p:cNvPr id="68" name="Ellips 67">
              <a:extLst>
                <a:ext uri="{FF2B5EF4-FFF2-40B4-BE49-F238E27FC236}">
                  <a16:creationId xmlns:a16="http://schemas.microsoft.com/office/drawing/2014/main" id="{A9905AEE-11FE-4565-B53F-178F6E3E5D24}"/>
                </a:ext>
              </a:extLst>
            </p:cNvPr>
            <p:cNvSpPr>
              <a:spLocks noChangeAspect="1"/>
            </p:cNvSpPr>
            <p:nvPr/>
          </p:nvSpPr>
          <p:spPr>
            <a:xfrm>
              <a:off x="5034159" y="4483714"/>
              <a:ext cx="114374" cy="11437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69" name="Ellips 68">
              <a:extLst>
                <a:ext uri="{FF2B5EF4-FFF2-40B4-BE49-F238E27FC236}">
                  <a16:creationId xmlns:a16="http://schemas.microsoft.com/office/drawing/2014/main" id="{1FC52866-E4E2-440A-9FF8-9D22A0462129}"/>
                </a:ext>
              </a:extLst>
            </p:cNvPr>
            <p:cNvSpPr>
              <a:spLocks noChangeAspect="1"/>
            </p:cNvSpPr>
            <p:nvPr/>
          </p:nvSpPr>
          <p:spPr>
            <a:xfrm>
              <a:off x="7043469" y="4483714"/>
              <a:ext cx="114374" cy="11437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30" name="Grupp 29">
            <a:extLst>
              <a:ext uri="{FF2B5EF4-FFF2-40B4-BE49-F238E27FC236}">
                <a16:creationId xmlns:a16="http://schemas.microsoft.com/office/drawing/2014/main" id="{73F2D35D-D49C-48C0-BCFA-AD77E5CFB6EB}"/>
              </a:ext>
            </a:extLst>
          </p:cNvPr>
          <p:cNvGrpSpPr/>
          <p:nvPr/>
        </p:nvGrpSpPr>
        <p:grpSpPr>
          <a:xfrm>
            <a:off x="3671047" y="2805184"/>
            <a:ext cx="4865054" cy="1519472"/>
            <a:chOff x="3671047" y="2805184"/>
            <a:chExt cx="4865054" cy="1519472"/>
          </a:xfrm>
        </p:grpSpPr>
        <p:sp>
          <p:nvSpPr>
            <p:cNvPr id="78" name="Rektangel 61">
              <a:extLst>
                <a:ext uri="{FF2B5EF4-FFF2-40B4-BE49-F238E27FC236}">
                  <a16:creationId xmlns:a16="http://schemas.microsoft.com/office/drawing/2014/main" id="{12A86746-1CBC-435E-B138-65904D320293}"/>
                </a:ext>
              </a:extLst>
            </p:cNvPr>
            <p:cNvSpPr/>
            <p:nvPr/>
          </p:nvSpPr>
          <p:spPr>
            <a:xfrm>
              <a:off x="3953434" y="3192913"/>
              <a:ext cx="4296830" cy="1131743"/>
            </a:xfrm>
            <a:custGeom>
              <a:avLst/>
              <a:gdLst>
                <a:gd name="connsiteX0" fmla="*/ 0 w 6274754"/>
                <a:gd name="connsiteY0" fmla="*/ 0 h 384481"/>
                <a:gd name="connsiteX1" fmla="*/ 6274754 w 6274754"/>
                <a:gd name="connsiteY1" fmla="*/ 0 h 384481"/>
                <a:gd name="connsiteX2" fmla="*/ 6274754 w 6274754"/>
                <a:gd name="connsiteY2" fmla="*/ 384481 h 384481"/>
                <a:gd name="connsiteX3" fmla="*/ 0 w 6274754"/>
                <a:gd name="connsiteY3" fmla="*/ 384481 h 384481"/>
                <a:gd name="connsiteX4" fmla="*/ 0 w 6274754"/>
                <a:gd name="connsiteY4" fmla="*/ 0 h 384481"/>
                <a:gd name="connsiteX0" fmla="*/ 0 w 6274754"/>
                <a:gd name="connsiteY0" fmla="*/ 0 h 389505"/>
                <a:gd name="connsiteX1" fmla="*/ 6274754 w 6274754"/>
                <a:gd name="connsiteY1" fmla="*/ 0 h 389505"/>
                <a:gd name="connsiteX2" fmla="*/ 5983352 w 6274754"/>
                <a:gd name="connsiteY2" fmla="*/ 389505 h 389505"/>
                <a:gd name="connsiteX3" fmla="*/ 0 w 6274754"/>
                <a:gd name="connsiteY3" fmla="*/ 384481 h 389505"/>
                <a:gd name="connsiteX4" fmla="*/ 0 w 6274754"/>
                <a:gd name="connsiteY4" fmla="*/ 0 h 389505"/>
                <a:gd name="connsiteX0" fmla="*/ 0 w 6274754"/>
                <a:gd name="connsiteY0" fmla="*/ 0 h 389505"/>
                <a:gd name="connsiteX1" fmla="*/ 6274754 w 6274754"/>
                <a:gd name="connsiteY1" fmla="*/ 0 h 389505"/>
                <a:gd name="connsiteX2" fmla="*/ 5998592 w 6274754"/>
                <a:gd name="connsiteY2" fmla="*/ 389505 h 389505"/>
                <a:gd name="connsiteX3" fmla="*/ 0 w 6274754"/>
                <a:gd name="connsiteY3" fmla="*/ 384481 h 389505"/>
                <a:gd name="connsiteX4" fmla="*/ 0 w 6274754"/>
                <a:gd name="connsiteY4" fmla="*/ 0 h 389505"/>
                <a:gd name="connsiteX0" fmla="*/ 0 w 6274754"/>
                <a:gd name="connsiteY0" fmla="*/ 0 h 389505"/>
                <a:gd name="connsiteX1" fmla="*/ 6274754 w 6274754"/>
                <a:gd name="connsiteY1" fmla="*/ 0 h 389505"/>
                <a:gd name="connsiteX2" fmla="*/ 5998592 w 6274754"/>
                <a:gd name="connsiteY2" fmla="*/ 389505 h 389505"/>
                <a:gd name="connsiteX3" fmla="*/ 278130 w 6274754"/>
                <a:gd name="connsiteY3" fmla="*/ 388291 h 389505"/>
                <a:gd name="connsiteX4" fmla="*/ 0 w 6274754"/>
                <a:gd name="connsiteY4" fmla="*/ 0 h 389505"/>
                <a:gd name="connsiteX0" fmla="*/ 0 w 6274754"/>
                <a:gd name="connsiteY0" fmla="*/ 0 h 389505"/>
                <a:gd name="connsiteX1" fmla="*/ 6274754 w 6274754"/>
                <a:gd name="connsiteY1" fmla="*/ 0 h 389505"/>
                <a:gd name="connsiteX2" fmla="*/ 5801954 w 6274754"/>
                <a:gd name="connsiteY2" fmla="*/ 389505 h 389505"/>
                <a:gd name="connsiteX3" fmla="*/ 278130 w 6274754"/>
                <a:gd name="connsiteY3" fmla="*/ 388291 h 389505"/>
                <a:gd name="connsiteX4" fmla="*/ 0 w 6274754"/>
                <a:gd name="connsiteY4" fmla="*/ 0 h 389505"/>
                <a:gd name="connsiteX0" fmla="*/ 0 w 6274754"/>
                <a:gd name="connsiteY0" fmla="*/ 0 h 390756"/>
                <a:gd name="connsiteX1" fmla="*/ 6274754 w 6274754"/>
                <a:gd name="connsiteY1" fmla="*/ 0 h 390756"/>
                <a:gd name="connsiteX2" fmla="*/ 5801954 w 6274754"/>
                <a:gd name="connsiteY2" fmla="*/ 389505 h 390756"/>
                <a:gd name="connsiteX3" fmla="*/ 470584 w 6274754"/>
                <a:gd name="connsiteY3" fmla="*/ 390756 h 390756"/>
                <a:gd name="connsiteX4" fmla="*/ 0 w 6274754"/>
                <a:gd name="connsiteY4" fmla="*/ 0 h 390756"/>
                <a:gd name="connsiteX0" fmla="*/ 0 w 6258019"/>
                <a:gd name="connsiteY0" fmla="*/ 0 h 390756"/>
                <a:gd name="connsiteX1" fmla="*/ 6258019 w 6258019"/>
                <a:gd name="connsiteY1" fmla="*/ 34515 h 390756"/>
                <a:gd name="connsiteX2" fmla="*/ 5801954 w 6258019"/>
                <a:gd name="connsiteY2" fmla="*/ 389505 h 390756"/>
                <a:gd name="connsiteX3" fmla="*/ 470584 w 6258019"/>
                <a:gd name="connsiteY3" fmla="*/ 390756 h 390756"/>
                <a:gd name="connsiteX4" fmla="*/ 0 w 6258019"/>
                <a:gd name="connsiteY4" fmla="*/ 0 h 390756"/>
                <a:gd name="connsiteX0" fmla="*/ 0 w 6283122"/>
                <a:gd name="connsiteY0" fmla="*/ 0 h 390756"/>
                <a:gd name="connsiteX1" fmla="*/ 6283122 w 6283122"/>
                <a:gd name="connsiteY1" fmla="*/ 2465 h 390756"/>
                <a:gd name="connsiteX2" fmla="*/ 5801954 w 6283122"/>
                <a:gd name="connsiteY2" fmla="*/ 389505 h 390756"/>
                <a:gd name="connsiteX3" fmla="*/ 470584 w 6283122"/>
                <a:gd name="connsiteY3" fmla="*/ 390756 h 390756"/>
                <a:gd name="connsiteX4" fmla="*/ 0 w 6283122"/>
                <a:gd name="connsiteY4" fmla="*/ 0 h 390756"/>
                <a:gd name="connsiteX0" fmla="*/ 0 w 5801954"/>
                <a:gd name="connsiteY0" fmla="*/ 0 h 390756"/>
                <a:gd name="connsiteX1" fmla="*/ 4718384 w 5801954"/>
                <a:gd name="connsiteY1" fmla="*/ 1140 h 390756"/>
                <a:gd name="connsiteX2" fmla="*/ 5801954 w 5801954"/>
                <a:gd name="connsiteY2" fmla="*/ 389505 h 390756"/>
                <a:gd name="connsiteX3" fmla="*/ 470584 w 5801954"/>
                <a:gd name="connsiteY3" fmla="*/ 390756 h 390756"/>
                <a:gd name="connsiteX4" fmla="*/ 0 w 5801954"/>
                <a:gd name="connsiteY4" fmla="*/ 0 h 390756"/>
                <a:gd name="connsiteX0" fmla="*/ 0 w 4718384"/>
                <a:gd name="connsiteY0" fmla="*/ 0 h 390830"/>
                <a:gd name="connsiteX1" fmla="*/ 4718384 w 4718384"/>
                <a:gd name="connsiteY1" fmla="*/ 1140 h 390830"/>
                <a:gd name="connsiteX2" fmla="*/ 3843939 w 4718384"/>
                <a:gd name="connsiteY2" fmla="*/ 390830 h 390830"/>
                <a:gd name="connsiteX3" fmla="*/ 470584 w 4718384"/>
                <a:gd name="connsiteY3" fmla="*/ 390756 h 390830"/>
                <a:gd name="connsiteX4" fmla="*/ 0 w 4718384"/>
                <a:gd name="connsiteY4" fmla="*/ 0 h 390830"/>
                <a:gd name="connsiteX0" fmla="*/ 0 w 4718384"/>
                <a:gd name="connsiteY0" fmla="*/ 0 h 390830"/>
                <a:gd name="connsiteX1" fmla="*/ 4718384 w 4718384"/>
                <a:gd name="connsiteY1" fmla="*/ 1140 h 390830"/>
                <a:gd name="connsiteX2" fmla="*/ 3843939 w 4718384"/>
                <a:gd name="connsiteY2" fmla="*/ 390830 h 390830"/>
                <a:gd name="connsiteX3" fmla="*/ 888964 w 4718384"/>
                <a:gd name="connsiteY3" fmla="*/ 389431 h 390830"/>
                <a:gd name="connsiteX4" fmla="*/ 0 w 4718384"/>
                <a:gd name="connsiteY4" fmla="*/ 0 h 390830"/>
                <a:gd name="connsiteX0" fmla="*/ 0 w 4718384"/>
                <a:gd name="connsiteY0" fmla="*/ 0 h 390009"/>
                <a:gd name="connsiteX1" fmla="*/ 4718384 w 4718384"/>
                <a:gd name="connsiteY1" fmla="*/ 1140 h 390009"/>
                <a:gd name="connsiteX2" fmla="*/ 3836096 w 4718384"/>
                <a:gd name="connsiteY2" fmla="*/ 390009 h 390009"/>
                <a:gd name="connsiteX3" fmla="*/ 888964 w 4718384"/>
                <a:gd name="connsiteY3" fmla="*/ 389431 h 390009"/>
                <a:gd name="connsiteX4" fmla="*/ 0 w 4718384"/>
                <a:gd name="connsiteY4" fmla="*/ 0 h 390009"/>
                <a:gd name="connsiteX0" fmla="*/ 0 w 4718384"/>
                <a:gd name="connsiteY0" fmla="*/ 0 h 390009"/>
                <a:gd name="connsiteX1" fmla="*/ 4718384 w 4718384"/>
                <a:gd name="connsiteY1" fmla="*/ 1140 h 390009"/>
                <a:gd name="connsiteX2" fmla="*/ 3836096 w 4718384"/>
                <a:gd name="connsiteY2" fmla="*/ 390009 h 390009"/>
                <a:gd name="connsiteX3" fmla="*/ 899423 w 4718384"/>
                <a:gd name="connsiteY3" fmla="*/ 388611 h 390009"/>
                <a:gd name="connsiteX4" fmla="*/ 0 w 4718384"/>
                <a:gd name="connsiteY4" fmla="*/ 0 h 390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8384" h="390009">
                  <a:moveTo>
                    <a:pt x="0" y="0"/>
                  </a:moveTo>
                  <a:lnTo>
                    <a:pt x="4718384" y="1140"/>
                  </a:lnTo>
                  <a:lnTo>
                    <a:pt x="3836096" y="390009"/>
                  </a:lnTo>
                  <a:lnTo>
                    <a:pt x="899423" y="388611"/>
                  </a:lnTo>
                  <a:lnTo>
                    <a:pt x="0" y="0"/>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9" name="Rektangel 48">
              <a:extLst>
                <a:ext uri="{FF2B5EF4-FFF2-40B4-BE49-F238E27FC236}">
                  <a16:creationId xmlns:a16="http://schemas.microsoft.com/office/drawing/2014/main" id="{D46535B2-1013-440C-8603-FF200892A8C6}"/>
                </a:ext>
              </a:extLst>
            </p:cNvPr>
            <p:cNvSpPr/>
            <p:nvPr/>
          </p:nvSpPr>
          <p:spPr>
            <a:xfrm>
              <a:off x="4816988" y="3352483"/>
              <a:ext cx="2629834" cy="952568"/>
            </a:xfrm>
            <a:prstGeom prst="rect">
              <a:avLst/>
            </a:prstGeom>
          </p:spPr>
          <p:txBody>
            <a:bodyPr wrap="square">
              <a:spAutoFit/>
            </a:bodyPr>
            <a:lstStyle/>
            <a:p>
              <a:pPr marL="144000" marR="0" lvl="0" indent="-144000" algn="l" defTabSz="711200" rtl="0" eaLnBrk="1" fontAlgn="auto" latinLnBrk="0" hangingPunct="1">
                <a:lnSpc>
                  <a:spcPct val="90000"/>
                </a:lnSpc>
                <a:spcBef>
                  <a:spcPct val="0"/>
                </a:spcBef>
                <a:spcAft>
                  <a:spcPct val="35000"/>
                </a:spcAft>
                <a:buClr>
                  <a:srgbClr val="F39325"/>
                </a:buClr>
                <a:buSzPct val="150000"/>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Regionala samverkans- och stödstrukturer (RSS</a:t>
              </a:r>
              <a:r>
                <a:rPr kumimoji="0" lang="sv-SE" sz="1300" b="0" i="0" u="none" strike="noStrike" kern="1200" cap="none" spc="0" normalizeH="0" baseline="0" noProof="0" dirty="0" smtClean="0">
                  <a:ln>
                    <a:noFill/>
                  </a:ln>
                  <a:solidFill>
                    <a:prstClr val="black"/>
                  </a:solidFill>
                  <a:effectLst/>
                  <a:uLnTx/>
                  <a:uFillTx/>
                  <a:latin typeface="Arial"/>
                  <a:ea typeface="+mn-ea"/>
                  <a:cs typeface="+mn-cs"/>
                </a:rPr>
                <a:t>)</a:t>
              </a:r>
            </a:p>
            <a:p>
              <a:pPr marL="601200" marR="0" lvl="1" indent="-144000" algn="l" defTabSz="711200" rtl="0" eaLnBrk="1" fontAlgn="auto" latinLnBrk="0" hangingPunct="1">
                <a:lnSpc>
                  <a:spcPct val="90000"/>
                </a:lnSpc>
                <a:spcBef>
                  <a:spcPct val="0"/>
                </a:spcBef>
                <a:spcAft>
                  <a:spcPct val="35000"/>
                </a:spcAft>
                <a:buClr>
                  <a:srgbClr val="F39325"/>
                </a:buClr>
                <a:buSzPct val="150000"/>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Ledamöter i NSK-S</a:t>
              </a:r>
            </a:p>
            <a:p>
              <a:pPr marL="1058400" marR="0" lvl="2" indent="-144000" algn="l" defTabSz="711200" rtl="0" eaLnBrk="1" fontAlgn="auto" latinLnBrk="0" hangingPunct="1">
                <a:lnSpc>
                  <a:spcPct val="90000"/>
                </a:lnSpc>
                <a:spcBef>
                  <a:spcPct val="0"/>
                </a:spcBef>
                <a:spcAft>
                  <a:spcPct val="35000"/>
                </a:spcAft>
                <a:buClr>
                  <a:srgbClr val="F39325"/>
                </a:buClr>
                <a:buSzPct val="150000"/>
                <a:buFont typeface="Arial" panose="020B0604020202020204" pitchFamily="34" charset="0"/>
                <a:buChar char="•"/>
                <a:tabLst/>
                <a:defRPr/>
              </a:pPr>
              <a:r>
                <a:rPr kumimoji="0" lang="sv-SE" sz="1300" b="0" i="0" u="none" strike="noStrike" kern="1200" cap="none" spc="0" normalizeH="0" baseline="0" noProof="0" dirty="0" smtClean="0">
                  <a:ln>
                    <a:noFill/>
                  </a:ln>
                  <a:solidFill>
                    <a:prstClr val="black"/>
                  </a:solidFill>
                  <a:effectLst/>
                  <a:uLnTx/>
                  <a:uFillTx/>
                  <a:latin typeface="Arial"/>
                  <a:ea typeface="+mn-ea"/>
                  <a:cs typeface="+mn-cs"/>
                </a:rPr>
                <a:t>21 län</a:t>
              </a:r>
              <a:endParaRPr kumimoji="0" lang="sv-SE"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76" name="Rektangel 61">
              <a:extLst>
                <a:ext uri="{FF2B5EF4-FFF2-40B4-BE49-F238E27FC236}">
                  <a16:creationId xmlns:a16="http://schemas.microsoft.com/office/drawing/2014/main" id="{97703E05-75B5-4D68-A5C2-88B2DCC2CA66}"/>
                </a:ext>
              </a:extLst>
            </p:cNvPr>
            <p:cNvSpPr/>
            <p:nvPr/>
          </p:nvSpPr>
          <p:spPr>
            <a:xfrm>
              <a:off x="3671047" y="2805184"/>
              <a:ext cx="4865054" cy="392839"/>
            </a:xfrm>
            <a:custGeom>
              <a:avLst/>
              <a:gdLst>
                <a:gd name="connsiteX0" fmla="*/ 0 w 6274754"/>
                <a:gd name="connsiteY0" fmla="*/ 0 h 384481"/>
                <a:gd name="connsiteX1" fmla="*/ 6274754 w 6274754"/>
                <a:gd name="connsiteY1" fmla="*/ 0 h 384481"/>
                <a:gd name="connsiteX2" fmla="*/ 6274754 w 6274754"/>
                <a:gd name="connsiteY2" fmla="*/ 384481 h 384481"/>
                <a:gd name="connsiteX3" fmla="*/ 0 w 6274754"/>
                <a:gd name="connsiteY3" fmla="*/ 384481 h 384481"/>
                <a:gd name="connsiteX4" fmla="*/ 0 w 6274754"/>
                <a:gd name="connsiteY4" fmla="*/ 0 h 384481"/>
                <a:gd name="connsiteX0" fmla="*/ 0 w 6274754"/>
                <a:gd name="connsiteY0" fmla="*/ 0 h 389505"/>
                <a:gd name="connsiteX1" fmla="*/ 6274754 w 6274754"/>
                <a:gd name="connsiteY1" fmla="*/ 0 h 389505"/>
                <a:gd name="connsiteX2" fmla="*/ 5983352 w 6274754"/>
                <a:gd name="connsiteY2" fmla="*/ 389505 h 389505"/>
                <a:gd name="connsiteX3" fmla="*/ 0 w 6274754"/>
                <a:gd name="connsiteY3" fmla="*/ 384481 h 389505"/>
                <a:gd name="connsiteX4" fmla="*/ 0 w 6274754"/>
                <a:gd name="connsiteY4" fmla="*/ 0 h 389505"/>
                <a:gd name="connsiteX0" fmla="*/ 0 w 6274754"/>
                <a:gd name="connsiteY0" fmla="*/ 0 h 389505"/>
                <a:gd name="connsiteX1" fmla="*/ 6274754 w 6274754"/>
                <a:gd name="connsiteY1" fmla="*/ 0 h 389505"/>
                <a:gd name="connsiteX2" fmla="*/ 5998592 w 6274754"/>
                <a:gd name="connsiteY2" fmla="*/ 389505 h 389505"/>
                <a:gd name="connsiteX3" fmla="*/ 0 w 6274754"/>
                <a:gd name="connsiteY3" fmla="*/ 384481 h 389505"/>
                <a:gd name="connsiteX4" fmla="*/ 0 w 6274754"/>
                <a:gd name="connsiteY4" fmla="*/ 0 h 389505"/>
                <a:gd name="connsiteX0" fmla="*/ 0 w 6274754"/>
                <a:gd name="connsiteY0" fmla="*/ 0 h 389505"/>
                <a:gd name="connsiteX1" fmla="*/ 6274754 w 6274754"/>
                <a:gd name="connsiteY1" fmla="*/ 0 h 389505"/>
                <a:gd name="connsiteX2" fmla="*/ 5998592 w 6274754"/>
                <a:gd name="connsiteY2" fmla="*/ 389505 h 389505"/>
                <a:gd name="connsiteX3" fmla="*/ 278130 w 6274754"/>
                <a:gd name="connsiteY3" fmla="*/ 388291 h 389505"/>
                <a:gd name="connsiteX4" fmla="*/ 0 w 6274754"/>
                <a:gd name="connsiteY4" fmla="*/ 0 h 389505"/>
                <a:gd name="connsiteX0" fmla="*/ 0 w 5998592"/>
                <a:gd name="connsiteY0" fmla="*/ 0 h 389505"/>
                <a:gd name="connsiteX1" fmla="*/ 4861244 w 5998592"/>
                <a:gd name="connsiteY1" fmla="*/ 0 h 389505"/>
                <a:gd name="connsiteX2" fmla="*/ 5998592 w 5998592"/>
                <a:gd name="connsiteY2" fmla="*/ 389505 h 389505"/>
                <a:gd name="connsiteX3" fmla="*/ 278130 w 5998592"/>
                <a:gd name="connsiteY3" fmla="*/ 388291 h 389505"/>
                <a:gd name="connsiteX4" fmla="*/ 0 w 5998592"/>
                <a:gd name="connsiteY4" fmla="*/ 0 h 389505"/>
                <a:gd name="connsiteX0" fmla="*/ 0 w 4861244"/>
                <a:gd name="connsiteY0" fmla="*/ 0 h 388291"/>
                <a:gd name="connsiteX1" fmla="*/ 4861244 w 4861244"/>
                <a:gd name="connsiteY1" fmla="*/ 0 h 388291"/>
                <a:gd name="connsiteX2" fmla="*/ 4581272 w 4861244"/>
                <a:gd name="connsiteY2" fmla="*/ 385695 h 388291"/>
                <a:gd name="connsiteX3" fmla="*/ 278130 w 4861244"/>
                <a:gd name="connsiteY3" fmla="*/ 388291 h 388291"/>
                <a:gd name="connsiteX4" fmla="*/ 0 w 4861244"/>
                <a:gd name="connsiteY4" fmla="*/ 0 h 388291"/>
                <a:gd name="connsiteX0" fmla="*/ 0 w 4865054"/>
                <a:gd name="connsiteY0" fmla="*/ 0 h 388291"/>
                <a:gd name="connsiteX1" fmla="*/ 4865054 w 4865054"/>
                <a:gd name="connsiteY1" fmla="*/ 0 h 388291"/>
                <a:gd name="connsiteX2" fmla="*/ 4581272 w 4865054"/>
                <a:gd name="connsiteY2" fmla="*/ 385695 h 388291"/>
                <a:gd name="connsiteX3" fmla="*/ 278130 w 4865054"/>
                <a:gd name="connsiteY3" fmla="*/ 388291 h 388291"/>
                <a:gd name="connsiteX4" fmla="*/ 0 w 4865054"/>
                <a:gd name="connsiteY4" fmla="*/ 0 h 388291"/>
                <a:gd name="connsiteX0" fmla="*/ 0 w 4865054"/>
                <a:gd name="connsiteY0" fmla="*/ 0 h 392839"/>
                <a:gd name="connsiteX1" fmla="*/ 4865054 w 4865054"/>
                <a:gd name="connsiteY1" fmla="*/ 0 h 392839"/>
                <a:gd name="connsiteX2" fmla="*/ 4576509 w 4865054"/>
                <a:gd name="connsiteY2" fmla="*/ 392839 h 392839"/>
                <a:gd name="connsiteX3" fmla="*/ 278130 w 4865054"/>
                <a:gd name="connsiteY3" fmla="*/ 388291 h 392839"/>
                <a:gd name="connsiteX4" fmla="*/ 0 w 4865054"/>
                <a:gd name="connsiteY4" fmla="*/ 0 h 392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5054" h="392839">
                  <a:moveTo>
                    <a:pt x="0" y="0"/>
                  </a:moveTo>
                  <a:lnTo>
                    <a:pt x="4865054" y="0"/>
                  </a:lnTo>
                  <a:lnTo>
                    <a:pt x="4576509" y="392839"/>
                  </a:lnTo>
                  <a:lnTo>
                    <a:pt x="278130" y="388291"/>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500" b="1" i="0" u="none" strike="noStrike" kern="1200" cap="none" spc="0" normalizeH="0" baseline="0" noProof="0" dirty="0">
                  <a:ln>
                    <a:noFill/>
                  </a:ln>
                  <a:solidFill>
                    <a:prstClr val="white"/>
                  </a:solidFill>
                  <a:effectLst/>
                  <a:uLnTx/>
                  <a:uFillTx/>
                  <a:latin typeface="Arial"/>
                  <a:ea typeface="+mn-ea"/>
                  <a:cs typeface="+mn-cs"/>
                </a:rPr>
                <a:t>Regional nivå</a:t>
              </a:r>
            </a:p>
          </p:txBody>
        </p:sp>
        <p:sp>
          <p:nvSpPr>
            <p:cNvPr id="67" name="Ellips 66">
              <a:extLst>
                <a:ext uri="{FF2B5EF4-FFF2-40B4-BE49-F238E27FC236}">
                  <a16:creationId xmlns:a16="http://schemas.microsoft.com/office/drawing/2014/main" id="{698406F2-65A7-4203-88F9-C6EC88C7A55E}"/>
                </a:ext>
              </a:extLst>
            </p:cNvPr>
            <p:cNvSpPr>
              <a:spLocks noChangeAspect="1"/>
            </p:cNvSpPr>
            <p:nvPr/>
          </p:nvSpPr>
          <p:spPr>
            <a:xfrm>
              <a:off x="3944664" y="2942142"/>
              <a:ext cx="114374" cy="11437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0" name="Ellips 69">
              <a:extLst>
                <a:ext uri="{FF2B5EF4-FFF2-40B4-BE49-F238E27FC236}">
                  <a16:creationId xmlns:a16="http://schemas.microsoft.com/office/drawing/2014/main" id="{0BF6E606-A9D5-461F-A12A-8A55B5697BC7}"/>
                </a:ext>
              </a:extLst>
            </p:cNvPr>
            <p:cNvSpPr>
              <a:spLocks noChangeAspect="1"/>
            </p:cNvSpPr>
            <p:nvPr/>
          </p:nvSpPr>
          <p:spPr>
            <a:xfrm>
              <a:off x="8164430" y="2942142"/>
              <a:ext cx="114374" cy="11437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32" name="Grupp 31">
            <a:extLst>
              <a:ext uri="{FF2B5EF4-FFF2-40B4-BE49-F238E27FC236}">
                <a16:creationId xmlns:a16="http://schemas.microsoft.com/office/drawing/2014/main" id="{9C8AF22A-784A-413B-ADFF-233FE1E21BEB}"/>
              </a:ext>
            </a:extLst>
          </p:cNvPr>
          <p:cNvGrpSpPr/>
          <p:nvPr/>
        </p:nvGrpSpPr>
        <p:grpSpPr>
          <a:xfrm>
            <a:off x="2967587" y="1788386"/>
            <a:ext cx="6274754" cy="989791"/>
            <a:chOff x="2967587" y="1788386"/>
            <a:chExt cx="6274754" cy="989791"/>
          </a:xfrm>
        </p:grpSpPr>
        <p:sp>
          <p:nvSpPr>
            <p:cNvPr id="74" name="Rektangel 61">
              <a:extLst>
                <a:ext uri="{FF2B5EF4-FFF2-40B4-BE49-F238E27FC236}">
                  <a16:creationId xmlns:a16="http://schemas.microsoft.com/office/drawing/2014/main" id="{968519AA-92EB-4F01-8527-7E4AD12B0E5A}"/>
                </a:ext>
              </a:extLst>
            </p:cNvPr>
            <p:cNvSpPr/>
            <p:nvPr/>
          </p:nvSpPr>
          <p:spPr>
            <a:xfrm>
              <a:off x="3247748" y="2174302"/>
              <a:ext cx="5721770" cy="603875"/>
            </a:xfrm>
            <a:custGeom>
              <a:avLst/>
              <a:gdLst>
                <a:gd name="connsiteX0" fmla="*/ 0 w 6274754"/>
                <a:gd name="connsiteY0" fmla="*/ 0 h 384481"/>
                <a:gd name="connsiteX1" fmla="*/ 6274754 w 6274754"/>
                <a:gd name="connsiteY1" fmla="*/ 0 h 384481"/>
                <a:gd name="connsiteX2" fmla="*/ 6274754 w 6274754"/>
                <a:gd name="connsiteY2" fmla="*/ 384481 h 384481"/>
                <a:gd name="connsiteX3" fmla="*/ 0 w 6274754"/>
                <a:gd name="connsiteY3" fmla="*/ 384481 h 384481"/>
                <a:gd name="connsiteX4" fmla="*/ 0 w 6274754"/>
                <a:gd name="connsiteY4" fmla="*/ 0 h 384481"/>
                <a:gd name="connsiteX0" fmla="*/ 0 w 6274754"/>
                <a:gd name="connsiteY0" fmla="*/ 0 h 389505"/>
                <a:gd name="connsiteX1" fmla="*/ 6274754 w 6274754"/>
                <a:gd name="connsiteY1" fmla="*/ 0 h 389505"/>
                <a:gd name="connsiteX2" fmla="*/ 5983352 w 6274754"/>
                <a:gd name="connsiteY2" fmla="*/ 389505 h 389505"/>
                <a:gd name="connsiteX3" fmla="*/ 0 w 6274754"/>
                <a:gd name="connsiteY3" fmla="*/ 384481 h 389505"/>
                <a:gd name="connsiteX4" fmla="*/ 0 w 6274754"/>
                <a:gd name="connsiteY4" fmla="*/ 0 h 389505"/>
                <a:gd name="connsiteX0" fmla="*/ 0 w 6274754"/>
                <a:gd name="connsiteY0" fmla="*/ 0 h 389505"/>
                <a:gd name="connsiteX1" fmla="*/ 6274754 w 6274754"/>
                <a:gd name="connsiteY1" fmla="*/ 0 h 389505"/>
                <a:gd name="connsiteX2" fmla="*/ 5998592 w 6274754"/>
                <a:gd name="connsiteY2" fmla="*/ 389505 h 389505"/>
                <a:gd name="connsiteX3" fmla="*/ 0 w 6274754"/>
                <a:gd name="connsiteY3" fmla="*/ 384481 h 389505"/>
                <a:gd name="connsiteX4" fmla="*/ 0 w 6274754"/>
                <a:gd name="connsiteY4" fmla="*/ 0 h 389505"/>
                <a:gd name="connsiteX0" fmla="*/ 0 w 6274754"/>
                <a:gd name="connsiteY0" fmla="*/ 0 h 389505"/>
                <a:gd name="connsiteX1" fmla="*/ 6274754 w 6274754"/>
                <a:gd name="connsiteY1" fmla="*/ 0 h 389505"/>
                <a:gd name="connsiteX2" fmla="*/ 5998592 w 6274754"/>
                <a:gd name="connsiteY2" fmla="*/ 389505 h 389505"/>
                <a:gd name="connsiteX3" fmla="*/ 278130 w 6274754"/>
                <a:gd name="connsiteY3" fmla="*/ 388291 h 389505"/>
                <a:gd name="connsiteX4" fmla="*/ 0 w 6274754"/>
                <a:gd name="connsiteY4" fmla="*/ 0 h 389505"/>
                <a:gd name="connsiteX0" fmla="*/ 0 w 6274754"/>
                <a:gd name="connsiteY0" fmla="*/ 0 h 389505"/>
                <a:gd name="connsiteX1" fmla="*/ 6274754 w 6274754"/>
                <a:gd name="connsiteY1" fmla="*/ 0 h 389505"/>
                <a:gd name="connsiteX2" fmla="*/ 5801954 w 6274754"/>
                <a:gd name="connsiteY2" fmla="*/ 389505 h 389505"/>
                <a:gd name="connsiteX3" fmla="*/ 278130 w 6274754"/>
                <a:gd name="connsiteY3" fmla="*/ 388291 h 389505"/>
                <a:gd name="connsiteX4" fmla="*/ 0 w 6274754"/>
                <a:gd name="connsiteY4" fmla="*/ 0 h 389505"/>
                <a:gd name="connsiteX0" fmla="*/ 0 w 6274754"/>
                <a:gd name="connsiteY0" fmla="*/ 0 h 390756"/>
                <a:gd name="connsiteX1" fmla="*/ 6274754 w 6274754"/>
                <a:gd name="connsiteY1" fmla="*/ 0 h 390756"/>
                <a:gd name="connsiteX2" fmla="*/ 5801954 w 6274754"/>
                <a:gd name="connsiteY2" fmla="*/ 389505 h 390756"/>
                <a:gd name="connsiteX3" fmla="*/ 470584 w 6274754"/>
                <a:gd name="connsiteY3" fmla="*/ 390756 h 390756"/>
                <a:gd name="connsiteX4" fmla="*/ 0 w 6274754"/>
                <a:gd name="connsiteY4" fmla="*/ 0 h 390756"/>
                <a:gd name="connsiteX0" fmla="*/ 0 w 6258019"/>
                <a:gd name="connsiteY0" fmla="*/ 0 h 390756"/>
                <a:gd name="connsiteX1" fmla="*/ 6258019 w 6258019"/>
                <a:gd name="connsiteY1" fmla="*/ 34515 h 390756"/>
                <a:gd name="connsiteX2" fmla="*/ 5801954 w 6258019"/>
                <a:gd name="connsiteY2" fmla="*/ 389505 h 390756"/>
                <a:gd name="connsiteX3" fmla="*/ 470584 w 6258019"/>
                <a:gd name="connsiteY3" fmla="*/ 390756 h 390756"/>
                <a:gd name="connsiteX4" fmla="*/ 0 w 6258019"/>
                <a:gd name="connsiteY4" fmla="*/ 0 h 390756"/>
                <a:gd name="connsiteX0" fmla="*/ 0 w 6283122"/>
                <a:gd name="connsiteY0" fmla="*/ 0 h 390756"/>
                <a:gd name="connsiteX1" fmla="*/ 6283122 w 6283122"/>
                <a:gd name="connsiteY1" fmla="*/ 2465 h 390756"/>
                <a:gd name="connsiteX2" fmla="*/ 5801954 w 6283122"/>
                <a:gd name="connsiteY2" fmla="*/ 389505 h 390756"/>
                <a:gd name="connsiteX3" fmla="*/ 470584 w 6283122"/>
                <a:gd name="connsiteY3" fmla="*/ 390756 h 390756"/>
                <a:gd name="connsiteX4" fmla="*/ 0 w 6283122"/>
                <a:gd name="connsiteY4" fmla="*/ 0 h 390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3122" h="390756">
                  <a:moveTo>
                    <a:pt x="0" y="0"/>
                  </a:moveTo>
                  <a:lnTo>
                    <a:pt x="6283122" y="2465"/>
                  </a:lnTo>
                  <a:lnTo>
                    <a:pt x="5801954" y="389505"/>
                  </a:lnTo>
                  <a:lnTo>
                    <a:pt x="470584" y="390756"/>
                  </a:lnTo>
                  <a:lnTo>
                    <a:pt x="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4" name="Rektangel 61">
              <a:extLst>
                <a:ext uri="{FF2B5EF4-FFF2-40B4-BE49-F238E27FC236}">
                  <a16:creationId xmlns:a16="http://schemas.microsoft.com/office/drawing/2014/main" id="{8D20756F-83C2-444C-AD5B-6C35994A8380}"/>
                </a:ext>
              </a:extLst>
            </p:cNvPr>
            <p:cNvSpPr/>
            <p:nvPr/>
          </p:nvSpPr>
          <p:spPr>
            <a:xfrm>
              <a:off x="2967587" y="1788386"/>
              <a:ext cx="6274754" cy="389505"/>
            </a:xfrm>
            <a:custGeom>
              <a:avLst/>
              <a:gdLst>
                <a:gd name="connsiteX0" fmla="*/ 0 w 6274754"/>
                <a:gd name="connsiteY0" fmla="*/ 0 h 384481"/>
                <a:gd name="connsiteX1" fmla="*/ 6274754 w 6274754"/>
                <a:gd name="connsiteY1" fmla="*/ 0 h 384481"/>
                <a:gd name="connsiteX2" fmla="*/ 6274754 w 6274754"/>
                <a:gd name="connsiteY2" fmla="*/ 384481 h 384481"/>
                <a:gd name="connsiteX3" fmla="*/ 0 w 6274754"/>
                <a:gd name="connsiteY3" fmla="*/ 384481 h 384481"/>
                <a:gd name="connsiteX4" fmla="*/ 0 w 6274754"/>
                <a:gd name="connsiteY4" fmla="*/ 0 h 384481"/>
                <a:gd name="connsiteX0" fmla="*/ 0 w 6274754"/>
                <a:gd name="connsiteY0" fmla="*/ 0 h 389505"/>
                <a:gd name="connsiteX1" fmla="*/ 6274754 w 6274754"/>
                <a:gd name="connsiteY1" fmla="*/ 0 h 389505"/>
                <a:gd name="connsiteX2" fmla="*/ 5983352 w 6274754"/>
                <a:gd name="connsiteY2" fmla="*/ 389505 h 389505"/>
                <a:gd name="connsiteX3" fmla="*/ 0 w 6274754"/>
                <a:gd name="connsiteY3" fmla="*/ 384481 h 389505"/>
                <a:gd name="connsiteX4" fmla="*/ 0 w 6274754"/>
                <a:gd name="connsiteY4" fmla="*/ 0 h 389505"/>
                <a:gd name="connsiteX0" fmla="*/ 0 w 6274754"/>
                <a:gd name="connsiteY0" fmla="*/ 0 h 389505"/>
                <a:gd name="connsiteX1" fmla="*/ 6274754 w 6274754"/>
                <a:gd name="connsiteY1" fmla="*/ 0 h 389505"/>
                <a:gd name="connsiteX2" fmla="*/ 5998592 w 6274754"/>
                <a:gd name="connsiteY2" fmla="*/ 389505 h 389505"/>
                <a:gd name="connsiteX3" fmla="*/ 0 w 6274754"/>
                <a:gd name="connsiteY3" fmla="*/ 384481 h 389505"/>
                <a:gd name="connsiteX4" fmla="*/ 0 w 6274754"/>
                <a:gd name="connsiteY4" fmla="*/ 0 h 389505"/>
                <a:gd name="connsiteX0" fmla="*/ 0 w 6274754"/>
                <a:gd name="connsiteY0" fmla="*/ 0 h 389505"/>
                <a:gd name="connsiteX1" fmla="*/ 6274754 w 6274754"/>
                <a:gd name="connsiteY1" fmla="*/ 0 h 389505"/>
                <a:gd name="connsiteX2" fmla="*/ 5998592 w 6274754"/>
                <a:gd name="connsiteY2" fmla="*/ 389505 h 389505"/>
                <a:gd name="connsiteX3" fmla="*/ 278130 w 6274754"/>
                <a:gd name="connsiteY3" fmla="*/ 388291 h 389505"/>
                <a:gd name="connsiteX4" fmla="*/ 0 w 6274754"/>
                <a:gd name="connsiteY4" fmla="*/ 0 h 389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4754" h="389505">
                  <a:moveTo>
                    <a:pt x="0" y="0"/>
                  </a:moveTo>
                  <a:lnTo>
                    <a:pt x="6274754" y="0"/>
                  </a:lnTo>
                  <a:lnTo>
                    <a:pt x="5998592" y="389505"/>
                  </a:lnTo>
                  <a:lnTo>
                    <a:pt x="278130" y="38829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500" b="1" i="0" u="none" strike="noStrike" kern="1200" cap="none" spc="0" normalizeH="0" baseline="0" noProof="0" dirty="0">
                  <a:ln>
                    <a:noFill/>
                  </a:ln>
                  <a:solidFill>
                    <a:prstClr val="white"/>
                  </a:solidFill>
                  <a:effectLst/>
                  <a:uLnTx/>
                  <a:uFillTx/>
                  <a:latin typeface="Arial"/>
                  <a:ea typeface="+mn-ea"/>
                  <a:cs typeface="+mn-cs"/>
                </a:rPr>
                <a:t>Lokal nivå </a:t>
              </a:r>
              <a:r>
                <a:rPr kumimoji="0" lang="sv-SE" sz="1500" b="0" i="0" u="none" strike="noStrike" kern="1200" cap="none" spc="0" normalizeH="0" baseline="0" noProof="0" dirty="0">
                  <a:ln>
                    <a:noFill/>
                  </a:ln>
                  <a:solidFill>
                    <a:prstClr val="white"/>
                  </a:solidFill>
                  <a:effectLst/>
                  <a:uLnTx/>
                  <a:uFillTx/>
                  <a:latin typeface="Arial"/>
                  <a:ea typeface="+mn-ea"/>
                  <a:cs typeface="+mn-cs"/>
                </a:rPr>
                <a:t>– Kommun</a:t>
              </a:r>
            </a:p>
          </p:txBody>
        </p:sp>
        <p:sp>
          <p:nvSpPr>
            <p:cNvPr id="50" name="Rektangel 49">
              <a:extLst>
                <a:ext uri="{FF2B5EF4-FFF2-40B4-BE49-F238E27FC236}">
                  <a16:creationId xmlns:a16="http://schemas.microsoft.com/office/drawing/2014/main" id="{4C9DCEA4-94B8-48D8-968A-DD1F295E4299}"/>
                </a:ext>
              </a:extLst>
            </p:cNvPr>
            <p:cNvSpPr/>
            <p:nvPr/>
          </p:nvSpPr>
          <p:spPr>
            <a:xfrm>
              <a:off x="4046822" y="2238846"/>
              <a:ext cx="1487232" cy="452432"/>
            </a:xfrm>
            <a:prstGeom prst="rect">
              <a:avLst/>
            </a:prstGeom>
          </p:spPr>
          <p:txBody>
            <a:bodyPr wrap="square">
              <a:spAutoFit/>
            </a:bodyPr>
            <a:lstStyle/>
            <a:p>
              <a:pPr marL="144000" marR="0" lvl="0" indent="-144000" algn="l" defTabSz="711200" rtl="0" eaLnBrk="1" fontAlgn="auto" latinLnBrk="0" hangingPunct="1">
                <a:lnSpc>
                  <a:spcPct val="90000"/>
                </a:lnSpc>
                <a:spcBef>
                  <a:spcPct val="0"/>
                </a:spcBef>
                <a:spcAft>
                  <a:spcPct val="35000"/>
                </a:spcAft>
                <a:buClr>
                  <a:srgbClr val="E6460A"/>
                </a:buClr>
                <a:buSzPct val="150000"/>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Socialchef/</a:t>
              </a:r>
              <a:br>
                <a:rPr kumimoji="0" lang="sv-SE" sz="1300" b="0" i="0" u="none" strike="noStrike" kern="1200" cap="none" spc="0" normalizeH="0" baseline="0" noProof="0" dirty="0">
                  <a:ln>
                    <a:noFill/>
                  </a:ln>
                  <a:solidFill>
                    <a:prstClr val="black"/>
                  </a:solidFill>
                  <a:effectLst/>
                  <a:uLnTx/>
                  <a:uFillTx/>
                  <a:latin typeface="Arial"/>
                  <a:ea typeface="+mn-ea"/>
                  <a:cs typeface="+mn-cs"/>
                </a:rPr>
              </a:br>
              <a:r>
                <a:rPr kumimoji="0" lang="sv-SE" sz="1300" b="0" i="0" u="none" strike="noStrike" kern="1200" cap="none" spc="0" normalizeH="0" baseline="0" noProof="0" dirty="0">
                  <a:ln>
                    <a:noFill/>
                  </a:ln>
                  <a:solidFill>
                    <a:prstClr val="black"/>
                  </a:solidFill>
                  <a:effectLst/>
                  <a:uLnTx/>
                  <a:uFillTx/>
                  <a:latin typeface="Arial"/>
                  <a:ea typeface="+mn-ea"/>
                  <a:cs typeface="+mn-cs"/>
                </a:rPr>
                <a:t>socialnämnd</a:t>
              </a:r>
            </a:p>
          </p:txBody>
        </p:sp>
        <p:sp>
          <p:nvSpPr>
            <p:cNvPr id="51" name="Rektangel 50">
              <a:extLst>
                <a:ext uri="{FF2B5EF4-FFF2-40B4-BE49-F238E27FC236}">
                  <a16:creationId xmlns:a16="http://schemas.microsoft.com/office/drawing/2014/main" id="{5D7DD5CB-5A77-40DB-84DF-1382A0DFE444}"/>
                </a:ext>
              </a:extLst>
            </p:cNvPr>
            <p:cNvSpPr/>
            <p:nvPr/>
          </p:nvSpPr>
          <p:spPr>
            <a:xfrm>
              <a:off x="5370145" y="2248607"/>
              <a:ext cx="1749244" cy="452432"/>
            </a:xfrm>
            <a:prstGeom prst="rect">
              <a:avLst/>
            </a:prstGeom>
          </p:spPr>
          <p:txBody>
            <a:bodyPr wrap="square">
              <a:spAutoFit/>
            </a:bodyPr>
            <a:lstStyle/>
            <a:p>
              <a:pPr marL="144000" marR="0" lvl="0" indent="-144000" algn="l" defTabSz="711200" rtl="0" eaLnBrk="1" fontAlgn="auto" latinLnBrk="0" hangingPunct="1">
                <a:lnSpc>
                  <a:spcPct val="90000"/>
                </a:lnSpc>
                <a:spcBef>
                  <a:spcPct val="0"/>
                </a:spcBef>
                <a:spcAft>
                  <a:spcPct val="35000"/>
                </a:spcAft>
                <a:buClr>
                  <a:srgbClr val="E6460A"/>
                </a:buClr>
                <a:buSzPct val="150000"/>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Socialtjänstens </a:t>
              </a:r>
              <a:br>
                <a:rPr kumimoji="0" lang="sv-SE" sz="1300" b="0" i="0" u="none" strike="noStrike" kern="1200" cap="none" spc="0" normalizeH="0" baseline="0" noProof="0" dirty="0">
                  <a:ln>
                    <a:noFill/>
                  </a:ln>
                  <a:solidFill>
                    <a:prstClr val="black"/>
                  </a:solidFill>
                  <a:effectLst/>
                  <a:uLnTx/>
                  <a:uFillTx/>
                  <a:latin typeface="Arial"/>
                  <a:ea typeface="+mn-ea"/>
                  <a:cs typeface="+mn-cs"/>
                </a:rPr>
              </a:br>
              <a:r>
                <a:rPr kumimoji="0" lang="sv-SE" sz="1300" b="0" i="0" u="none" strike="noStrike" kern="1200" cap="none" spc="0" normalizeH="0" baseline="0" noProof="0" dirty="0">
                  <a:ln>
                    <a:noFill/>
                  </a:ln>
                  <a:solidFill>
                    <a:prstClr val="black"/>
                  </a:solidFill>
                  <a:effectLst/>
                  <a:uLnTx/>
                  <a:uFillTx/>
                  <a:latin typeface="Arial"/>
                  <a:ea typeface="+mn-ea"/>
                  <a:cs typeface="+mn-cs"/>
                </a:rPr>
                <a:t>verksamheter</a:t>
              </a:r>
            </a:p>
          </p:txBody>
        </p:sp>
        <p:sp>
          <p:nvSpPr>
            <p:cNvPr id="52" name="Rektangel 51">
              <a:extLst>
                <a:ext uri="{FF2B5EF4-FFF2-40B4-BE49-F238E27FC236}">
                  <a16:creationId xmlns:a16="http://schemas.microsoft.com/office/drawing/2014/main" id="{2484FCEB-7961-485E-A451-45037F67CCD8}"/>
                </a:ext>
              </a:extLst>
            </p:cNvPr>
            <p:cNvSpPr/>
            <p:nvPr/>
          </p:nvSpPr>
          <p:spPr>
            <a:xfrm>
              <a:off x="6916280" y="2248607"/>
              <a:ext cx="1691514" cy="272382"/>
            </a:xfrm>
            <a:prstGeom prst="rect">
              <a:avLst/>
            </a:prstGeom>
          </p:spPr>
          <p:txBody>
            <a:bodyPr wrap="square">
              <a:spAutoFit/>
            </a:bodyPr>
            <a:lstStyle/>
            <a:p>
              <a:pPr marL="144000" marR="0" lvl="0" indent="-144000" algn="l" defTabSz="711200" rtl="0" eaLnBrk="1" fontAlgn="auto" latinLnBrk="0" hangingPunct="1">
                <a:lnSpc>
                  <a:spcPct val="90000"/>
                </a:lnSpc>
                <a:spcBef>
                  <a:spcPct val="0"/>
                </a:spcBef>
                <a:spcAft>
                  <a:spcPct val="35000"/>
                </a:spcAft>
                <a:buClr>
                  <a:srgbClr val="E6460A"/>
                </a:buClr>
                <a:buSzPct val="150000"/>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290 kommuner</a:t>
              </a:r>
            </a:p>
          </p:txBody>
        </p:sp>
        <p:sp>
          <p:nvSpPr>
            <p:cNvPr id="66" name="Ellips 65">
              <a:extLst>
                <a:ext uri="{FF2B5EF4-FFF2-40B4-BE49-F238E27FC236}">
                  <a16:creationId xmlns:a16="http://schemas.microsoft.com/office/drawing/2014/main" id="{0C9841ED-4855-4175-BC2B-93F0766DDCBF}"/>
                </a:ext>
              </a:extLst>
            </p:cNvPr>
            <p:cNvSpPr>
              <a:spLocks noChangeAspect="1"/>
            </p:cNvSpPr>
            <p:nvPr/>
          </p:nvSpPr>
          <p:spPr>
            <a:xfrm>
              <a:off x="3240742" y="1925951"/>
              <a:ext cx="114374" cy="11437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1" name="Ellips 70">
              <a:extLst>
                <a:ext uri="{FF2B5EF4-FFF2-40B4-BE49-F238E27FC236}">
                  <a16:creationId xmlns:a16="http://schemas.microsoft.com/office/drawing/2014/main" id="{9863879E-A508-43E0-9CFA-31BFD94FFD35}"/>
                </a:ext>
              </a:extLst>
            </p:cNvPr>
            <p:cNvSpPr>
              <a:spLocks noChangeAspect="1"/>
            </p:cNvSpPr>
            <p:nvPr/>
          </p:nvSpPr>
          <p:spPr>
            <a:xfrm>
              <a:off x="8847523" y="1925951"/>
              <a:ext cx="114374" cy="11437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81" name="Grupp 80">
            <a:extLst>
              <a:ext uri="{FF2B5EF4-FFF2-40B4-BE49-F238E27FC236}">
                <a16:creationId xmlns:a16="http://schemas.microsoft.com/office/drawing/2014/main" id="{327C013A-04D5-4A1C-A336-0BF2B2B3D61B}"/>
              </a:ext>
            </a:extLst>
          </p:cNvPr>
          <p:cNvGrpSpPr/>
          <p:nvPr/>
        </p:nvGrpSpPr>
        <p:grpSpPr>
          <a:xfrm>
            <a:off x="2967587" y="1408470"/>
            <a:ext cx="6274754" cy="344899"/>
            <a:chOff x="2967587" y="1408470"/>
            <a:chExt cx="6274754" cy="344899"/>
          </a:xfrm>
        </p:grpSpPr>
        <p:sp>
          <p:nvSpPr>
            <p:cNvPr id="44" name="Rektangel 43">
              <a:extLst>
                <a:ext uri="{FF2B5EF4-FFF2-40B4-BE49-F238E27FC236}">
                  <a16:creationId xmlns:a16="http://schemas.microsoft.com/office/drawing/2014/main" id="{4CFF74D5-7828-4F84-A937-841AE47444D4}"/>
                </a:ext>
              </a:extLst>
            </p:cNvPr>
            <p:cNvSpPr/>
            <p:nvPr/>
          </p:nvSpPr>
          <p:spPr>
            <a:xfrm>
              <a:off x="2967587" y="1408470"/>
              <a:ext cx="6274754" cy="3448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500" b="1" i="0" u="none" strike="noStrike" kern="1200" cap="none" spc="0" normalizeH="0" baseline="0" noProof="0" dirty="0">
                  <a:ln>
                    <a:noFill/>
                  </a:ln>
                  <a:solidFill>
                    <a:prstClr val="white"/>
                  </a:solidFill>
                  <a:effectLst/>
                  <a:uLnTx/>
                  <a:uFillTx/>
                  <a:latin typeface="Arial"/>
                  <a:ea typeface="+mn-ea"/>
                  <a:cs typeface="+mn-cs"/>
                </a:rPr>
                <a:t>Brukare</a:t>
              </a:r>
            </a:p>
          </p:txBody>
        </p:sp>
        <p:sp>
          <p:nvSpPr>
            <p:cNvPr id="72" name="Ellips 71">
              <a:extLst>
                <a:ext uri="{FF2B5EF4-FFF2-40B4-BE49-F238E27FC236}">
                  <a16:creationId xmlns:a16="http://schemas.microsoft.com/office/drawing/2014/main" id="{D338A5C7-AFD8-4AA9-A374-858FE0E51F78}"/>
                </a:ext>
              </a:extLst>
            </p:cNvPr>
            <p:cNvSpPr>
              <a:spLocks noChangeAspect="1"/>
            </p:cNvSpPr>
            <p:nvPr/>
          </p:nvSpPr>
          <p:spPr>
            <a:xfrm>
              <a:off x="3084785" y="1523732"/>
              <a:ext cx="114374" cy="114374"/>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3" name="Ellips 72">
              <a:extLst>
                <a:ext uri="{FF2B5EF4-FFF2-40B4-BE49-F238E27FC236}">
                  <a16:creationId xmlns:a16="http://schemas.microsoft.com/office/drawing/2014/main" id="{DD475F64-47C8-40B3-A8AC-C9AEA9D5E84A}"/>
                </a:ext>
              </a:extLst>
            </p:cNvPr>
            <p:cNvSpPr>
              <a:spLocks noChangeAspect="1"/>
            </p:cNvSpPr>
            <p:nvPr/>
          </p:nvSpPr>
          <p:spPr>
            <a:xfrm>
              <a:off x="9016253" y="1523732"/>
              <a:ext cx="114374" cy="114374"/>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2" name="Rubrik 1">
            <a:extLst>
              <a:ext uri="{FF2B5EF4-FFF2-40B4-BE49-F238E27FC236}">
                <a16:creationId xmlns:a16="http://schemas.microsoft.com/office/drawing/2014/main" id="{28256953-BE48-4543-8354-FB7276DAF24A}"/>
              </a:ext>
            </a:extLst>
          </p:cNvPr>
          <p:cNvSpPr>
            <a:spLocks noGrp="1"/>
          </p:cNvSpPr>
          <p:nvPr>
            <p:ph type="title"/>
          </p:nvPr>
        </p:nvSpPr>
        <p:spPr>
          <a:xfrm>
            <a:off x="2158267" y="696036"/>
            <a:ext cx="7875464" cy="384721"/>
          </a:xfrm>
        </p:spPr>
        <p:txBody>
          <a:bodyPr/>
          <a:lstStyle/>
          <a:p>
            <a:r>
              <a:rPr lang="sv-SE" sz="2000" dirty="0"/>
              <a:t>Aktörer och aktiviteter inom </a:t>
            </a:r>
            <a:r>
              <a:rPr lang="sv-SE" sz="2000" dirty="0" smtClean="0"/>
              <a:t>socialtjänstens </a:t>
            </a:r>
            <a:r>
              <a:rPr lang="sv-SE" sz="2000" dirty="0"/>
              <a:t>kunskapsstyrning</a:t>
            </a:r>
          </a:p>
        </p:txBody>
      </p:sp>
      <p:cxnSp>
        <p:nvCxnSpPr>
          <p:cNvPr id="59" name="Rak koppling 58">
            <a:extLst>
              <a:ext uri="{FF2B5EF4-FFF2-40B4-BE49-F238E27FC236}">
                <a16:creationId xmlns:a16="http://schemas.microsoft.com/office/drawing/2014/main" id="{5642FC05-1288-47CD-BE8E-B81499503944}"/>
              </a:ext>
            </a:extLst>
          </p:cNvPr>
          <p:cNvCxnSpPr>
            <a:cxnSpLocks/>
          </p:cNvCxnSpPr>
          <p:nvPr/>
        </p:nvCxnSpPr>
        <p:spPr>
          <a:xfrm>
            <a:off x="3344374" y="2059071"/>
            <a:ext cx="609060" cy="880903"/>
          </a:xfrm>
          <a:prstGeom prst="line">
            <a:avLst/>
          </a:prstGeom>
          <a:ln w="19050">
            <a:solidFill>
              <a:schemeClr val="tx1"/>
            </a:solidFill>
            <a:prstDash val="sysDash"/>
            <a:headEnd type="none" w="med" len="sm"/>
            <a:tailEnd type="triangle" w="lg" len="med"/>
          </a:ln>
        </p:spPr>
        <p:style>
          <a:lnRef idx="1">
            <a:schemeClr val="accent1"/>
          </a:lnRef>
          <a:fillRef idx="0">
            <a:schemeClr val="accent1"/>
          </a:fillRef>
          <a:effectRef idx="0">
            <a:schemeClr val="accent1"/>
          </a:effectRef>
          <a:fontRef idx="minor">
            <a:schemeClr val="tx1"/>
          </a:fontRef>
        </p:style>
      </p:cxnSp>
      <p:cxnSp>
        <p:nvCxnSpPr>
          <p:cNvPr id="61" name="Rak koppling 60">
            <a:extLst>
              <a:ext uri="{FF2B5EF4-FFF2-40B4-BE49-F238E27FC236}">
                <a16:creationId xmlns:a16="http://schemas.microsoft.com/office/drawing/2014/main" id="{8418946D-90D6-44EE-A2EB-887764F68459}"/>
              </a:ext>
            </a:extLst>
          </p:cNvPr>
          <p:cNvCxnSpPr>
            <a:cxnSpLocks/>
          </p:cNvCxnSpPr>
          <p:nvPr/>
        </p:nvCxnSpPr>
        <p:spPr>
          <a:xfrm>
            <a:off x="4047617" y="3064029"/>
            <a:ext cx="999921" cy="1419685"/>
          </a:xfrm>
          <a:prstGeom prst="line">
            <a:avLst/>
          </a:prstGeom>
          <a:ln w="19050">
            <a:solidFill>
              <a:schemeClr val="tx1"/>
            </a:solidFill>
            <a:prstDash val="sysDash"/>
            <a:headEnd type="none" w="med" len="sm"/>
            <a:tailEnd type="triangle" w="lg" len="med"/>
          </a:ln>
        </p:spPr>
        <p:style>
          <a:lnRef idx="1">
            <a:schemeClr val="accent1"/>
          </a:lnRef>
          <a:fillRef idx="0">
            <a:schemeClr val="accent1"/>
          </a:fillRef>
          <a:effectRef idx="0">
            <a:schemeClr val="accent1"/>
          </a:effectRef>
          <a:fontRef idx="minor">
            <a:schemeClr val="tx1"/>
          </a:fontRef>
        </p:style>
      </p:cxnSp>
      <p:cxnSp>
        <p:nvCxnSpPr>
          <p:cNvPr id="62" name="Rak koppling 61">
            <a:extLst>
              <a:ext uri="{FF2B5EF4-FFF2-40B4-BE49-F238E27FC236}">
                <a16:creationId xmlns:a16="http://schemas.microsoft.com/office/drawing/2014/main" id="{A534A9F2-26AC-41D0-B465-F08C2D5D29FC}"/>
              </a:ext>
            </a:extLst>
          </p:cNvPr>
          <p:cNvCxnSpPr>
            <a:cxnSpLocks/>
          </p:cNvCxnSpPr>
          <p:nvPr/>
        </p:nvCxnSpPr>
        <p:spPr>
          <a:xfrm>
            <a:off x="3159903" y="1662253"/>
            <a:ext cx="101219" cy="248209"/>
          </a:xfrm>
          <a:prstGeom prst="line">
            <a:avLst/>
          </a:prstGeom>
          <a:ln w="19050">
            <a:solidFill>
              <a:schemeClr val="tx1"/>
            </a:solidFill>
            <a:prstDash val="sysDash"/>
            <a:headEnd type="none" w="med" len="sm"/>
            <a:tailEnd type="triangle" w="lg" len="med"/>
          </a:ln>
        </p:spPr>
        <p:style>
          <a:lnRef idx="1">
            <a:schemeClr val="accent1"/>
          </a:lnRef>
          <a:fillRef idx="0">
            <a:schemeClr val="accent1"/>
          </a:fillRef>
          <a:effectRef idx="0">
            <a:schemeClr val="accent1"/>
          </a:effectRef>
          <a:fontRef idx="minor">
            <a:schemeClr val="tx1"/>
          </a:fontRef>
        </p:style>
      </p:cxnSp>
      <p:cxnSp>
        <p:nvCxnSpPr>
          <p:cNvPr id="63" name="Rak koppling 62">
            <a:extLst>
              <a:ext uri="{FF2B5EF4-FFF2-40B4-BE49-F238E27FC236}">
                <a16:creationId xmlns:a16="http://schemas.microsoft.com/office/drawing/2014/main" id="{7E80E85F-E226-4E85-984D-2C54A566326F}"/>
              </a:ext>
            </a:extLst>
          </p:cNvPr>
          <p:cNvCxnSpPr>
            <a:cxnSpLocks/>
          </p:cNvCxnSpPr>
          <p:nvPr/>
        </p:nvCxnSpPr>
        <p:spPr>
          <a:xfrm flipV="1">
            <a:off x="8937071" y="1645122"/>
            <a:ext cx="111679" cy="266966"/>
          </a:xfrm>
          <a:prstGeom prst="line">
            <a:avLst/>
          </a:prstGeom>
          <a:ln w="19050">
            <a:solidFill>
              <a:schemeClr val="tx1"/>
            </a:solidFill>
            <a:prstDash val="sysDash"/>
            <a:headEnd type="none" w="med" len="sm"/>
            <a:tailEnd type="triangle" w="lg" len="med"/>
          </a:ln>
        </p:spPr>
        <p:style>
          <a:lnRef idx="1">
            <a:schemeClr val="accent1"/>
          </a:lnRef>
          <a:fillRef idx="0">
            <a:schemeClr val="accent1"/>
          </a:fillRef>
          <a:effectRef idx="0">
            <a:schemeClr val="accent1"/>
          </a:effectRef>
          <a:fontRef idx="minor">
            <a:schemeClr val="tx1"/>
          </a:fontRef>
        </p:style>
      </p:cxnSp>
      <p:cxnSp>
        <p:nvCxnSpPr>
          <p:cNvPr id="64" name="Rak koppling 63">
            <a:extLst>
              <a:ext uri="{FF2B5EF4-FFF2-40B4-BE49-F238E27FC236}">
                <a16:creationId xmlns:a16="http://schemas.microsoft.com/office/drawing/2014/main" id="{8FA957D0-DD86-43B7-86FF-F6DE13FFE7EB}"/>
              </a:ext>
            </a:extLst>
          </p:cNvPr>
          <p:cNvCxnSpPr>
            <a:cxnSpLocks/>
          </p:cNvCxnSpPr>
          <p:nvPr/>
        </p:nvCxnSpPr>
        <p:spPr>
          <a:xfrm flipV="1">
            <a:off x="8278804" y="2049066"/>
            <a:ext cx="583970" cy="885564"/>
          </a:xfrm>
          <a:prstGeom prst="line">
            <a:avLst/>
          </a:prstGeom>
          <a:ln w="19050">
            <a:solidFill>
              <a:schemeClr val="tx1"/>
            </a:solidFill>
            <a:prstDash val="sysDash"/>
            <a:headEnd type="none" w="med" len="sm"/>
            <a:tailEnd type="triangle" w="lg" len="med"/>
          </a:ln>
        </p:spPr>
        <p:style>
          <a:lnRef idx="1">
            <a:schemeClr val="accent1"/>
          </a:lnRef>
          <a:fillRef idx="0">
            <a:schemeClr val="accent1"/>
          </a:fillRef>
          <a:effectRef idx="0">
            <a:schemeClr val="accent1"/>
          </a:effectRef>
          <a:fontRef idx="minor">
            <a:schemeClr val="tx1"/>
          </a:fontRef>
        </p:style>
      </p:cxnSp>
      <p:cxnSp>
        <p:nvCxnSpPr>
          <p:cNvPr id="65" name="Rak koppling 64">
            <a:extLst>
              <a:ext uri="{FF2B5EF4-FFF2-40B4-BE49-F238E27FC236}">
                <a16:creationId xmlns:a16="http://schemas.microsoft.com/office/drawing/2014/main" id="{87D00012-834D-41FF-B76A-60A8A23731E8}"/>
              </a:ext>
            </a:extLst>
          </p:cNvPr>
          <p:cNvCxnSpPr>
            <a:cxnSpLocks/>
          </p:cNvCxnSpPr>
          <p:nvPr/>
        </p:nvCxnSpPr>
        <p:spPr>
          <a:xfrm flipV="1">
            <a:off x="7144464" y="3064029"/>
            <a:ext cx="1036320" cy="1408635"/>
          </a:xfrm>
          <a:prstGeom prst="line">
            <a:avLst/>
          </a:prstGeom>
          <a:ln w="19050">
            <a:solidFill>
              <a:schemeClr val="tx1"/>
            </a:solidFill>
            <a:prstDash val="sysDash"/>
            <a:headEnd type="none" w="med" len="sm"/>
            <a:tailEnd type="triangle" w="lg" len="med"/>
          </a:ln>
        </p:spPr>
        <p:style>
          <a:lnRef idx="1">
            <a:schemeClr val="accent1"/>
          </a:lnRef>
          <a:fillRef idx="0">
            <a:schemeClr val="accent1"/>
          </a:fillRef>
          <a:effectRef idx="0">
            <a:schemeClr val="accent1"/>
          </a:effectRef>
          <a:fontRef idx="minor">
            <a:schemeClr val="tx1"/>
          </a:fontRef>
        </p:style>
      </p:cxnSp>
      <p:grpSp>
        <p:nvGrpSpPr>
          <p:cNvPr id="82" name="Grupp 81">
            <a:extLst>
              <a:ext uri="{FF2B5EF4-FFF2-40B4-BE49-F238E27FC236}">
                <a16:creationId xmlns:a16="http://schemas.microsoft.com/office/drawing/2014/main" id="{4A5394A5-2AF5-1148-8F60-B125B2CB71D1}"/>
              </a:ext>
            </a:extLst>
          </p:cNvPr>
          <p:cNvGrpSpPr/>
          <p:nvPr/>
        </p:nvGrpSpPr>
        <p:grpSpPr>
          <a:xfrm>
            <a:off x="51526" y="6343311"/>
            <a:ext cx="1940118" cy="364282"/>
            <a:chOff x="5128588" y="5072932"/>
            <a:chExt cx="1940118" cy="364282"/>
          </a:xfrm>
        </p:grpSpPr>
        <p:sp>
          <p:nvSpPr>
            <p:cNvPr id="83" name="Platshållare för innehåll 5">
              <a:extLst>
                <a:ext uri="{FF2B5EF4-FFF2-40B4-BE49-F238E27FC236}">
                  <a16:creationId xmlns:a16="http://schemas.microsoft.com/office/drawing/2014/main" id="{05E4D6A0-EBA5-2644-8161-DD34D8644FE6}"/>
                </a:ext>
              </a:extLst>
            </p:cNvPr>
            <p:cNvSpPr txBox="1">
              <a:spLocks/>
            </p:cNvSpPr>
            <p:nvPr/>
          </p:nvSpPr>
          <p:spPr>
            <a:xfrm>
              <a:off x="5128588" y="5083271"/>
              <a:ext cx="1940118" cy="353943"/>
            </a:xfrm>
            <a:prstGeom prst="rect">
              <a:avLst/>
            </a:prstGeom>
          </p:spPr>
          <p:txBody>
            <a:bodyPr vert="horz" lIns="91440" tIns="45720" rIns="91440" bIns="45720" rtlCol="0">
              <a:sp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0" algn="ctr"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700" b="1" i="0" u="none" strike="noStrike" kern="1200" cap="none" spc="-20" normalizeH="0" baseline="0" noProof="0" dirty="0">
                  <a:ln>
                    <a:noFill/>
                  </a:ln>
                  <a:solidFill>
                    <a:srgbClr val="8D8179">
                      <a:lumMod val="60000"/>
                      <a:lumOff val="40000"/>
                    </a:srgbClr>
                  </a:solidFill>
                  <a:effectLst/>
                  <a:uLnTx/>
                  <a:uFillTx/>
                  <a:latin typeface="Arial"/>
                  <a:ea typeface="+mn-ea"/>
                  <a:cs typeface="+mn-cs"/>
                </a:rPr>
                <a:t>Socialtjänsten</a:t>
              </a:r>
            </a:p>
          </p:txBody>
        </p:sp>
        <p:cxnSp>
          <p:nvCxnSpPr>
            <p:cNvPr id="84" name="Rak koppling 97">
              <a:extLst>
                <a:ext uri="{FF2B5EF4-FFF2-40B4-BE49-F238E27FC236}">
                  <a16:creationId xmlns:a16="http://schemas.microsoft.com/office/drawing/2014/main" id="{4BD19996-DE4E-1B4D-B819-26C43981B50B}"/>
                </a:ext>
              </a:extLst>
            </p:cNvPr>
            <p:cNvCxnSpPr/>
            <p:nvPr/>
          </p:nvCxnSpPr>
          <p:spPr>
            <a:xfrm>
              <a:off x="5414838" y="5072932"/>
              <a:ext cx="1404000" cy="0"/>
            </a:xfrm>
            <a:prstGeom prst="line">
              <a:avLst/>
            </a:prstGeom>
            <a:ln w="127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38" name="Grupp 137">
            <a:extLst>
              <a:ext uri="{FF2B5EF4-FFF2-40B4-BE49-F238E27FC236}">
                <a16:creationId xmlns:a16="http://schemas.microsoft.com/office/drawing/2014/main" id="{650AD445-D14D-4050-B674-D0BEF467C7A9}"/>
              </a:ext>
            </a:extLst>
          </p:cNvPr>
          <p:cNvGrpSpPr/>
          <p:nvPr/>
        </p:nvGrpSpPr>
        <p:grpSpPr>
          <a:xfrm>
            <a:off x="199774" y="1788124"/>
            <a:ext cx="10668559" cy="2805826"/>
            <a:chOff x="525428" y="1779966"/>
            <a:chExt cx="10668559" cy="2805826"/>
          </a:xfrm>
        </p:grpSpPr>
        <p:sp>
          <p:nvSpPr>
            <p:cNvPr id="139" name="Rektangel 138">
              <a:extLst>
                <a:ext uri="{FF2B5EF4-FFF2-40B4-BE49-F238E27FC236}">
                  <a16:creationId xmlns:a16="http://schemas.microsoft.com/office/drawing/2014/main" id="{9938F80A-FD06-4EB5-8D52-0267AFCDE5D7}"/>
                </a:ext>
              </a:extLst>
            </p:cNvPr>
            <p:cNvSpPr/>
            <p:nvPr/>
          </p:nvSpPr>
          <p:spPr>
            <a:xfrm>
              <a:off x="6083889" y="1786962"/>
              <a:ext cx="5110098" cy="2798830"/>
            </a:xfrm>
            <a:prstGeom prst="rect">
              <a:avLst/>
            </a:prstGeom>
            <a:solidFill>
              <a:schemeClr val="accent1">
                <a:lumMod val="20000"/>
                <a:lumOff val="80000"/>
              </a:schemeClr>
            </a:solidFill>
            <a:ln w="12700">
              <a:solidFill>
                <a:schemeClr val="accent1"/>
              </a:solidFill>
            </a:ln>
          </p:spPr>
          <p:txBody>
            <a:bodyPr wrap="square" lIns="828000" tIns="108000" rIns="0" bIns="0" anchor="t" anchorCtr="0">
              <a:noAutofit/>
            </a:bodyPr>
            <a:lstStyle/>
            <a:p>
              <a:pPr marL="30163" marR="0" lvl="0" indent="0" algn="l" defTabSz="914400" rtl="0" eaLnBrk="1" fontAlgn="auto" latinLnBrk="0" hangingPunct="1">
                <a:lnSpc>
                  <a:spcPct val="100000"/>
                </a:lnSpc>
                <a:spcBef>
                  <a:spcPts val="0"/>
                </a:spcBef>
                <a:spcAft>
                  <a:spcPts val="300"/>
                </a:spcAft>
                <a:buClrTx/>
                <a:buSzTx/>
                <a:buFontTx/>
                <a:buNone/>
                <a:tabLst/>
                <a:defRPr/>
              </a:pPr>
              <a:r>
                <a:rPr kumimoji="0" lang="sv-SE" sz="1300" b="1" i="0" u="none" strike="noStrike" kern="1200" cap="none" spc="0" normalizeH="0" baseline="0" noProof="0" dirty="0" smtClean="0">
                  <a:ln>
                    <a:noFill/>
                  </a:ln>
                  <a:solidFill>
                    <a:prstClr val="black"/>
                  </a:solidFill>
                  <a:effectLst/>
                  <a:uLnTx/>
                  <a:uFillTx/>
                  <a:latin typeface="Arial"/>
                  <a:ea typeface="+mn-ea"/>
                  <a:cs typeface="+mn-cs"/>
                </a:rPr>
                <a:t>Exempel på aktiviteter</a:t>
              </a:r>
              <a:endParaRPr kumimoji="0" lang="sv-SE" sz="1300" b="1" i="0" u="none" strike="noStrike" kern="1200" cap="none" spc="0" normalizeH="0" baseline="0" noProof="0" dirty="0">
                <a:ln>
                  <a:noFill/>
                </a:ln>
                <a:solidFill>
                  <a:prstClr val="black"/>
                </a:solidFill>
                <a:effectLst/>
                <a:uLnTx/>
                <a:uFillTx/>
                <a:latin typeface="Arial"/>
                <a:ea typeface="+mn-ea"/>
                <a:cs typeface="+mn-cs"/>
              </a:endParaRP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Sätter mål</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Styr, finansierar och </a:t>
              </a:r>
              <a:r>
                <a:rPr kumimoji="0" lang="sv-SE" sz="1300" b="0" i="0" u="none" strike="noStrike" kern="1200" cap="none" spc="0" normalizeH="0" baseline="0" noProof="0" dirty="0" smtClean="0">
                  <a:ln>
                    <a:noFill/>
                  </a:ln>
                  <a:solidFill>
                    <a:prstClr val="black"/>
                  </a:solidFill>
                  <a:effectLst/>
                  <a:uLnTx/>
                  <a:uFillTx/>
                  <a:latin typeface="Arial"/>
                  <a:ea typeface="+mn-ea"/>
                  <a:cs typeface="+mn-cs"/>
                </a:rPr>
                <a:t>fördelar resurser</a:t>
              </a:r>
              <a:endParaRPr kumimoji="0" lang="sv-SE" sz="1300" b="0" i="0" u="none" strike="noStrike" kern="1200" cap="none" spc="0" normalizeH="0" baseline="0" noProof="0" dirty="0">
                <a:ln>
                  <a:noFill/>
                </a:ln>
                <a:solidFill>
                  <a:prstClr val="black"/>
                </a:solidFill>
                <a:effectLst/>
                <a:uLnTx/>
                <a:uFillTx/>
                <a:latin typeface="Arial"/>
                <a:ea typeface="+mn-ea"/>
                <a:cs typeface="+mn-cs"/>
              </a:endParaRP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Utgår från bästa tillgängliga kunskap</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Gör lokala anpassningar av kunskapsstöd</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Tillhandahåller insatser och stöd efter individer och invånares behov</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Följer upp systematiskt och utför egenkontroll</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Analyserar resultat</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Arbetar med ständiga förbättringar</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Sprider goda exempel och erfarenheter inom organisationen</a:t>
              </a:r>
            </a:p>
          </p:txBody>
        </p:sp>
        <p:grpSp>
          <p:nvGrpSpPr>
            <p:cNvPr id="140" name="Grupp 139">
              <a:extLst>
                <a:ext uri="{FF2B5EF4-FFF2-40B4-BE49-F238E27FC236}">
                  <a16:creationId xmlns:a16="http://schemas.microsoft.com/office/drawing/2014/main" id="{9A3C0DFC-F936-493C-9010-47C72B3085F8}"/>
                </a:ext>
              </a:extLst>
            </p:cNvPr>
            <p:cNvGrpSpPr/>
            <p:nvPr/>
          </p:nvGrpSpPr>
          <p:grpSpPr>
            <a:xfrm>
              <a:off x="525428" y="1779966"/>
              <a:ext cx="6274754" cy="989791"/>
              <a:chOff x="2967587" y="1788386"/>
              <a:chExt cx="6274754" cy="989791"/>
            </a:xfrm>
          </p:grpSpPr>
          <p:sp>
            <p:nvSpPr>
              <p:cNvPr id="141" name="Rektangel 61">
                <a:extLst>
                  <a:ext uri="{FF2B5EF4-FFF2-40B4-BE49-F238E27FC236}">
                    <a16:creationId xmlns:a16="http://schemas.microsoft.com/office/drawing/2014/main" id="{3CB1B8F6-ECA3-469D-98D4-D35361DE6689}"/>
                  </a:ext>
                </a:extLst>
              </p:cNvPr>
              <p:cNvSpPr/>
              <p:nvPr/>
            </p:nvSpPr>
            <p:spPr>
              <a:xfrm>
                <a:off x="3247748" y="2174302"/>
                <a:ext cx="5721770" cy="603875"/>
              </a:xfrm>
              <a:custGeom>
                <a:avLst/>
                <a:gdLst>
                  <a:gd name="connsiteX0" fmla="*/ 0 w 6274754"/>
                  <a:gd name="connsiteY0" fmla="*/ 0 h 384481"/>
                  <a:gd name="connsiteX1" fmla="*/ 6274754 w 6274754"/>
                  <a:gd name="connsiteY1" fmla="*/ 0 h 384481"/>
                  <a:gd name="connsiteX2" fmla="*/ 6274754 w 6274754"/>
                  <a:gd name="connsiteY2" fmla="*/ 384481 h 384481"/>
                  <a:gd name="connsiteX3" fmla="*/ 0 w 6274754"/>
                  <a:gd name="connsiteY3" fmla="*/ 384481 h 384481"/>
                  <a:gd name="connsiteX4" fmla="*/ 0 w 6274754"/>
                  <a:gd name="connsiteY4" fmla="*/ 0 h 384481"/>
                  <a:gd name="connsiteX0" fmla="*/ 0 w 6274754"/>
                  <a:gd name="connsiteY0" fmla="*/ 0 h 389505"/>
                  <a:gd name="connsiteX1" fmla="*/ 6274754 w 6274754"/>
                  <a:gd name="connsiteY1" fmla="*/ 0 h 389505"/>
                  <a:gd name="connsiteX2" fmla="*/ 5983352 w 6274754"/>
                  <a:gd name="connsiteY2" fmla="*/ 389505 h 389505"/>
                  <a:gd name="connsiteX3" fmla="*/ 0 w 6274754"/>
                  <a:gd name="connsiteY3" fmla="*/ 384481 h 389505"/>
                  <a:gd name="connsiteX4" fmla="*/ 0 w 6274754"/>
                  <a:gd name="connsiteY4" fmla="*/ 0 h 389505"/>
                  <a:gd name="connsiteX0" fmla="*/ 0 w 6274754"/>
                  <a:gd name="connsiteY0" fmla="*/ 0 h 389505"/>
                  <a:gd name="connsiteX1" fmla="*/ 6274754 w 6274754"/>
                  <a:gd name="connsiteY1" fmla="*/ 0 h 389505"/>
                  <a:gd name="connsiteX2" fmla="*/ 5998592 w 6274754"/>
                  <a:gd name="connsiteY2" fmla="*/ 389505 h 389505"/>
                  <a:gd name="connsiteX3" fmla="*/ 0 w 6274754"/>
                  <a:gd name="connsiteY3" fmla="*/ 384481 h 389505"/>
                  <a:gd name="connsiteX4" fmla="*/ 0 w 6274754"/>
                  <a:gd name="connsiteY4" fmla="*/ 0 h 389505"/>
                  <a:gd name="connsiteX0" fmla="*/ 0 w 6274754"/>
                  <a:gd name="connsiteY0" fmla="*/ 0 h 389505"/>
                  <a:gd name="connsiteX1" fmla="*/ 6274754 w 6274754"/>
                  <a:gd name="connsiteY1" fmla="*/ 0 h 389505"/>
                  <a:gd name="connsiteX2" fmla="*/ 5998592 w 6274754"/>
                  <a:gd name="connsiteY2" fmla="*/ 389505 h 389505"/>
                  <a:gd name="connsiteX3" fmla="*/ 278130 w 6274754"/>
                  <a:gd name="connsiteY3" fmla="*/ 388291 h 389505"/>
                  <a:gd name="connsiteX4" fmla="*/ 0 w 6274754"/>
                  <a:gd name="connsiteY4" fmla="*/ 0 h 389505"/>
                  <a:gd name="connsiteX0" fmla="*/ 0 w 6274754"/>
                  <a:gd name="connsiteY0" fmla="*/ 0 h 389505"/>
                  <a:gd name="connsiteX1" fmla="*/ 6274754 w 6274754"/>
                  <a:gd name="connsiteY1" fmla="*/ 0 h 389505"/>
                  <a:gd name="connsiteX2" fmla="*/ 5801954 w 6274754"/>
                  <a:gd name="connsiteY2" fmla="*/ 389505 h 389505"/>
                  <a:gd name="connsiteX3" fmla="*/ 278130 w 6274754"/>
                  <a:gd name="connsiteY3" fmla="*/ 388291 h 389505"/>
                  <a:gd name="connsiteX4" fmla="*/ 0 w 6274754"/>
                  <a:gd name="connsiteY4" fmla="*/ 0 h 389505"/>
                  <a:gd name="connsiteX0" fmla="*/ 0 w 6274754"/>
                  <a:gd name="connsiteY0" fmla="*/ 0 h 390756"/>
                  <a:gd name="connsiteX1" fmla="*/ 6274754 w 6274754"/>
                  <a:gd name="connsiteY1" fmla="*/ 0 h 390756"/>
                  <a:gd name="connsiteX2" fmla="*/ 5801954 w 6274754"/>
                  <a:gd name="connsiteY2" fmla="*/ 389505 h 390756"/>
                  <a:gd name="connsiteX3" fmla="*/ 470584 w 6274754"/>
                  <a:gd name="connsiteY3" fmla="*/ 390756 h 390756"/>
                  <a:gd name="connsiteX4" fmla="*/ 0 w 6274754"/>
                  <a:gd name="connsiteY4" fmla="*/ 0 h 390756"/>
                  <a:gd name="connsiteX0" fmla="*/ 0 w 6258019"/>
                  <a:gd name="connsiteY0" fmla="*/ 0 h 390756"/>
                  <a:gd name="connsiteX1" fmla="*/ 6258019 w 6258019"/>
                  <a:gd name="connsiteY1" fmla="*/ 34515 h 390756"/>
                  <a:gd name="connsiteX2" fmla="*/ 5801954 w 6258019"/>
                  <a:gd name="connsiteY2" fmla="*/ 389505 h 390756"/>
                  <a:gd name="connsiteX3" fmla="*/ 470584 w 6258019"/>
                  <a:gd name="connsiteY3" fmla="*/ 390756 h 390756"/>
                  <a:gd name="connsiteX4" fmla="*/ 0 w 6258019"/>
                  <a:gd name="connsiteY4" fmla="*/ 0 h 390756"/>
                  <a:gd name="connsiteX0" fmla="*/ 0 w 6283122"/>
                  <a:gd name="connsiteY0" fmla="*/ 0 h 390756"/>
                  <a:gd name="connsiteX1" fmla="*/ 6283122 w 6283122"/>
                  <a:gd name="connsiteY1" fmla="*/ 2465 h 390756"/>
                  <a:gd name="connsiteX2" fmla="*/ 5801954 w 6283122"/>
                  <a:gd name="connsiteY2" fmla="*/ 389505 h 390756"/>
                  <a:gd name="connsiteX3" fmla="*/ 470584 w 6283122"/>
                  <a:gd name="connsiteY3" fmla="*/ 390756 h 390756"/>
                  <a:gd name="connsiteX4" fmla="*/ 0 w 6283122"/>
                  <a:gd name="connsiteY4" fmla="*/ 0 h 390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3122" h="390756">
                    <a:moveTo>
                      <a:pt x="0" y="0"/>
                    </a:moveTo>
                    <a:lnTo>
                      <a:pt x="6283122" y="2465"/>
                    </a:lnTo>
                    <a:lnTo>
                      <a:pt x="5801954" y="389505"/>
                    </a:lnTo>
                    <a:lnTo>
                      <a:pt x="470584" y="390756"/>
                    </a:lnTo>
                    <a:lnTo>
                      <a:pt x="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42" name="Rektangel 61">
                <a:extLst>
                  <a:ext uri="{FF2B5EF4-FFF2-40B4-BE49-F238E27FC236}">
                    <a16:creationId xmlns:a16="http://schemas.microsoft.com/office/drawing/2014/main" id="{53B1C18E-DD39-49DA-8AF7-D6993907D209}"/>
                  </a:ext>
                </a:extLst>
              </p:cNvPr>
              <p:cNvSpPr/>
              <p:nvPr/>
            </p:nvSpPr>
            <p:spPr>
              <a:xfrm>
                <a:off x="2967587" y="1788386"/>
                <a:ext cx="6274754" cy="389505"/>
              </a:xfrm>
              <a:custGeom>
                <a:avLst/>
                <a:gdLst>
                  <a:gd name="connsiteX0" fmla="*/ 0 w 6274754"/>
                  <a:gd name="connsiteY0" fmla="*/ 0 h 384481"/>
                  <a:gd name="connsiteX1" fmla="*/ 6274754 w 6274754"/>
                  <a:gd name="connsiteY1" fmla="*/ 0 h 384481"/>
                  <a:gd name="connsiteX2" fmla="*/ 6274754 w 6274754"/>
                  <a:gd name="connsiteY2" fmla="*/ 384481 h 384481"/>
                  <a:gd name="connsiteX3" fmla="*/ 0 w 6274754"/>
                  <a:gd name="connsiteY3" fmla="*/ 384481 h 384481"/>
                  <a:gd name="connsiteX4" fmla="*/ 0 w 6274754"/>
                  <a:gd name="connsiteY4" fmla="*/ 0 h 384481"/>
                  <a:gd name="connsiteX0" fmla="*/ 0 w 6274754"/>
                  <a:gd name="connsiteY0" fmla="*/ 0 h 389505"/>
                  <a:gd name="connsiteX1" fmla="*/ 6274754 w 6274754"/>
                  <a:gd name="connsiteY1" fmla="*/ 0 h 389505"/>
                  <a:gd name="connsiteX2" fmla="*/ 5983352 w 6274754"/>
                  <a:gd name="connsiteY2" fmla="*/ 389505 h 389505"/>
                  <a:gd name="connsiteX3" fmla="*/ 0 w 6274754"/>
                  <a:gd name="connsiteY3" fmla="*/ 384481 h 389505"/>
                  <a:gd name="connsiteX4" fmla="*/ 0 w 6274754"/>
                  <a:gd name="connsiteY4" fmla="*/ 0 h 389505"/>
                  <a:gd name="connsiteX0" fmla="*/ 0 w 6274754"/>
                  <a:gd name="connsiteY0" fmla="*/ 0 h 389505"/>
                  <a:gd name="connsiteX1" fmla="*/ 6274754 w 6274754"/>
                  <a:gd name="connsiteY1" fmla="*/ 0 h 389505"/>
                  <a:gd name="connsiteX2" fmla="*/ 5998592 w 6274754"/>
                  <a:gd name="connsiteY2" fmla="*/ 389505 h 389505"/>
                  <a:gd name="connsiteX3" fmla="*/ 0 w 6274754"/>
                  <a:gd name="connsiteY3" fmla="*/ 384481 h 389505"/>
                  <a:gd name="connsiteX4" fmla="*/ 0 w 6274754"/>
                  <a:gd name="connsiteY4" fmla="*/ 0 h 389505"/>
                  <a:gd name="connsiteX0" fmla="*/ 0 w 6274754"/>
                  <a:gd name="connsiteY0" fmla="*/ 0 h 389505"/>
                  <a:gd name="connsiteX1" fmla="*/ 6274754 w 6274754"/>
                  <a:gd name="connsiteY1" fmla="*/ 0 h 389505"/>
                  <a:gd name="connsiteX2" fmla="*/ 5998592 w 6274754"/>
                  <a:gd name="connsiteY2" fmla="*/ 389505 h 389505"/>
                  <a:gd name="connsiteX3" fmla="*/ 278130 w 6274754"/>
                  <a:gd name="connsiteY3" fmla="*/ 388291 h 389505"/>
                  <a:gd name="connsiteX4" fmla="*/ 0 w 6274754"/>
                  <a:gd name="connsiteY4" fmla="*/ 0 h 389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4754" h="389505">
                    <a:moveTo>
                      <a:pt x="0" y="0"/>
                    </a:moveTo>
                    <a:lnTo>
                      <a:pt x="6274754" y="0"/>
                    </a:lnTo>
                    <a:lnTo>
                      <a:pt x="5998592" y="389505"/>
                    </a:lnTo>
                    <a:lnTo>
                      <a:pt x="278130" y="38829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500" b="1" i="0" u="none" strike="noStrike" kern="1200" cap="none" spc="0" normalizeH="0" baseline="0" noProof="0" dirty="0">
                    <a:ln>
                      <a:noFill/>
                    </a:ln>
                    <a:solidFill>
                      <a:prstClr val="white"/>
                    </a:solidFill>
                    <a:effectLst/>
                    <a:uLnTx/>
                    <a:uFillTx/>
                    <a:latin typeface="Arial"/>
                    <a:ea typeface="+mn-ea"/>
                    <a:cs typeface="+mn-cs"/>
                  </a:rPr>
                  <a:t>Lokal nivå </a:t>
                </a:r>
                <a:r>
                  <a:rPr kumimoji="0" lang="sv-SE" sz="1500" b="0" i="0" u="none" strike="noStrike" kern="1200" cap="none" spc="0" normalizeH="0" baseline="0" noProof="0" dirty="0">
                    <a:ln>
                      <a:noFill/>
                    </a:ln>
                    <a:solidFill>
                      <a:prstClr val="white"/>
                    </a:solidFill>
                    <a:effectLst/>
                    <a:uLnTx/>
                    <a:uFillTx/>
                    <a:latin typeface="Arial"/>
                    <a:ea typeface="+mn-ea"/>
                    <a:cs typeface="+mn-cs"/>
                  </a:rPr>
                  <a:t>– Kommun</a:t>
                </a:r>
              </a:p>
            </p:txBody>
          </p:sp>
          <p:sp>
            <p:nvSpPr>
              <p:cNvPr id="143" name="Rektangel 142">
                <a:extLst>
                  <a:ext uri="{FF2B5EF4-FFF2-40B4-BE49-F238E27FC236}">
                    <a16:creationId xmlns:a16="http://schemas.microsoft.com/office/drawing/2014/main" id="{B802D0AA-37FF-4C24-BA35-F706CFB64A13}"/>
                  </a:ext>
                </a:extLst>
              </p:cNvPr>
              <p:cNvSpPr/>
              <p:nvPr/>
            </p:nvSpPr>
            <p:spPr>
              <a:xfrm>
                <a:off x="4046822" y="2238846"/>
                <a:ext cx="1487232" cy="452432"/>
              </a:xfrm>
              <a:prstGeom prst="rect">
                <a:avLst/>
              </a:prstGeom>
            </p:spPr>
            <p:txBody>
              <a:bodyPr wrap="square">
                <a:spAutoFit/>
              </a:bodyPr>
              <a:lstStyle/>
              <a:p>
                <a:pPr marL="144000" marR="0" lvl="0" indent="-144000" algn="l" defTabSz="711200" rtl="0" eaLnBrk="1" fontAlgn="auto" latinLnBrk="0" hangingPunct="1">
                  <a:lnSpc>
                    <a:spcPct val="90000"/>
                  </a:lnSpc>
                  <a:spcBef>
                    <a:spcPct val="0"/>
                  </a:spcBef>
                  <a:spcAft>
                    <a:spcPct val="35000"/>
                  </a:spcAft>
                  <a:buClr>
                    <a:srgbClr val="E6460A"/>
                  </a:buClr>
                  <a:buSzPct val="150000"/>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Socialchef/</a:t>
                </a:r>
                <a:br>
                  <a:rPr kumimoji="0" lang="sv-SE" sz="1300" b="0" i="0" u="none" strike="noStrike" kern="1200" cap="none" spc="0" normalizeH="0" baseline="0" noProof="0" dirty="0">
                    <a:ln>
                      <a:noFill/>
                    </a:ln>
                    <a:solidFill>
                      <a:prstClr val="black"/>
                    </a:solidFill>
                    <a:effectLst/>
                    <a:uLnTx/>
                    <a:uFillTx/>
                    <a:latin typeface="Arial"/>
                    <a:ea typeface="+mn-ea"/>
                    <a:cs typeface="+mn-cs"/>
                  </a:rPr>
                </a:br>
                <a:r>
                  <a:rPr kumimoji="0" lang="sv-SE" sz="1300" b="0" i="0" u="none" strike="noStrike" kern="1200" cap="none" spc="0" normalizeH="0" baseline="0" noProof="0" dirty="0">
                    <a:ln>
                      <a:noFill/>
                    </a:ln>
                    <a:solidFill>
                      <a:prstClr val="black"/>
                    </a:solidFill>
                    <a:effectLst/>
                    <a:uLnTx/>
                    <a:uFillTx/>
                    <a:latin typeface="Arial"/>
                    <a:ea typeface="+mn-ea"/>
                    <a:cs typeface="+mn-cs"/>
                  </a:rPr>
                  <a:t>socialnämnd</a:t>
                </a:r>
              </a:p>
            </p:txBody>
          </p:sp>
          <p:sp>
            <p:nvSpPr>
              <p:cNvPr id="144" name="Rektangel 143">
                <a:extLst>
                  <a:ext uri="{FF2B5EF4-FFF2-40B4-BE49-F238E27FC236}">
                    <a16:creationId xmlns:a16="http://schemas.microsoft.com/office/drawing/2014/main" id="{B58F21E4-0036-46E3-B996-344A4BBA3039}"/>
                  </a:ext>
                </a:extLst>
              </p:cNvPr>
              <p:cNvSpPr/>
              <p:nvPr/>
            </p:nvSpPr>
            <p:spPr>
              <a:xfrm>
                <a:off x="5370145" y="2248607"/>
                <a:ext cx="1749244" cy="452432"/>
              </a:xfrm>
              <a:prstGeom prst="rect">
                <a:avLst/>
              </a:prstGeom>
            </p:spPr>
            <p:txBody>
              <a:bodyPr wrap="square">
                <a:spAutoFit/>
              </a:bodyPr>
              <a:lstStyle/>
              <a:p>
                <a:pPr marL="144000" marR="0" lvl="0" indent="-144000" algn="l" defTabSz="711200" rtl="0" eaLnBrk="1" fontAlgn="auto" latinLnBrk="0" hangingPunct="1">
                  <a:lnSpc>
                    <a:spcPct val="90000"/>
                  </a:lnSpc>
                  <a:spcBef>
                    <a:spcPct val="0"/>
                  </a:spcBef>
                  <a:spcAft>
                    <a:spcPct val="35000"/>
                  </a:spcAft>
                  <a:buClr>
                    <a:srgbClr val="E6460A"/>
                  </a:buClr>
                  <a:buSzPct val="150000"/>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Socialtjänstens </a:t>
                </a:r>
                <a:br>
                  <a:rPr kumimoji="0" lang="sv-SE" sz="1300" b="0" i="0" u="none" strike="noStrike" kern="1200" cap="none" spc="0" normalizeH="0" baseline="0" noProof="0" dirty="0">
                    <a:ln>
                      <a:noFill/>
                    </a:ln>
                    <a:solidFill>
                      <a:prstClr val="black"/>
                    </a:solidFill>
                    <a:effectLst/>
                    <a:uLnTx/>
                    <a:uFillTx/>
                    <a:latin typeface="Arial"/>
                    <a:ea typeface="+mn-ea"/>
                    <a:cs typeface="+mn-cs"/>
                  </a:rPr>
                </a:br>
                <a:r>
                  <a:rPr kumimoji="0" lang="sv-SE" sz="1300" b="0" i="0" u="none" strike="noStrike" kern="1200" cap="none" spc="0" normalizeH="0" baseline="0" noProof="0" dirty="0">
                    <a:ln>
                      <a:noFill/>
                    </a:ln>
                    <a:solidFill>
                      <a:prstClr val="black"/>
                    </a:solidFill>
                    <a:effectLst/>
                    <a:uLnTx/>
                    <a:uFillTx/>
                    <a:latin typeface="Arial"/>
                    <a:ea typeface="+mn-ea"/>
                    <a:cs typeface="+mn-cs"/>
                  </a:rPr>
                  <a:t>verksamheter</a:t>
                </a:r>
              </a:p>
            </p:txBody>
          </p:sp>
          <p:sp>
            <p:nvSpPr>
              <p:cNvPr id="145" name="Rektangel 144">
                <a:extLst>
                  <a:ext uri="{FF2B5EF4-FFF2-40B4-BE49-F238E27FC236}">
                    <a16:creationId xmlns:a16="http://schemas.microsoft.com/office/drawing/2014/main" id="{3F14E185-AF17-4FA5-B489-CCF44397B458}"/>
                  </a:ext>
                </a:extLst>
              </p:cNvPr>
              <p:cNvSpPr/>
              <p:nvPr/>
            </p:nvSpPr>
            <p:spPr>
              <a:xfrm>
                <a:off x="6916280" y="2248607"/>
                <a:ext cx="1691514" cy="272382"/>
              </a:xfrm>
              <a:prstGeom prst="rect">
                <a:avLst/>
              </a:prstGeom>
            </p:spPr>
            <p:txBody>
              <a:bodyPr wrap="square">
                <a:spAutoFit/>
              </a:bodyPr>
              <a:lstStyle/>
              <a:p>
                <a:pPr marL="144000" marR="0" lvl="0" indent="-144000" algn="l" defTabSz="711200" rtl="0" eaLnBrk="1" fontAlgn="auto" latinLnBrk="0" hangingPunct="1">
                  <a:lnSpc>
                    <a:spcPct val="90000"/>
                  </a:lnSpc>
                  <a:spcBef>
                    <a:spcPct val="0"/>
                  </a:spcBef>
                  <a:spcAft>
                    <a:spcPct val="35000"/>
                  </a:spcAft>
                  <a:buClr>
                    <a:srgbClr val="E6460A"/>
                  </a:buClr>
                  <a:buSzPct val="150000"/>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290 kommuner</a:t>
                </a:r>
              </a:p>
            </p:txBody>
          </p:sp>
          <p:sp>
            <p:nvSpPr>
              <p:cNvPr id="146" name="Ellips 145">
                <a:extLst>
                  <a:ext uri="{FF2B5EF4-FFF2-40B4-BE49-F238E27FC236}">
                    <a16:creationId xmlns:a16="http://schemas.microsoft.com/office/drawing/2014/main" id="{DA567A67-D110-42EA-9A7A-FB3BF11ECCF2}"/>
                  </a:ext>
                </a:extLst>
              </p:cNvPr>
              <p:cNvSpPr>
                <a:spLocks noChangeAspect="1"/>
              </p:cNvSpPr>
              <p:nvPr/>
            </p:nvSpPr>
            <p:spPr>
              <a:xfrm>
                <a:off x="3240742" y="1925951"/>
                <a:ext cx="114374" cy="11437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47" name="Ellips 146">
                <a:extLst>
                  <a:ext uri="{FF2B5EF4-FFF2-40B4-BE49-F238E27FC236}">
                    <a16:creationId xmlns:a16="http://schemas.microsoft.com/office/drawing/2014/main" id="{1D73EDC8-1E3C-4708-B513-EE791BE00FFE}"/>
                  </a:ext>
                </a:extLst>
              </p:cNvPr>
              <p:cNvSpPr>
                <a:spLocks noChangeAspect="1"/>
              </p:cNvSpPr>
              <p:nvPr/>
            </p:nvSpPr>
            <p:spPr>
              <a:xfrm>
                <a:off x="8847523" y="1925951"/>
                <a:ext cx="114374" cy="11437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grpSp>
      <p:grpSp>
        <p:nvGrpSpPr>
          <p:cNvPr id="128" name="Grupp 127">
            <a:extLst>
              <a:ext uri="{FF2B5EF4-FFF2-40B4-BE49-F238E27FC236}">
                <a16:creationId xmlns:a16="http://schemas.microsoft.com/office/drawing/2014/main" id="{FCDC0FA6-C883-4AF3-828F-BAF451580FB0}"/>
              </a:ext>
            </a:extLst>
          </p:cNvPr>
          <p:cNvGrpSpPr/>
          <p:nvPr/>
        </p:nvGrpSpPr>
        <p:grpSpPr>
          <a:xfrm>
            <a:off x="946181" y="2805184"/>
            <a:ext cx="9399927" cy="2530165"/>
            <a:chOff x="-137211" y="2805017"/>
            <a:chExt cx="9399927" cy="2530165"/>
          </a:xfrm>
        </p:grpSpPr>
        <p:sp>
          <p:nvSpPr>
            <p:cNvPr id="129" name="Rektangel 128">
              <a:extLst>
                <a:ext uri="{FF2B5EF4-FFF2-40B4-BE49-F238E27FC236}">
                  <a16:creationId xmlns:a16="http://schemas.microsoft.com/office/drawing/2014/main" id="{3FBFDC23-53B6-449F-90D7-939FA3605737}"/>
                </a:ext>
              </a:extLst>
            </p:cNvPr>
            <p:cNvSpPr/>
            <p:nvPr/>
          </p:nvSpPr>
          <p:spPr>
            <a:xfrm>
              <a:off x="3637572" y="2814647"/>
              <a:ext cx="5625144" cy="2520535"/>
            </a:xfrm>
            <a:prstGeom prst="rect">
              <a:avLst/>
            </a:prstGeom>
            <a:solidFill>
              <a:schemeClr val="accent3">
                <a:lumMod val="20000"/>
                <a:lumOff val="80000"/>
              </a:schemeClr>
            </a:solidFill>
            <a:ln w="12700">
              <a:solidFill>
                <a:schemeClr val="accent3"/>
              </a:solidFill>
            </a:ln>
          </p:spPr>
          <p:txBody>
            <a:bodyPr wrap="square" lIns="1188000" tIns="108000" rIns="0" bIns="0" anchor="t" anchorCtr="0">
              <a:noAutofit/>
            </a:bodyPr>
            <a:lstStyle/>
            <a:p>
              <a:pPr marL="30163" marR="0" lvl="0" indent="0" algn="l" defTabSz="914400" rtl="0" eaLnBrk="1" fontAlgn="auto" latinLnBrk="0" hangingPunct="1">
                <a:lnSpc>
                  <a:spcPct val="100000"/>
                </a:lnSpc>
                <a:spcBef>
                  <a:spcPts val="0"/>
                </a:spcBef>
                <a:spcAft>
                  <a:spcPts val="300"/>
                </a:spcAft>
                <a:buClrTx/>
                <a:buSzTx/>
                <a:buFontTx/>
                <a:buNone/>
                <a:tabLst/>
                <a:defRPr/>
              </a:pPr>
              <a:r>
                <a:rPr kumimoji="0" lang="sv-SE" sz="1300" b="1" i="0" u="none" strike="noStrike" kern="1200" cap="none" spc="0" normalizeH="0" baseline="0" noProof="0" dirty="0" smtClean="0">
                  <a:ln>
                    <a:noFill/>
                  </a:ln>
                  <a:solidFill>
                    <a:prstClr val="black"/>
                  </a:solidFill>
                  <a:effectLst/>
                  <a:uLnTx/>
                  <a:uFillTx/>
                  <a:latin typeface="Arial"/>
                  <a:ea typeface="+mn-ea"/>
                  <a:cs typeface="+mn-cs"/>
                </a:rPr>
                <a:t>Exempel på aktiviteter</a:t>
              </a:r>
              <a:endParaRPr kumimoji="0" lang="sv-SE" sz="1300" b="1" i="0" u="none" strike="noStrike" kern="1200" cap="none" spc="0" normalizeH="0" baseline="0" noProof="0" dirty="0">
                <a:ln>
                  <a:noFill/>
                </a:ln>
                <a:solidFill>
                  <a:prstClr val="black"/>
                </a:solidFill>
                <a:effectLst/>
                <a:uLnTx/>
                <a:uFillTx/>
                <a:latin typeface="Arial"/>
                <a:ea typeface="+mn-ea"/>
                <a:cs typeface="+mn-cs"/>
              </a:endParaRP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Synliggör kunskapsluckor och utvecklingsbehov</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Stödjer anpassning av befintliga kunskapsstöd</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Genomför praktiknära forskning</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Ger struktur och stöd för implementering</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Stödjer förbättringsarbete och verksamhetsutveckling</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Stödjer uppföljning och analys</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Stödjer lokal kunskapsproduktion</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Stödjer erfarenhetsutbyte och lärande</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Stödjer </a:t>
              </a:r>
              <a:r>
                <a:rPr kumimoji="0" lang="sv-SE" sz="1300" b="0" i="0" u="none" strike="noStrike" kern="1200" cap="none" spc="0" normalizeH="0" baseline="0" noProof="0" dirty="0" smtClean="0">
                  <a:ln>
                    <a:noFill/>
                  </a:ln>
                  <a:solidFill>
                    <a:prstClr val="black"/>
                  </a:solidFill>
                  <a:effectLst/>
                  <a:uLnTx/>
                  <a:uFillTx/>
                  <a:latin typeface="Arial"/>
                  <a:ea typeface="+mn-ea"/>
                  <a:cs typeface="+mn-cs"/>
                </a:rPr>
                <a:t>samverkan mellan kommuner och mellan kommuner och regioner i frågor som rör socialtjänst, men ibland även hälso- och sjukvård och skola</a:t>
              </a:r>
              <a:endParaRPr kumimoji="0" lang="sv-SE" sz="13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30" name="Grupp 129">
              <a:extLst>
                <a:ext uri="{FF2B5EF4-FFF2-40B4-BE49-F238E27FC236}">
                  <a16:creationId xmlns:a16="http://schemas.microsoft.com/office/drawing/2014/main" id="{A99F9E8F-D6DF-4A33-92A6-00492B8A08A4}"/>
                </a:ext>
              </a:extLst>
            </p:cNvPr>
            <p:cNvGrpSpPr/>
            <p:nvPr/>
          </p:nvGrpSpPr>
          <p:grpSpPr>
            <a:xfrm>
              <a:off x="-137211" y="2805017"/>
              <a:ext cx="4865054" cy="1518759"/>
              <a:chOff x="3671047" y="2805184"/>
              <a:chExt cx="4865054" cy="1518759"/>
            </a:xfrm>
          </p:grpSpPr>
          <p:sp>
            <p:nvSpPr>
              <p:cNvPr id="131" name="Rektangel 61">
                <a:extLst>
                  <a:ext uri="{FF2B5EF4-FFF2-40B4-BE49-F238E27FC236}">
                    <a16:creationId xmlns:a16="http://schemas.microsoft.com/office/drawing/2014/main" id="{7D6D26CF-AED5-4591-9D7B-F564B41DE55F}"/>
                  </a:ext>
                </a:extLst>
              </p:cNvPr>
              <p:cNvSpPr/>
              <p:nvPr/>
            </p:nvSpPr>
            <p:spPr>
              <a:xfrm>
                <a:off x="3944664" y="3192200"/>
                <a:ext cx="4296830" cy="1131743"/>
              </a:xfrm>
              <a:custGeom>
                <a:avLst/>
                <a:gdLst>
                  <a:gd name="connsiteX0" fmla="*/ 0 w 6274754"/>
                  <a:gd name="connsiteY0" fmla="*/ 0 h 384481"/>
                  <a:gd name="connsiteX1" fmla="*/ 6274754 w 6274754"/>
                  <a:gd name="connsiteY1" fmla="*/ 0 h 384481"/>
                  <a:gd name="connsiteX2" fmla="*/ 6274754 w 6274754"/>
                  <a:gd name="connsiteY2" fmla="*/ 384481 h 384481"/>
                  <a:gd name="connsiteX3" fmla="*/ 0 w 6274754"/>
                  <a:gd name="connsiteY3" fmla="*/ 384481 h 384481"/>
                  <a:gd name="connsiteX4" fmla="*/ 0 w 6274754"/>
                  <a:gd name="connsiteY4" fmla="*/ 0 h 384481"/>
                  <a:gd name="connsiteX0" fmla="*/ 0 w 6274754"/>
                  <a:gd name="connsiteY0" fmla="*/ 0 h 389505"/>
                  <a:gd name="connsiteX1" fmla="*/ 6274754 w 6274754"/>
                  <a:gd name="connsiteY1" fmla="*/ 0 h 389505"/>
                  <a:gd name="connsiteX2" fmla="*/ 5983352 w 6274754"/>
                  <a:gd name="connsiteY2" fmla="*/ 389505 h 389505"/>
                  <a:gd name="connsiteX3" fmla="*/ 0 w 6274754"/>
                  <a:gd name="connsiteY3" fmla="*/ 384481 h 389505"/>
                  <a:gd name="connsiteX4" fmla="*/ 0 w 6274754"/>
                  <a:gd name="connsiteY4" fmla="*/ 0 h 389505"/>
                  <a:gd name="connsiteX0" fmla="*/ 0 w 6274754"/>
                  <a:gd name="connsiteY0" fmla="*/ 0 h 389505"/>
                  <a:gd name="connsiteX1" fmla="*/ 6274754 w 6274754"/>
                  <a:gd name="connsiteY1" fmla="*/ 0 h 389505"/>
                  <a:gd name="connsiteX2" fmla="*/ 5998592 w 6274754"/>
                  <a:gd name="connsiteY2" fmla="*/ 389505 h 389505"/>
                  <a:gd name="connsiteX3" fmla="*/ 0 w 6274754"/>
                  <a:gd name="connsiteY3" fmla="*/ 384481 h 389505"/>
                  <a:gd name="connsiteX4" fmla="*/ 0 w 6274754"/>
                  <a:gd name="connsiteY4" fmla="*/ 0 h 389505"/>
                  <a:gd name="connsiteX0" fmla="*/ 0 w 6274754"/>
                  <a:gd name="connsiteY0" fmla="*/ 0 h 389505"/>
                  <a:gd name="connsiteX1" fmla="*/ 6274754 w 6274754"/>
                  <a:gd name="connsiteY1" fmla="*/ 0 h 389505"/>
                  <a:gd name="connsiteX2" fmla="*/ 5998592 w 6274754"/>
                  <a:gd name="connsiteY2" fmla="*/ 389505 h 389505"/>
                  <a:gd name="connsiteX3" fmla="*/ 278130 w 6274754"/>
                  <a:gd name="connsiteY3" fmla="*/ 388291 h 389505"/>
                  <a:gd name="connsiteX4" fmla="*/ 0 w 6274754"/>
                  <a:gd name="connsiteY4" fmla="*/ 0 h 389505"/>
                  <a:gd name="connsiteX0" fmla="*/ 0 w 6274754"/>
                  <a:gd name="connsiteY0" fmla="*/ 0 h 389505"/>
                  <a:gd name="connsiteX1" fmla="*/ 6274754 w 6274754"/>
                  <a:gd name="connsiteY1" fmla="*/ 0 h 389505"/>
                  <a:gd name="connsiteX2" fmla="*/ 5801954 w 6274754"/>
                  <a:gd name="connsiteY2" fmla="*/ 389505 h 389505"/>
                  <a:gd name="connsiteX3" fmla="*/ 278130 w 6274754"/>
                  <a:gd name="connsiteY3" fmla="*/ 388291 h 389505"/>
                  <a:gd name="connsiteX4" fmla="*/ 0 w 6274754"/>
                  <a:gd name="connsiteY4" fmla="*/ 0 h 389505"/>
                  <a:gd name="connsiteX0" fmla="*/ 0 w 6274754"/>
                  <a:gd name="connsiteY0" fmla="*/ 0 h 390756"/>
                  <a:gd name="connsiteX1" fmla="*/ 6274754 w 6274754"/>
                  <a:gd name="connsiteY1" fmla="*/ 0 h 390756"/>
                  <a:gd name="connsiteX2" fmla="*/ 5801954 w 6274754"/>
                  <a:gd name="connsiteY2" fmla="*/ 389505 h 390756"/>
                  <a:gd name="connsiteX3" fmla="*/ 470584 w 6274754"/>
                  <a:gd name="connsiteY3" fmla="*/ 390756 h 390756"/>
                  <a:gd name="connsiteX4" fmla="*/ 0 w 6274754"/>
                  <a:gd name="connsiteY4" fmla="*/ 0 h 390756"/>
                  <a:gd name="connsiteX0" fmla="*/ 0 w 6258019"/>
                  <a:gd name="connsiteY0" fmla="*/ 0 h 390756"/>
                  <a:gd name="connsiteX1" fmla="*/ 6258019 w 6258019"/>
                  <a:gd name="connsiteY1" fmla="*/ 34515 h 390756"/>
                  <a:gd name="connsiteX2" fmla="*/ 5801954 w 6258019"/>
                  <a:gd name="connsiteY2" fmla="*/ 389505 h 390756"/>
                  <a:gd name="connsiteX3" fmla="*/ 470584 w 6258019"/>
                  <a:gd name="connsiteY3" fmla="*/ 390756 h 390756"/>
                  <a:gd name="connsiteX4" fmla="*/ 0 w 6258019"/>
                  <a:gd name="connsiteY4" fmla="*/ 0 h 390756"/>
                  <a:gd name="connsiteX0" fmla="*/ 0 w 6283122"/>
                  <a:gd name="connsiteY0" fmla="*/ 0 h 390756"/>
                  <a:gd name="connsiteX1" fmla="*/ 6283122 w 6283122"/>
                  <a:gd name="connsiteY1" fmla="*/ 2465 h 390756"/>
                  <a:gd name="connsiteX2" fmla="*/ 5801954 w 6283122"/>
                  <a:gd name="connsiteY2" fmla="*/ 389505 h 390756"/>
                  <a:gd name="connsiteX3" fmla="*/ 470584 w 6283122"/>
                  <a:gd name="connsiteY3" fmla="*/ 390756 h 390756"/>
                  <a:gd name="connsiteX4" fmla="*/ 0 w 6283122"/>
                  <a:gd name="connsiteY4" fmla="*/ 0 h 390756"/>
                  <a:gd name="connsiteX0" fmla="*/ 0 w 5801954"/>
                  <a:gd name="connsiteY0" fmla="*/ 0 h 390756"/>
                  <a:gd name="connsiteX1" fmla="*/ 4718384 w 5801954"/>
                  <a:gd name="connsiteY1" fmla="*/ 1140 h 390756"/>
                  <a:gd name="connsiteX2" fmla="*/ 5801954 w 5801954"/>
                  <a:gd name="connsiteY2" fmla="*/ 389505 h 390756"/>
                  <a:gd name="connsiteX3" fmla="*/ 470584 w 5801954"/>
                  <a:gd name="connsiteY3" fmla="*/ 390756 h 390756"/>
                  <a:gd name="connsiteX4" fmla="*/ 0 w 5801954"/>
                  <a:gd name="connsiteY4" fmla="*/ 0 h 390756"/>
                  <a:gd name="connsiteX0" fmla="*/ 0 w 4718384"/>
                  <a:gd name="connsiteY0" fmla="*/ 0 h 390830"/>
                  <a:gd name="connsiteX1" fmla="*/ 4718384 w 4718384"/>
                  <a:gd name="connsiteY1" fmla="*/ 1140 h 390830"/>
                  <a:gd name="connsiteX2" fmla="*/ 3843939 w 4718384"/>
                  <a:gd name="connsiteY2" fmla="*/ 390830 h 390830"/>
                  <a:gd name="connsiteX3" fmla="*/ 470584 w 4718384"/>
                  <a:gd name="connsiteY3" fmla="*/ 390756 h 390830"/>
                  <a:gd name="connsiteX4" fmla="*/ 0 w 4718384"/>
                  <a:gd name="connsiteY4" fmla="*/ 0 h 390830"/>
                  <a:gd name="connsiteX0" fmla="*/ 0 w 4718384"/>
                  <a:gd name="connsiteY0" fmla="*/ 0 h 390830"/>
                  <a:gd name="connsiteX1" fmla="*/ 4718384 w 4718384"/>
                  <a:gd name="connsiteY1" fmla="*/ 1140 h 390830"/>
                  <a:gd name="connsiteX2" fmla="*/ 3843939 w 4718384"/>
                  <a:gd name="connsiteY2" fmla="*/ 390830 h 390830"/>
                  <a:gd name="connsiteX3" fmla="*/ 888964 w 4718384"/>
                  <a:gd name="connsiteY3" fmla="*/ 389431 h 390830"/>
                  <a:gd name="connsiteX4" fmla="*/ 0 w 4718384"/>
                  <a:gd name="connsiteY4" fmla="*/ 0 h 390830"/>
                  <a:gd name="connsiteX0" fmla="*/ 0 w 4718384"/>
                  <a:gd name="connsiteY0" fmla="*/ 0 h 390009"/>
                  <a:gd name="connsiteX1" fmla="*/ 4718384 w 4718384"/>
                  <a:gd name="connsiteY1" fmla="*/ 1140 h 390009"/>
                  <a:gd name="connsiteX2" fmla="*/ 3836096 w 4718384"/>
                  <a:gd name="connsiteY2" fmla="*/ 390009 h 390009"/>
                  <a:gd name="connsiteX3" fmla="*/ 888964 w 4718384"/>
                  <a:gd name="connsiteY3" fmla="*/ 389431 h 390009"/>
                  <a:gd name="connsiteX4" fmla="*/ 0 w 4718384"/>
                  <a:gd name="connsiteY4" fmla="*/ 0 h 390009"/>
                  <a:gd name="connsiteX0" fmla="*/ 0 w 4718384"/>
                  <a:gd name="connsiteY0" fmla="*/ 0 h 390009"/>
                  <a:gd name="connsiteX1" fmla="*/ 4718384 w 4718384"/>
                  <a:gd name="connsiteY1" fmla="*/ 1140 h 390009"/>
                  <a:gd name="connsiteX2" fmla="*/ 3836096 w 4718384"/>
                  <a:gd name="connsiteY2" fmla="*/ 390009 h 390009"/>
                  <a:gd name="connsiteX3" fmla="*/ 899423 w 4718384"/>
                  <a:gd name="connsiteY3" fmla="*/ 388611 h 390009"/>
                  <a:gd name="connsiteX4" fmla="*/ 0 w 4718384"/>
                  <a:gd name="connsiteY4" fmla="*/ 0 h 390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8384" h="390009">
                    <a:moveTo>
                      <a:pt x="0" y="0"/>
                    </a:moveTo>
                    <a:lnTo>
                      <a:pt x="4718384" y="1140"/>
                    </a:lnTo>
                    <a:lnTo>
                      <a:pt x="3836096" y="390009"/>
                    </a:lnTo>
                    <a:lnTo>
                      <a:pt x="899423" y="388611"/>
                    </a:lnTo>
                    <a:lnTo>
                      <a:pt x="0" y="0"/>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32" name="Rektangel 131">
                <a:extLst>
                  <a:ext uri="{FF2B5EF4-FFF2-40B4-BE49-F238E27FC236}">
                    <a16:creationId xmlns:a16="http://schemas.microsoft.com/office/drawing/2014/main" id="{99026B75-6948-4F1C-8599-953F6EA5A515}"/>
                  </a:ext>
                </a:extLst>
              </p:cNvPr>
              <p:cNvSpPr/>
              <p:nvPr/>
            </p:nvSpPr>
            <p:spPr>
              <a:xfrm>
                <a:off x="4878779" y="3274191"/>
                <a:ext cx="2438460" cy="952568"/>
              </a:xfrm>
              <a:prstGeom prst="rect">
                <a:avLst/>
              </a:prstGeom>
            </p:spPr>
            <p:txBody>
              <a:bodyPr wrap="square">
                <a:spAutoFit/>
              </a:bodyPr>
              <a:lstStyle/>
              <a:p>
                <a:pPr marL="144000" marR="0" lvl="0" indent="-144000" algn="l" defTabSz="711200" rtl="0" eaLnBrk="1" fontAlgn="auto" latinLnBrk="0" hangingPunct="1">
                  <a:lnSpc>
                    <a:spcPct val="90000"/>
                  </a:lnSpc>
                  <a:spcBef>
                    <a:spcPct val="0"/>
                  </a:spcBef>
                  <a:spcAft>
                    <a:spcPct val="35000"/>
                  </a:spcAft>
                  <a:buClr>
                    <a:srgbClr val="F39325"/>
                  </a:buClr>
                  <a:buSzPct val="150000"/>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Regionala samverkans- och stödstrukturer (RSS</a:t>
                </a:r>
                <a:r>
                  <a:rPr kumimoji="0" lang="sv-SE" sz="1300" b="0" i="0" u="none" strike="noStrike" kern="1200" cap="none" spc="0" normalizeH="0" baseline="0" noProof="0" dirty="0" smtClean="0">
                    <a:ln>
                      <a:noFill/>
                    </a:ln>
                    <a:solidFill>
                      <a:prstClr val="black"/>
                    </a:solidFill>
                    <a:effectLst/>
                    <a:uLnTx/>
                    <a:uFillTx/>
                    <a:latin typeface="Arial"/>
                    <a:ea typeface="+mn-ea"/>
                    <a:cs typeface="+mn-cs"/>
                  </a:rPr>
                  <a:t>)</a:t>
                </a:r>
              </a:p>
              <a:p>
                <a:pPr marL="601200" marR="0" lvl="1" indent="-144000" algn="l" defTabSz="711200" rtl="0" eaLnBrk="1" fontAlgn="auto" latinLnBrk="0" hangingPunct="1">
                  <a:lnSpc>
                    <a:spcPct val="90000"/>
                  </a:lnSpc>
                  <a:spcBef>
                    <a:spcPct val="0"/>
                  </a:spcBef>
                  <a:spcAft>
                    <a:spcPct val="35000"/>
                  </a:spcAft>
                  <a:buClr>
                    <a:srgbClr val="F39325"/>
                  </a:buClr>
                  <a:buSzPct val="150000"/>
                  <a:buFont typeface="Arial" panose="020B0604020202020204" pitchFamily="34" charset="0"/>
                  <a:buChar char="•"/>
                  <a:tabLst/>
                  <a:defRPr/>
                </a:pPr>
                <a:r>
                  <a:rPr kumimoji="0" lang="sv-SE" sz="1300" b="0" i="0" u="none" strike="noStrike" kern="1200" cap="none" spc="0" normalizeH="0" baseline="0" noProof="0" dirty="0" smtClean="0">
                    <a:ln>
                      <a:noFill/>
                    </a:ln>
                    <a:solidFill>
                      <a:prstClr val="black"/>
                    </a:solidFill>
                    <a:effectLst/>
                    <a:uLnTx/>
                    <a:uFillTx/>
                    <a:latin typeface="Arial"/>
                    <a:ea typeface="+mn-ea"/>
                    <a:cs typeface="+mn-cs"/>
                  </a:rPr>
                  <a:t>Ledamöter i NSK-S</a:t>
                </a:r>
              </a:p>
              <a:p>
                <a:pPr marL="1058400" marR="0" lvl="2" indent="-144000" algn="l" defTabSz="711200" rtl="0" eaLnBrk="1" fontAlgn="auto" latinLnBrk="0" hangingPunct="1">
                  <a:lnSpc>
                    <a:spcPct val="90000"/>
                  </a:lnSpc>
                  <a:spcBef>
                    <a:spcPct val="0"/>
                  </a:spcBef>
                  <a:spcAft>
                    <a:spcPct val="35000"/>
                  </a:spcAft>
                  <a:buClr>
                    <a:srgbClr val="F39325"/>
                  </a:buClr>
                  <a:buSzPct val="150000"/>
                  <a:buFont typeface="Arial" panose="020B0604020202020204" pitchFamily="34" charset="0"/>
                  <a:buChar char="•"/>
                  <a:tabLst/>
                  <a:defRPr/>
                </a:pPr>
                <a:r>
                  <a:rPr kumimoji="0" lang="sv-SE" sz="1300" b="0" i="0" u="none" strike="noStrike" kern="1200" cap="none" spc="0" normalizeH="0" baseline="0" noProof="0" dirty="0" smtClean="0">
                    <a:ln>
                      <a:noFill/>
                    </a:ln>
                    <a:solidFill>
                      <a:prstClr val="black"/>
                    </a:solidFill>
                    <a:effectLst/>
                    <a:uLnTx/>
                    <a:uFillTx/>
                    <a:latin typeface="Arial"/>
                    <a:ea typeface="+mn-ea"/>
                    <a:cs typeface="+mn-cs"/>
                  </a:rPr>
                  <a:t>21 län</a:t>
                </a:r>
                <a:endParaRPr kumimoji="0" lang="sv-SE"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Rektangel 61">
                <a:extLst>
                  <a:ext uri="{FF2B5EF4-FFF2-40B4-BE49-F238E27FC236}">
                    <a16:creationId xmlns:a16="http://schemas.microsoft.com/office/drawing/2014/main" id="{D4BC89C7-A403-4BEE-8C0C-6F4F4CE3736E}"/>
                  </a:ext>
                </a:extLst>
              </p:cNvPr>
              <p:cNvSpPr/>
              <p:nvPr/>
            </p:nvSpPr>
            <p:spPr>
              <a:xfrm>
                <a:off x="3671047" y="2805184"/>
                <a:ext cx="4865054" cy="392839"/>
              </a:xfrm>
              <a:custGeom>
                <a:avLst/>
                <a:gdLst>
                  <a:gd name="connsiteX0" fmla="*/ 0 w 6274754"/>
                  <a:gd name="connsiteY0" fmla="*/ 0 h 384481"/>
                  <a:gd name="connsiteX1" fmla="*/ 6274754 w 6274754"/>
                  <a:gd name="connsiteY1" fmla="*/ 0 h 384481"/>
                  <a:gd name="connsiteX2" fmla="*/ 6274754 w 6274754"/>
                  <a:gd name="connsiteY2" fmla="*/ 384481 h 384481"/>
                  <a:gd name="connsiteX3" fmla="*/ 0 w 6274754"/>
                  <a:gd name="connsiteY3" fmla="*/ 384481 h 384481"/>
                  <a:gd name="connsiteX4" fmla="*/ 0 w 6274754"/>
                  <a:gd name="connsiteY4" fmla="*/ 0 h 384481"/>
                  <a:gd name="connsiteX0" fmla="*/ 0 w 6274754"/>
                  <a:gd name="connsiteY0" fmla="*/ 0 h 389505"/>
                  <a:gd name="connsiteX1" fmla="*/ 6274754 w 6274754"/>
                  <a:gd name="connsiteY1" fmla="*/ 0 h 389505"/>
                  <a:gd name="connsiteX2" fmla="*/ 5983352 w 6274754"/>
                  <a:gd name="connsiteY2" fmla="*/ 389505 h 389505"/>
                  <a:gd name="connsiteX3" fmla="*/ 0 w 6274754"/>
                  <a:gd name="connsiteY3" fmla="*/ 384481 h 389505"/>
                  <a:gd name="connsiteX4" fmla="*/ 0 w 6274754"/>
                  <a:gd name="connsiteY4" fmla="*/ 0 h 389505"/>
                  <a:gd name="connsiteX0" fmla="*/ 0 w 6274754"/>
                  <a:gd name="connsiteY0" fmla="*/ 0 h 389505"/>
                  <a:gd name="connsiteX1" fmla="*/ 6274754 w 6274754"/>
                  <a:gd name="connsiteY1" fmla="*/ 0 h 389505"/>
                  <a:gd name="connsiteX2" fmla="*/ 5998592 w 6274754"/>
                  <a:gd name="connsiteY2" fmla="*/ 389505 h 389505"/>
                  <a:gd name="connsiteX3" fmla="*/ 0 w 6274754"/>
                  <a:gd name="connsiteY3" fmla="*/ 384481 h 389505"/>
                  <a:gd name="connsiteX4" fmla="*/ 0 w 6274754"/>
                  <a:gd name="connsiteY4" fmla="*/ 0 h 389505"/>
                  <a:gd name="connsiteX0" fmla="*/ 0 w 6274754"/>
                  <a:gd name="connsiteY0" fmla="*/ 0 h 389505"/>
                  <a:gd name="connsiteX1" fmla="*/ 6274754 w 6274754"/>
                  <a:gd name="connsiteY1" fmla="*/ 0 h 389505"/>
                  <a:gd name="connsiteX2" fmla="*/ 5998592 w 6274754"/>
                  <a:gd name="connsiteY2" fmla="*/ 389505 h 389505"/>
                  <a:gd name="connsiteX3" fmla="*/ 278130 w 6274754"/>
                  <a:gd name="connsiteY3" fmla="*/ 388291 h 389505"/>
                  <a:gd name="connsiteX4" fmla="*/ 0 w 6274754"/>
                  <a:gd name="connsiteY4" fmla="*/ 0 h 389505"/>
                  <a:gd name="connsiteX0" fmla="*/ 0 w 5998592"/>
                  <a:gd name="connsiteY0" fmla="*/ 0 h 389505"/>
                  <a:gd name="connsiteX1" fmla="*/ 4861244 w 5998592"/>
                  <a:gd name="connsiteY1" fmla="*/ 0 h 389505"/>
                  <a:gd name="connsiteX2" fmla="*/ 5998592 w 5998592"/>
                  <a:gd name="connsiteY2" fmla="*/ 389505 h 389505"/>
                  <a:gd name="connsiteX3" fmla="*/ 278130 w 5998592"/>
                  <a:gd name="connsiteY3" fmla="*/ 388291 h 389505"/>
                  <a:gd name="connsiteX4" fmla="*/ 0 w 5998592"/>
                  <a:gd name="connsiteY4" fmla="*/ 0 h 389505"/>
                  <a:gd name="connsiteX0" fmla="*/ 0 w 4861244"/>
                  <a:gd name="connsiteY0" fmla="*/ 0 h 388291"/>
                  <a:gd name="connsiteX1" fmla="*/ 4861244 w 4861244"/>
                  <a:gd name="connsiteY1" fmla="*/ 0 h 388291"/>
                  <a:gd name="connsiteX2" fmla="*/ 4581272 w 4861244"/>
                  <a:gd name="connsiteY2" fmla="*/ 385695 h 388291"/>
                  <a:gd name="connsiteX3" fmla="*/ 278130 w 4861244"/>
                  <a:gd name="connsiteY3" fmla="*/ 388291 h 388291"/>
                  <a:gd name="connsiteX4" fmla="*/ 0 w 4861244"/>
                  <a:gd name="connsiteY4" fmla="*/ 0 h 388291"/>
                  <a:gd name="connsiteX0" fmla="*/ 0 w 4865054"/>
                  <a:gd name="connsiteY0" fmla="*/ 0 h 388291"/>
                  <a:gd name="connsiteX1" fmla="*/ 4865054 w 4865054"/>
                  <a:gd name="connsiteY1" fmla="*/ 0 h 388291"/>
                  <a:gd name="connsiteX2" fmla="*/ 4581272 w 4865054"/>
                  <a:gd name="connsiteY2" fmla="*/ 385695 h 388291"/>
                  <a:gd name="connsiteX3" fmla="*/ 278130 w 4865054"/>
                  <a:gd name="connsiteY3" fmla="*/ 388291 h 388291"/>
                  <a:gd name="connsiteX4" fmla="*/ 0 w 4865054"/>
                  <a:gd name="connsiteY4" fmla="*/ 0 h 388291"/>
                  <a:gd name="connsiteX0" fmla="*/ 0 w 4865054"/>
                  <a:gd name="connsiteY0" fmla="*/ 0 h 392839"/>
                  <a:gd name="connsiteX1" fmla="*/ 4865054 w 4865054"/>
                  <a:gd name="connsiteY1" fmla="*/ 0 h 392839"/>
                  <a:gd name="connsiteX2" fmla="*/ 4576509 w 4865054"/>
                  <a:gd name="connsiteY2" fmla="*/ 392839 h 392839"/>
                  <a:gd name="connsiteX3" fmla="*/ 278130 w 4865054"/>
                  <a:gd name="connsiteY3" fmla="*/ 388291 h 392839"/>
                  <a:gd name="connsiteX4" fmla="*/ 0 w 4865054"/>
                  <a:gd name="connsiteY4" fmla="*/ 0 h 392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5054" h="392839">
                    <a:moveTo>
                      <a:pt x="0" y="0"/>
                    </a:moveTo>
                    <a:lnTo>
                      <a:pt x="4865054" y="0"/>
                    </a:lnTo>
                    <a:lnTo>
                      <a:pt x="4576509" y="392839"/>
                    </a:lnTo>
                    <a:lnTo>
                      <a:pt x="278130" y="388291"/>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500" b="1" i="0" u="none" strike="noStrike" kern="1200" cap="none" spc="0" normalizeH="0" baseline="0" noProof="0" dirty="0">
                    <a:ln>
                      <a:noFill/>
                    </a:ln>
                    <a:solidFill>
                      <a:prstClr val="white"/>
                    </a:solidFill>
                    <a:effectLst/>
                    <a:uLnTx/>
                    <a:uFillTx/>
                    <a:latin typeface="Arial"/>
                    <a:ea typeface="+mn-ea"/>
                    <a:cs typeface="+mn-cs"/>
                  </a:rPr>
                  <a:t>Regional nivå</a:t>
                </a:r>
              </a:p>
            </p:txBody>
          </p:sp>
          <p:sp>
            <p:nvSpPr>
              <p:cNvPr id="136" name="Ellips 135">
                <a:extLst>
                  <a:ext uri="{FF2B5EF4-FFF2-40B4-BE49-F238E27FC236}">
                    <a16:creationId xmlns:a16="http://schemas.microsoft.com/office/drawing/2014/main" id="{CC34B4A5-94EF-43B9-B80A-258D2163929A}"/>
                  </a:ext>
                </a:extLst>
              </p:cNvPr>
              <p:cNvSpPr>
                <a:spLocks noChangeAspect="1"/>
              </p:cNvSpPr>
              <p:nvPr/>
            </p:nvSpPr>
            <p:spPr>
              <a:xfrm>
                <a:off x="3944664" y="2942142"/>
                <a:ext cx="114374" cy="11437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37" name="Ellips 136">
                <a:extLst>
                  <a:ext uri="{FF2B5EF4-FFF2-40B4-BE49-F238E27FC236}">
                    <a16:creationId xmlns:a16="http://schemas.microsoft.com/office/drawing/2014/main" id="{7F9EC86A-6A41-40F4-8F38-4C01ACF71698}"/>
                  </a:ext>
                </a:extLst>
              </p:cNvPr>
              <p:cNvSpPr>
                <a:spLocks noChangeAspect="1"/>
              </p:cNvSpPr>
              <p:nvPr/>
            </p:nvSpPr>
            <p:spPr>
              <a:xfrm>
                <a:off x="8164430" y="2942142"/>
                <a:ext cx="114374" cy="11437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grpSp>
      <p:grpSp>
        <p:nvGrpSpPr>
          <p:cNvPr id="120" name="Grupp 119">
            <a:extLst>
              <a:ext uri="{FF2B5EF4-FFF2-40B4-BE49-F238E27FC236}">
                <a16:creationId xmlns:a16="http://schemas.microsoft.com/office/drawing/2014/main" id="{E0526D8D-7F2C-48B6-88BC-DEFDAF478E0B}"/>
              </a:ext>
            </a:extLst>
          </p:cNvPr>
          <p:cNvGrpSpPr/>
          <p:nvPr/>
        </p:nvGrpSpPr>
        <p:grpSpPr>
          <a:xfrm>
            <a:off x="2070597" y="4351424"/>
            <a:ext cx="7481275" cy="2012050"/>
            <a:chOff x="966980" y="4346756"/>
            <a:chExt cx="7481275" cy="2012050"/>
          </a:xfrm>
        </p:grpSpPr>
        <p:sp>
          <p:nvSpPr>
            <p:cNvPr id="121" name="Rektangel 120">
              <a:extLst>
                <a:ext uri="{FF2B5EF4-FFF2-40B4-BE49-F238E27FC236}">
                  <a16:creationId xmlns:a16="http://schemas.microsoft.com/office/drawing/2014/main" id="{8F9DEEFA-BEA4-4FD7-A03B-6C97563857D9}"/>
                </a:ext>
              </a:extLst>
            </p:cNvPr>
            <p:cNvSpPr/>
            <p:nvPr/>
          </p:nvSpPr>
          <p:spPr>
            <a:xfrm>
              <a:off x="2316028" y="4357287"/>
              <a:ext cx="6132227" cy="2001519"/>
            </a:xfrm>
            <a:prstGeom prst="rect">
              <a:avLst/>
            </a:prstGeom>
            <a:solidFill>
              <a:schemeClr val="accent2">
                <a:lumMod val="20000"/>
                <a:lumOff val="80000"/>
              </a:schemeClr>
            </a:solidFill>
            <a:ln w="12700">
              <a:solidFill>
                <a:schemeClr val="accent2"/>
              </a:solidFill>
            </a:ln>
          </p:spPr>
          <p:txBody>
            <a:bodyPr wrap="square" lIns="1440000" tIns="108000" rIns="0" bIns="0" anchor="t" anchorCtr="0">
              <a:noAutofit/>
            </a:bodyPr>
            <a:lstStyle/>
            <a:p>
              <a:pPr marL="30163" marR="0" lvl="0" indent="0" algn="l" defTabSz="914400" rtl="0" eaLnBrk="1" fontAlgn="auto" latinLnBrk="0" hangingPunct="1">
                <a:lnSpc>
                  <a:spcPct val="100000"/>
                </a:lnSpc>
                <a:spcBef>
                  <a:spcPts val="0"/>
                </a:spcBef>
                <a:spcAft>
                  <a:spcPts val="300"/>
                </a:spcAft>
                <a:buClrTx/>
                <a:buSzTx/>
                <a:buFontTx/>
                <a:buNone/>
                <a:tabLst/>
                <a:defRPr/>
              </a:pPr>
              <a:r>
                <a:rPr kumimoji="0" lang="sv-SE" sz="1300" b="1" i="0" u="none" strike="noStrike" kern="1200" cap="none" spc="0" normalizeH="0" baseline="0" noProof="0" dirty="0" smtClean="0">
                  <a:ln>
                    <a:noFill/>
                  </a:ln>
                  <a:solidFill>
                    <a:prstClr val="black"/>
                  </a:solidFill>
                  <a:effectLst/>
                  <a:uLnTx/>
                  <a:uFillTx/>
                  <a:latin typeface="Arial"/>
                  <a:ea typeface="+mn-ea"/>
                  <a:cs typeface="+mn-cs"/>
                </a:rPr>
                <a:t>Exempel på aktiviteter</a:t>
              </a:r>
              <a:endParaRPr kumimoji="0" lang="sv-SE" sz="1300" b="1" i="0" u="none" strike="noStrike" kern="1200" cap="none" spc="0" normalizeH="0" baseline="0" noProof="0" dirty="0">
                <a:ln>
                  <a:noFill/>
                </a:ln>
                <a:solidFill>
                  <a:prstClr val="black"/>
                </a:solidFill>
                <a:effectLst/>
                <a:uLnTx/>
                <a:uFillTx/>
                <a:latin typeface="Arial"/>
                <a:ea typeface="+mn-ea"/>
                <a:cs typeface="+mn-cs"/>
              </a:endParaRP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Tar fram nationella kunskapsstöd</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Säkrar tillvaratagandet av lokala behov och synpunkter</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Säkrar användbarheten i nationella kunskapsstöd</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Samordnar arbetet med nationella indikatorer</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mn-cs"/>
                </a:rPr>
                <a:t>Stödjer uppföljning, jämförelser och analyser</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smtClean="0">
                  <a:ln>
                    <a:noFill/>
                  </a:ln>
                  <a:solidFill>
                    <a:prstClr val="black"/>
                  </a:solidFill>
                  <a:effectLst/>
                  <a:uLnTx/>
                  <a:uFillTx/>
                  <a:latin typeface="Arial"/>
                  <a:ea typeface="+mn-ea"/>
                  <a:cs typeface="+mn-cs"/>
                </a:rPr>
                <a:t>Samverkan till exempel i NSK-S, Partnerskapet och samråd mellan Rådet för styrning med kunskap och Huvudmannagruppen</a:t>
              </a:r>
              <a:endParaRPr kumimoji="0" lang="sv-SE" sz="13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22" name="Grupp 121">
              <a:extLst>
                <a:ext uri="{FF2B5EF4-FFF2-40B4-BE49-F238E27FC236}">
                  <a16:creationId xmlns:a16="http://schemas.microsoft.com/office/drawing/2014/main" id="{F7BDB559-BF48-4371-AFE6-59D44828DE7F}"/>
                </a:ext>
              </a:extLst>
            </p:cNvPr>
            <p:cNvGrpSpPr/>
            <p:nvPr/>
          </p:nvGrpSpPr>
          <p:grpSpPr>
            <a:xfrm>
              <a:off x="966980" y="4346756"/>
              <a:ext cx="2681924" cy="1870858"/>
              <a:chOff x="4764505" y="4346756"/>
              <a:chExt cx="2681924" cy="1870858"/>
            </a:xfrm>
          </p:grpSpPr>
          <p:sp>
            <p:nvSpPr>
              <p:cNvPr id="123" name="Flödesschema: Sammanfoga 122">
                <a:extLst>
                  <a:ext uri="{FF2B5EF4-FFF2-40B4-BE49-F238E27FC236}">
                    <a16:creationId xmlns:a16="http://schemas.microsoft.com/office/drawing/2014/main" id="{2AC2A031-3450-455E-A14D-74A0902D0A12}"/>
                  </a:ext>
                </a:extLst>
              </p:cNvPr>
              <p:cNvSpPr/>
              <p:nvPr/>
            </p:nvSpPr>
            <p:spPr>
              <a:xfrm>
                <a:off x="5047538" y="4733710"/>
                <a:ext cx="2127596" cy="1483904"/>
              </a:xfrm>
              <a:prstGeom prst="flowChartMerg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prstClr val="white"/>
                  </a:solidFill>
                  <a:effectLst/>
                  <a:uLnTx/>
                  <a:uFillTx/>
                  <a:latin typeface="Arial"/>
                  <a:ea typeface="+mn-ea"/>
                  <a:cs typeface="+mn-cs"/>
                </a:endParaRPr>
              </a:p>
            </p:txBody>
          </p:sp>
          <p:sp>
            <p:nvSpPr>
              <p:cNvPr id="124" name="Rektangel 123">
                <a:extLst>
                  <a:ext uri="{FF2B5EF4-FFF2-40B4-BE49-F238E27FC236}">
                    <a16:creationId xmlns:a16="http://schemas.microsoft.com/office/drawing/2014/main" id="{76D432B9-BB2A-4516-87A5-2EC9AC74F415}"/>
                  </a:ext>
                </a:extLst>
              </p:cNvPr>
              <p:cNvSpPr/>
              <p:nvPr/>
            </p:nvSpPr>
            <p:spPr>
              <a:xfrm>
                <a:off x="5184346" y="4800645"/>
                <a:ext cx="1835999" cy="772519"/>
              </a:xfrm>
              <a:prstGeom prst="rect">
                <a:avLst/>
              </a:prstGeom>
            </p:spPr>
            <p:txBody>
              <a:bodyPr wrap="square" lIns="0" rIns="0">
                <a:spAutoFit/>
              </a:bodyPr>
              <a:lstStyle/>
              <a:p>
                <a:pPr marL="0" marR="0" lvl="0" indent="-144000" algn="ctr" defTabSz="533400" rtl="0" eaLnBrk="1" fontAlgn="auto" latinLnBrk="0" hangingPunct="1">
                  <a:lnSpc>
                    <a:spcPct val="90000"/>
                  </a:lnSpc>
                  <a:spcBef>
                    <a:spcPct val="0"/>
                  </a:spcBef>
                  <a:spcAft>
                    <a:spcPct val="35000"/>
                  </a:spcAft>
                  <a:buClr>
                    <a:srgbClr val="FFBE0A"/>
                  </a:buClr>
                  <a:buSzPct val="150000"/>
                  <a:buFont typeface="Arial" panose="020B0604020202020204" pitchFamily="34" charset="0"/>
                  <a:buChar char="•"/>
                  <a:tabLst/>
                  <a:defRPr/>
                </a:pPr>
                <a:endParaRPr kumimoji="0" lang="sv-SE" sz="13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144000" algn="ctr" defTabSz="533400" rtl="0" eaLnBrk="1" fontAlgn="auto" latinLnBrk="0" hangingPunct="1">
                  <a:lnSpc>
                    <a:spcPct val="90000"/>
                  </a:lnSpc>
                  <a:spcBef>
                    <a:spcPct val="0"/>
                  </a:spcBef>
                  <a:spcAft>
                    <a:spcPct val="35000"/>
                  </a:spcAft>
                  <a:buClr>
                    <a:srgbClr val="FFBE0A"/>
                  </a:buClr>
                  <a:buSzPct val="150000"/>
                  <a:buFont typeface="Arial" panose="020B0604020202020204" pitchFamily="34" charset="0"/>
                  <a:buChar char="•"/>
                  <a:tabLst/>
                  <a:defRPr/>
                </a:pPr>
                <a:r>
                  <a:rPr kumimoji="0" lang="sv-SE" sz="1300" b="0" i="0" u="none" strike="noStrike" kern="1200" cap="none" spc="0" normalizeH="0" baseline="0" noProof="0" dirty="0" smtClean="0">
                    <a:ln>
                      <a:noFill/>
                    </a:ln>
                    <a:solidFill>
                      <a:prstClr val="black"/>
                    </a:solidFill>
                    <a:effectLst/>
                    <a:uLnTx/>
                    <a:uFillTx/>
                    <a:latin typeface="Arial"/>
                    <a:ea typeface="+mn-ea"/>
                    <a:cs typeface="+mn-cs"/>
                  </a:rPr>
                  <a:t>Staten</a:t>
                </a:r>
                <a:endParaRPr kumimoji="0" lang="sv-SE" sz="1300" b="0" i="0" u="none" strike="noStrike" kern="1200" cap="none" spc="0" normalizeH="0" baseline="0" noProof="0" dirty="0">
                  <a:ln>
                    <a:noFill/>
                  </a:ln>
                  <a:solidFill>
                    <a:prstClr val="black"/>
                  </a:solidFill>
                  <a:effectLst/>
                  <a:uLnTx/>
                  <a:uFillTx/>
                  <a:latin typeface="Arial"/>
                  <a:ea typeface="+mn-ea"/>
                  <a:cs typeface="+mn-cs"/>
                </a:endParaRPr>
              </a:p>
              <a:p>
                <a:pPr marL="0" marR="0" lvl="0" indent="-144000" algn="ctr" defTabSz="533400" rtl="0" eaLnBrk="1" fontAlgn="auto" latinLnBrk="0" hangingPunct="1">
                  <a:lnSpc>
                    <a:spcPct val="90000"/>
                  </a:lnSpc>
                  <a:spcBef>
                    <a:spcPct val="0"/>
                  </a:spcBef>
                  <a:spcAft>
                    <a:spcPct val="35000"/>
                  </a:spcAft>
                  <a:buClr>
                    <a:srgbClr val="FFBE0A"/>
                  </a:buClr>
                  <a:buSzPct val="150000"/>
                  <a:buFont typeface="Arial" panose="020B0604020202020204" pitchFamily="34" charset="0"/>
                  <a:buChar char="•"/>
                  <a:tabLst/>
                  <a:defRPr/>
                </a:pPr>
                <a:r>
                  <a:rPr kumimoji="0" lang="sv-SE" sz="1300" b="0" i="0" u="none" strike="noStrike" kern="1200" cap="none" spc="0" normalizeH="0" baseline="0" noProof="0" dirty="0" smtClean="0">
                    <a:ln>
                      <a:noFill/>
                    </a:ln>
                    <a:solidFill>
                      <a:prstClr val="black"/>
                    </a:solidFill>
                    <a:effectLst/>
                    <a:uLnTx/>
                    <a:uFillTx/>
                    <a:latin typeface="Arial"/>
                    <a:ea typeface="+mn-ea"/>
                    <a:cs typeface="+mn-cs"/>
                  </a:rPr>
                  <a:t>SKR</a:t>
                </a:r>
                <a:endParaRPr kumimoji="0" lang="sv-SE"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Rektangel 61">
                <a:extLst>
                  <a:ext uri="{FF2B5EF4-FFF2-40B4-BE49-F238E27FC236}">
                    <a16:creationId xmlns:a16="http://schemas.microsoft.com/office/drawing/2014/main" id="{DBC4325A-909E-45D4-9382-73E233AB22C4}"/>
                  </a:ext>
                </a:extLst>
              </p:cNvPr>
              <p:cNvSpPr/>
              <p:nvPr/>
            </p:nvSpPr>
            <p:spPr>
              <a:xfrm>
                <a:off x="4764505" y="4346756"/>
                <a:ext cx="2681924" cy="388291"/>
              </a:xfrm>
              <a:custGeom>
                <a:avLst/>
                <a:gdLst>
                  <a:gd name="connsiteX0" fmla="*/ 0 w 6274754"/>
                  <a:gd name="connsiteY0" fmla="*/ 0 h 384481"/>
                  <a:gd name="connsiteX1" fmla="*/ 6274754 w 6274754"/>
                  <a:gd name="connsiteY1" fmla="*/ 0 h 384481"/>
                  <a:gd name="connsiteX2" fmla="*/ 6274754 w 6274754"/>
                  <a:gd name="connsiteY2" fmla="*/ 384481 h 384481"/>
                  <a:gd name="connsiteX3" fmla="*/ 0 w 6274754"/>
                  <a:gd name="connsiteY3" fmla="*/ 384481 h 384481"/>
                  <a:gd name="connsiteX4" fmla="*/ 0 w 6274754"/>
                  <a:gd name="connsiteY4" fmla="*/ 0 h 384481"/>
                  <a:gd name="connsiteX0" fmla="*/ 0 w 6274754"/>
                  <a:gd name="connsiteY0" fmla="*/ 0 h 389505"/>
                  <a:gd name="connsiteX1" fmla="*/ 6274754 w 6274754"/>
                  <a:gd name="connsiteY1" fmla="*/ 0 h 389505"/>
                  <a:gd name="connsiteX2" fmla="*/ 5983352 w 6274754"/>
                  <a:gd name="connsiteY2" fmla="*/ 389505 h 389505"/>
                  <a:gd name="connsiteX3" fmla="*/ 0 w 6274754"/>
                  <a:gd name="connsiteY3" fmla="*/ 384481 h 389505"/>
                  <a:gd name="connsiteX4" fmla="*/ 0 w 6274754"/>
                  <a:gd name="connsiteY4" fmla="*/ 0 h 389505"/>
                  <a:gd name="connsiteX0" fmla="*/ 0 w 6274754"/>
                  <a:gd name="connsiteY0" fmla="*/ 0 h 389505"/>
                  <a:gd name="connsiteX1" fmla="*/ 6274754 w 6274754"/>
                  <a:gd name="connsiteY1" fmla="*/ 0 h 389505"/>
                  <a:gd name="connsiteX2" fmla="*/ 5998592 w 6274754"/>
                  <a:gd name="connsiteY2" fmla="*/ 389505 h 389505"/>
                  <a:gd name="connsiteX3" fmla="*/ 0 w 6274754"/>
                  <a:gd name="connsiteY3" fmla="*/ 384481 h 389505"/>
                  <a:gd name="connsiteX4" fmla="*/ 0 w 6274754"/>
                  <a:gd name="connsiteY4" fmla="*/ 0 h 389505"/>
                  <a:gd name="connsiteX0" fmla="*/ 0 w 6274754"/>
                  <a:gd name="connsiteY0" fmla="*/ 0 h 389505"/>
                  <a:gd name="connsiteX1" fmla="*/ 6274754 w 6274754"/>
                  <a:gd name="connsiteY1" fmla="*/ 0 h 389505"/>
                  <a:gd name="connsiteX2" fmla="*/ 5998592 w 6274754"/>
                  <a:gd name="connsiteY2" fmla="*/ 389505 h 389505"/>
                  <a:gd name="connsiteX3" fmla="*/ 278130 w 6274754"/>
                  <a:gd name="connsiteY3" fmla="*/ 388291 h 389505"/>
                  <a:gd name="connsiteX4" fmla="*/ 0 w 6274754"/>
                  <a:gd name="connsiteY4" fmla="*/ 0 h 389505"/>
                  <a:gd name="connsiteX0" fmla="*/ 0 w 5998592"/>
                  <a:gd name="connsiteY0" fmla="*/ 0 h 389505"/>
                  <a:gd name="connsiteX1" fmla="*/ 4861244 w 5998592"/>
                  <a:gd name="connsiteY1" fmla="*/ 0 h 389505"/>
                  <a:gd name="connsiteX2" fmla="*/ 5998592 w 5998592"/>
                  <a:gd name="connsiteY2" fmla="*/ 389505 h 389505"/>
                  <a:gd name="connsiteX3" fmla="*/ 278130 w 5998592"/>
                  <a:gd name="connsiteY3" fmla="*/ 388291 h 389505"/>
                  <a:gd name="connsiteX4" fmla="*/ 0 w 5998592"/>
                  <a:gd name="connsiteY4" fmla="*/ 0 h 389505"/>
                  <a:gd name="connsiteX0" fmla="*/ 0 w 4861244"/>
                  <a:gd name="connsiteY0" fmla="*/ 0 h 388291"/>
                  <a:gd name="connsiteX1" fmla="*/ 4861244 w 4861244"/>
                  <a:gd name="connsiteY1" fmla="*/ 0 h 388291"/>
                  <a:gd name="connsiteX2" fmla="*/ 4581272 w 4861244"/>
                  <a:gd name="connsiteY2" fmla="*/ 385695 h 388291"/>
                  <a:gd name="connsiteX3" fmla="*/ 278130 w 4861244"/>
                  <a:gd name="connsiteY3" fmla="*/ 388291 h 388291"/>
                  <a:gd name="connsiteX4" fmla="*/ 0 w 4861244"/>
                  <a:gd name="connsiteY4" fmla="*/ 0 h 388291"/>
                  <a:gd name="connsiteX0" fmla="*/ 0 w 4865054"/>
                  <a:gd name="connsiteY0" fmla="*/ 0 h 388291"/>
                  <a:gd name="connsiteX1" fmla="*/ 4865054 w 4865054"/>
                  <a:gd name="connsiteY1" fmla="*/ 0 h 388291"/>
                  <a:gd name="connsiteX2" fmla="*/ 4581272 w 4865054"/>
                  <a:gd name="connsiteY2" fmla="*/ 385695 h 388291"/>
                  <a:gd name="connsiteX3" fmla="*/ 278130 w 4865054"/>
                  <a:gd name="connsiteY3" fmla="*/ 388291 h 388291"/>
                  <a:gd name="connsiteX4" fmla="*/ 0 w 4865054"/>
                  <a:gd name="connsiteY4" fmla="*/ 0 h 388291"/>
                  <a:gd name="connsiteX0" fmla="*/ 0 w 4581272"/>
                  <a:gd name="connsiteY0" fmla="*/ 0 h 388291"/>
                  <a:gd name="connsiteX1" fmla="*/ 2681924 w 4581272"/>
                  <a:gd name="connsiteY1" fmla="*/ 3810 h 388291"/>
                  <a:gd name="connsiteX2" fmla="*/ 4581272 w 4581272"/>
                  <a:gd name="connsiteY2" fmla="*/ 385695 h 388291"/>
                  <a:gd name="connsiteX3" fmla="*/ 278130 w 4581272"/>
                  <a:gd name="connsiteY3" fmla="*/ 388291 h 388291"/>
                  <a:gd name="connsiteX4" fmla="*/ 0 w 4581272"/>
                  <a:gd name="connsiteY4" fmla="*/ 0 h 388291"/>
                  <a:gd name="connsiteX0" fmla="*/ 0 w 2681924"/>
                  <a:gd name="connsiteY0" fmla="*/ 0 h 388291"/>
                  <a:gd name="connsiteX1" fmla="*/ 2681924 w 2681924"/>
                  <a:gd name="connsiteY1" fmla="*/ 3810 h 388291"/>
                  <a:gd name="connsiteX2" fmla="*/ 2405762 w 2681924"/>
                  <a:gd name="connsiteY2" fmla="*/ 385695 h 388291"/>
                  <a:gd name="connsiteX3" fmla="*/ 278130 w 2681924"/>
                  <a:gd name="connsiteY3" fmla="*/ 388291 h 388291"/>
                  <a:gd name="connsiteX4" fmla="*/ 0 w 2681924"/>
                  <a:gd name="connsiteY4" fmla="*/ 0 h 388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1924" h="388291">
                    <a:moveTo>
                      <a:pt x="0" y="0"/>
                    </a:moveTo>
                    <a:lnTo>
                      <a:pt x="2681924" y="3810"/>
                    </a:lnTo>
                    <a:lnTo>
                      <a:pt x="2405762" y="385695"/>
                    </a:lnTo>
                    <a:lnTo>
                      <a:pt x="278130" y="388291"/>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500" b="1" i="0" u="none" strike="noStrike" kern="1200" cap="none" spc="0" normalizeH="0" baseline="0" noProof="0" dirty="0">
                    <a:ln>
                      <a:noFill/>
                    </a:ln>
                    <a:solidFill>
                      <a:prstClr val="white"/>
                    </a:solidFill>
                    <a:effectLst/>
                    <a:uLnTx/>
                    <a:uFillTx/>
                    <a:latin typeface="Arial"/>
                    <a:ea typeface="+mn-ea"/>
                    <a:cs typeface="+mn-cs"/>
                  </a:rPr>
                  <a:t>Nationell nivå</a:t>
                </a:r>
              </a:p>
            </p:txBody>
          </p:sp>
          <p:sp>
            <p:nvSpPr>
              <p:cNvPr id="126" name="Ellips 125">
                <a:extLst>
                  <a:ext uri="{FF2B5EF4-FFF2-40B4-BE49-F238E27FC236}">
                    <a16:creationId xmlns:a16="http://schemas.microsoft.com/office/drawing/2014/main" id="{4A413D7C-2C6A-4653-B06C-E43039DF59AE}"/>
                  </a:ext>
                </a:extLst>
              </p:cNvPr>
              <p:cNvSpPr>
                <a:spLocks noChangeAspect="1"/>
              </p:cNvSpPr>
              <p:nvPr/>
            </p:nvSpPr>
            <p:spPr>
              <a:xfrm>
                <a:off x="5034159" y="4483714"/>
                <a:ext cx="114374" cy="11437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27" name="Ellips 126">
                <a:extLst>
                  <a:ext uri="{FF2B5EF4-FFF2-40B4-BE49-F238E27FC236}">
                    <a16:creationId xmlns:a16="http://schemas.microsoft.com/office/drawing/2014/main" id="{8370C386-A2B7-44F7-8B8B-A66C149FAD1A}"/>
                  </a:ext>
                </a:extLst>
              </p:cNvPr>
              <p:cNvSpPr>
                <a:spLocks noChangeAspect="1"/>
              </p:cNvSpPr>
              <p:nvPr/>
            </p:nvSpPr>
            <p:spPr>
              <a:xfrm>
                <a:off x="7043469" y="4483714"/>
                <a:ext cx="114374" cy="11437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grpSp>
      <p:grpSp>
        <p:nvGrpSpPr>
          <p:cNvPr id="75" name="Grupp 74">
            <a:extLst>
              <a:ext uri="{FF2B5EF4-FFF2-40B4-BE49-F238E27FC236}">
                <a16:creationId xmlns:a16="http://schemas.microsoft.com/office/drawing/2014/main" id="{37F80AF8-C661-FA4F-8CEA-05FE7B5537DE}"/>
              </a:ext>
            </a:extLst>
          </p:cNvPr>
          <p:cNvGrpSpPr/>
          <p:nvPr/>
        </p:nvGrpSpPr>
        <p:grpSpPr>
          <a:xfrm>
            <a:off x="10328956" y="5113276"/>
            <a:ext cx="1610040" cy="1610040"/>
            <a:chOff x="2144047" y="2798292"/>
            <a:chExt cx="1260000" cy="1260000"/>
          </a:xfrm>
        </p:grpSpPr>
        <p:sp>
          <p:nvSpPr>
            <p:cNvPr id="79" name="Ellips 78">
              <a:hlinkClick r:id="rId3" action="ppaction://hlinksldjump"/>
              <a:extLst>
                <a:ext uri="{FF2B5EF4-FFF2-40B4-BE49-F238E27FC236}">
                  <a16:creationId xmlns:a16="http://schemas.microsoft.com/office/drawing/2014/main" id="{08A49D01-8E1D-BB47-B650-34EFA526D3E3}"/>
                </a:ext>
              </a:extLst>
            </p:cNvPr>
            <p:cNvSpPr>
              <a:spLocks noChangeAspect="1"/>
            </p:cNvSpPr>
            <p:nvPr/>
          </p:nvSpPr>
          <p:spPr>
            <a:xfrm>
              <a:off x="2144047" y="2798292"/>
              <a:ext cx="1260000" cy="1260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5" name="Rektangel 84">
              <a:hlinkClick r:id="rId3" action="ppaction://hlinksldjump"/>
              <a:extLst>
                <a:ext uri="{FF2B5EF4-FFF2-40B4-BE49-F238E27FC236}">
                  <a16:creationId xmlns:a16="http://schemas.microsoft.com/office/drawing/2014/main" id="{4C279E12-9659-414E-AE6E-F0A1A789EE42}"/>
                </a:ext>
              </a:extLst>
            </p:cNvPr>
            <p:cNvSpPr/>
            <p:nvPr/>
          </p:nvSpPr>
          <p:spPr>
            <a:xfrm>
              <a:off x="2144047" y="3042912"/>
              <a:ext cx="1260000" cy="770760"/>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50" normalizeH="0" baseline="0" noProof="0" dirty="0" smtClean="0">
                  <a:ln>
                    <a:noFill/>
                  </a:ln>
                  <a:solidFill>
                    <a:prstClr val="white"/>
                  </a:solidFill>
                  <a:effectLst/>
                  <a:uLnTx/>
                  <a:uFillTx/>
                  <a:latin typeface="Arial"/>
                  <a:ea typeface="+mn-ea"/>
                  <a:cs typeface="+mn-cs"/>
                </a:rPr>
                <a:t>Klicka på respektive nivå för mer information. </a:t>
              </a:r>
              <a:endParaRPr kumimoji="0" lang="sv-SE" sz="1600" b="1" i="0" u="none" strike="noStrike" kern="1200" cap="none" spc="-50" normalizeH="0" baseline="0" noProof="0" dirty="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352285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8"/>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0"/>
                                        </p:tgtEl>
                                        <p:attrNameLst>
                                          <p:attrName>style.visibility</p:attrName>
                                        </p:attrNameLst>
                                      </p:cBhvr>
                                      <p:to>
                                        <p:strVal val="visible"/>
                                      </p:to>
                                    </p:set>
                                    <p:animEffect transition="in" filter="fade">
                                      <p:cBhvr>
                                        <p:cTn id="15" dur="250"/>
                                        <p:tgtEl>
                                          <p:spTgt spid="120"/>
                                        </p:tgtEl>
                                      </p:cBhvr>
                                    </p:animEffect>
                                  </p:childTnLst>
                                </p:cTn>
                              </p:par>
                            </p:childTnLst>
                          </p:cTn>
                        </p:par>
                      </p:childTnLst>
                    </p:cTn>
                  </p:par>
                </p:childTnLst>
              </p:cTn>
              <p:nextCondLst>
                <p:cond evt="onClick" delay="0">
                  <p:tgtEl>
                    <p:spTgt spid="28"/>
                  </p:tgtEl>
                </p:cond>
              </p:nextCondLst>
            </p:seq>
            <p:seq concurrent="1" nextAc="seek">
              <p:cTn id="16" restart="whenNotActive" fill="hold" evtFilter="cancelBubble" nodeType="interactiveSeq">
                <p:stCondLst>
                  <p:cond evt="onClick" delay="0">
                    <p:tgtEl>
                      <p:spTgt spid="120"/>
                    </p:tgtEl>
                  </p:cond>
                </p:stCondLst>
                <p:endSync evt="end" delay="0">
                  <p:rtn val="all"/>
                </p:endSync>
                <p:childTnLst>
                  <p:par>
                    <p:cTn id="17" fill="hold">
                      <p:stCondLst>
                        <p:cond delay="0"/>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250"/>
                                        <p:tgtEl>
                                          <p:spTgt spid="120"/>
                                        </p:tgtEl>
                                      </p:cBhvr>
                                    </p:animEffect>
                                    <p:set>
                                      <p:cBhvr>
                                        <p:cTn id="21" dur="1" fill="hold">
                                          <p:stCondLst>
                                            <p:cond delay="249"/>
                                          </p:stCondLst>
                                        </p:cTn>
                                        <p:tgtEl>
                                          <p:spTgt spid="120"/>
                                        </p:tgtEl>
                                        <p:attrNameLst>
                                          <p:attrName>style.visibility</p:attrName>
                                        </p:attrNameLst>
                                      </p:cBhvr>
                                      <p:to>
                                        <p:strVal val="hidden"/>
                                      </p:to>
                                    </p:set>
                                  </p:childTnLst>
                                </p:cTn>
                              </p:par>
                            </p:childTnLst>
                          </p:cTn>
                        </p:par>
                      </p:childTnLst>
                    </p:cTn>
                  </p:par>
                </p:childTnLst>
              </p:cTn>
              <p:nextCondLst>
                <p:cond evt="onClick" delay="0">
                  <p:tgtEl>
                    <p:spTgt spid="120"/>
                  </p:tgtEl>
                </p:cond>
              </p:nextCondLst>
            </p:seq>
            <p:seq concurrent="1" nextAc="seek">
              <p:cTn id="22" restart="whenNotActive" fill="hold" evtFilter="cancelBubble" nodeType="interactiveSeq">
                <p:stCondLst>
                  <p:cond evt="onClick" delay="0">
                    <p:tgtEl>
                      <p:spTgt spid="30"/>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8"/>
                                        </p:tgtEl>
                                        <p:attrNameLst>
                                          <p:attrName>style.visibility</p:attrName>
                                        </p:attrNameLst>
                                      </p:cBhvr>
                                      <p:to>
                                        <p:strVal val="visible"/>
                                      </p:to>
                                    </p:set>
                                    <p:animEffect transition="in" filter="fade">
                                      <p:cBhvr>
                                        <p:cTn id="27" dur="250"/>
                                        <p:tgtEl>
                                          <p:spTgt spid="128"/>
                                        </p:tgtEl>
                                      </p:cBhvr>
                                    </p:animEffect>
                                  </p:childTnLst>
                                </p:cTn>
                              </p:par>
                            </p:childTnLst>
                          </p:cTn>
                        </p:par>
                      </p:childTnLst>
                    </p:cTn>
                  </p:par>
                </p:childTnLst>
              </p:cTn>
              <p:nextCondLst>
                <p:cond evt="onClick" delay="0">
                  <p:tgtEl>
                    <p:spTgt spid="30"/>
                  </p:tgtEl>
                </p:cond>
              </p:nextCondLst>
            </p:seq>
            <p:seq concurrent="1" nextAc="seek">
              <p:cTn id="28" restart="whenNotActive" fill="hold" evtFilter="cancelBubble" nodeType="interactiveSeq">
                <p:stCondLst>
                  <p:cond evt="onClick" delay="0">
                    <p:tgtEl>
                      <p:spTgt spid="128"/>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250"/>
                                        <p:tgtEl>
                                          <p:spTgt spid="128"/>
                                        </p:tgtEl>
                                      </p:cBhvr>
                                    </p:animEffect>
                                    <p:set>
                                      <p:cBhvr>
                                        <p:cTn id="33" dur="1" fill="hold">
                                          <p:stCondLst>
                                            <p:cond delay="249"/>
                                          </p:stCondLst>
                                        </p:cTn>
                                        <p:tgtEl>
                                          <p:spTgt spid="128"/>
                                        </p:tgtEl>
                                        <p:attrNameLst>
                                          <p:attrName>style.visibility</p:attrName>
                                        </p:attrNameLst>
                                      </p:cBhvr>
                                      <p:to>
                                        <p:strVal val="hidden"/>
                                      </p:to>
                                    </p:set>
                                  </p:childTnLst>
                                </p:cTn>
                              </p:par>
                            </p:childTnLst>
                          </p:cTn>
                        </p:par>
                      </p:childTnLst>
                    </p:cTn>
                  </p:par>
                </p:childTnLst>
              </p:cTn>
              <p:nextCondLst>
                <p:cond evt="onClick" delay="0">
                  <p:tgtEl>
                    <p:spTgt spid="128"/>
                  </p:tgtEl>
                </p:cond>
              </p:nextCondLst>
            </p:seq>
            <p:seq concurrent="1" nextAc="seek">
              <p:cTn id="34" restart="whenNotActive" fill="hold" evtFilter="cancelBubble" nodeType="interactiveSeq">
                <p:stCondLst>
                  <p:cond evt="onClick" delay="0">
                    <p:tgtEl>
                      <p:spTgt spid="32"/>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38"/>
                                        </p:tgtEl>
                                        <p:attrNameLst>
                                          <p:attrName>style.visibility</p:attrName>
                                        </p:attrNameLst>
                                      </p:cBhvr>
                                      <p:to>
                                        <p:strVal val="visible"/>
                                      </p:to>
                                    </p:set>
                                    <p:animEffect transition="in" filter="fade">
                                      <p:cBhvr>
                                        <p:cTn id="39" dur="250"/>
                                        <p:tgtEl>
                                          <p:spTgt spid="138"/>
                                        </p:tgtEl>
                                      </p:cBhvr>
                                    </p:animEffect>
                                  </p:childTnLst>
                                </p:cTn>
                              </p:par>
                            </p:childTnLst>
                          </p:cTn>
                        </p:par>
                      </p:childTnLst>
                    </p:cTn>
                  </p:par>
                </p:childTnLst>
              </p:cTn>
              <p:nextCondLst>
                <p:cond evt="onClick" delay="0">
                  <p:tgtEl>
                    <p:spTgt spid="32"/>
                  </p:tgtEl>
                </p:cond>
              </p:nextCondLst>
            </p:seq>
            <p:seq concurrent="1" nextAc="seek">
              <p:cTn id="40" restart="whenNotActive" fill="hold" evtFilter="cancelBubble" nodeType="interactiveSeq">
                <p:stCondLst>
                  <p:cond evt="onClick" delay="0">
                    <p:tgtEl>
                      <p:spTgt spid="138"/>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250"/>
                                        <p:tgtEl>
                                          <p:spTgt spid="138"/>
                                        </p:tgtEl>
                                      </p:cBhvr>
                                    </p:animEffect>
                                    <p:set>
                                      <p:cBhvr>
                                        <p:cTn id="45" dur="1" fill="hold">
                                          <p:stCondLst>
                                            <p:cond delay="249"/>
                                          </p:stCondLst>
                                        </p:cTn>
                                        <p:tgtEl>
                                          <p:spTgt spid="138"/>
                                        </p:tgtEl>
                                        <p:attrNameLst>
                                          <p:attrName>style.visibility</p:attrName>
                                        </p:attrNameLst>
                                      </p:cBhvr>
                                      <p:to>
                                        <p:strVal val="hidden"/>
                                      </p:to>
                                    </p:set>
                                  </p:childTnLst>
                                </p:cTn>
                              </p:par>
                            </p:childTnLst>
                          </p:cTn>
                        </p:par>
                      </p:childTnLst>
                    </p:cTn>
                  </p:par>
                </p:childTnLst>
              </p:cTn>
              <p:nextCondLst>
                <p:cond evt="onClick" delay="0">
                  <p:tgtEl>
                    <p:spTgt spid="138"/>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33" y="874602"/>
            <a:ext cx="9609825" cy="750998"/>
          </a:xfrm>
        </p:spPr>
        <p:txBody>
          <a:bodyPr/>
          <a:lstStyle/>
          <a:p>
            <a:r>
              <a:rPr lang="sv-SE" dirty="0" smtClean="0"/>
              <a:t>Utreda om </a:t>
            </a:r>
            <a:br>
              <a:rPr lang="sv-SE" dirty="0" smtClean="0"/>
            </a:br>
            <a:endParaRPr lang="sv-SE" dirty="0"/>
          </a:p>
        </p:txBody>
      </p:sp>
      <p:sp>
        <p:nvSpPr>
          <p:cNvPr id="3" name="Platshållare för innehåll 2"/>
          <p:cNvSpPr>
            <a:spLocks noGrp="1"/>
          </p:cNvSpPr>
          <p:nvPr>
            <p:ph idx="1"/>
          </p:nvPr>
        </p:nvSpPr>
        <p:spPr>
          <a:xfrm>
            <a:off x="664232" y="1625600"/>
            <a:ext cx="9609825" cy="4608201"/>
          </a:xfrm>
        </p:spPr>
        <p:txBody>
          <a:bodyPr/>
          <a:lstStyle/>
          <a:p>
            <a:r>
              <a:rPr lang="sv-SE" b="1" dirty="0" smtClean="0"/>
              <a:t>Lagstiftning - </a:t>
            </a:r>
            <a:r>
              <a:rPr lang="sv-SE" dirty="0" smtClean="0"/>
              <a:t> </a:t>
            </a:r>
            <a:r>
              <a:rPr lang="sv-SE" dirty="0"/>
              <a:t>som ger förutsättningar för genomförande både avseende funktion, resurser och lärande samt anpassning till lokala </a:t>
            </a:r>
            <a:r>
              <a:rPr lang="sv-SE" dirty="0" smtClean="0"/>
              <a:t>förutsättningar</a:t>
            </a:r>
          </a:p>
          <a:p>
            <a:r>
              <a:rPr lang="sv-SE" b="1" dirty="0" smtClean="0"/>
              <a:t>Finansiering, </a:t>
            </a:r>
            <a:r>
              <a:rPr lang="sv-SE" dirty="0" smtClean="0"/>
              <a:t>förslag </a:t>
            </a:r>
            <a:r>
              <a:rPr lang="sv-SE" dirty="0"/>
              <a:t>om </a:t>
            </a:r>
            <a:r>
              <a:rPr lang="sv-SE" dirty="0" smtClean="0"/>
              <a:t>finansieringsmodeller</a:t>
            </a:r>
          </a:p>
          <a:p>
            <a:r>
              <a:rPr lang="sv-SE" b="1" dirty="0" smtClean="0"/>
              <a:t>Nationell samordning,</a:t>
            </a:r>
            <a:r>
              <a:rPr lang="sv-SE" dirty="0" smtClean="0"/>
              <a:t> mer av vad?</a:t>
            </a:r>
          </a:p>
          <a:p>
            <a:r>
              <a:rPr lang="sv-SE" b="1" dirty="0" smtClean="0"/>
              <a:t>Innehåll i kunskapsstyrningen, </a:t>
            </a:r>
            <a:r>
              <a:rPr lang="sv-SE" dirty="0" smtClean="0"/>
              <a:t>vad behöver utvecklas lokalt, regionalt och nationellt?</a:t>
            </a:r>
          </a:p>
          <a:p>
            <a:r>
              <a:rPr lang="sv-SE" b="1" dirty="0" smtClean="0"/>
              <a:t>Samverkan</a:t>
            </a:r>
            <a:r>
              <a:rPr lang="sv-SE" dirty="0" smtClean="0"/>
              <a:t> med grund- och högre utbildning</a:t>
            </a:r>
          </a:p>
          <a:p>
            <a:r>
              <a:rPr lang="sv-SE" b="1" dirty="0" smtClean="0"/>
              <a:t>Forskning </a:t>
            </a:r>
          </a:p>
          <a:p>
            <a:r>
              <a:rPr lang="sv-SE" b="1" dirty="0"/>
              <a:t>?</a:t>
            </a:r>
            <a:endParaRPr lang="sv-SE" b="1" dirty="0" smtClean="0"/>
          </a:p>
          <a:p>
            <a:pPr marL="30163" indent="0">
              <a:buNone/>
            </a:pPr>
            <a:endParaRPr lang="sv-SE" b="1" dirty="0"/>
          </a:p>
          <a:p>
            <a:endParaRPr lang="sv-SE" dirty="0"/>
          </a:p>
          <a:p>
            <a:endParaRPr lang="sv-SE" dirty="0"/>
          </a:p>
        </p:txBody>
      </p:sp>
    </p:spTree>
    <p:extLst>
      <p:ext uri="{BB962C8B-B14F-4D97-AF65-F5344CB8AC3E}">
        <p14:creationId xmlns:p14="http://schemas.microsoft.com/office/powerpoint/2010/main" val="6271581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33" y="436880"/>
            <a:ext cx="9609825" cy="833120"/>
          </a:xfrm>
        </p:spPr>
        <p:txBody>
          <a:bodyPr/>
          <a:lstStyle/>
          <a:p>
            <a:r>
              <a:rPr lang="sv-SE" dirty="0" smtClean="0"/>
              <a:t>Workshop NSK-S och RSS</a:t>
            </a:r>
            <a:endParaRPr lang="sv-SE" dirty="0"/>
          </a:p>
        </p:txBody>
      </p:sp>
      <p:sp>
        <p:nvSpPr>
          <p:cNvPr id="3" name="Platshållare för innehåll 2"/>
          <p:cNvSpPr>
            <a:spLocks noGrp="1"/>
          </p:cNvSpPr>
          <p:nvPr>
            <p:ph idx="1"/>
          </p:nvPr>
        </p:nvSpPr>
        <p:spPr>
          <a:xfrm>
            <a:off x="664232" y="1503680"/>
            <a:ext cx="9609825" cy="4730121"/>
          </a:xfrm>
        </p:spPr>
        <p:txBody>
          <a:bodyPr/>
          <a:lstStyle/>
          <a:p>
            <a:pPr marL="30163" indent="0">
              <a:buNone/>
            </a:pPr>
            <a:r>
              <a:rPr lang="sv-SE" dirty="0" smtClean="0"/>
              <a:t>Vilka förutsättningar, aktiviteter behöver ske för att </a:t>
            </a:r>
            <a:r>
              <a:rPr lang="sv-SE" dirty="0"/>
              <a:t>säkerställa en fungerande och </a:t>
            </a:r>
            <a:r>
              <a:rPr lang="sv-SE" b="1" dirty="0"/>
              <a:t>effektiv kunskapsstyrning </a:t>
            </a:r>
            <a:endParaRPr lang="sv-SE" b="1" dirty="0" smtClean="0"/>
          </a:p>
          <a:p>
            <a:pPr marL="30163" indent="0">
              <a:buNone/>
            </a:pPr>
            <a:r>
              <a:rPr lang="sv-SE" b="1" dirty="0" smtClean="0"/>
              <a:t>Vad av det ni föreslår bör tas omhand i en utredning, SOU?</a:t>
            </a:r>
          </a:p>
          <a:p>
            <a:pPr marL="30163" indent="0">
              <a:buNone/>
            </a:pPr>
            <a:r>
              <a:rPr lang="sv-SE" sz="1600" dirty="0" smtClean="0"/>
              <a:t>PPT som beskriver sammanhanget finns i mötet</a:t>
            </a:r>
            <a:endParaRPr lang="sv-SE" sz="1600" b="1" dirty="0"/>
          </a:p>
          <a:p>
            <a:pPr marL="30163" indent="0">
              <a:buNone/>
            </a:pPr>
            <a:r>
              <a:rPr lang="sv-SE" b="1" dirty="0" smtClean="0"/>
              <a:t>Gruppsamtal med dokumentation. 30 min i grupper.</a:t>
            </a:r>
          </a:p>
          <a:p>
            <a:pPr marL="30163" indent="0">
              <a:buNone/>
            </a:pPr>
            <a:r>
              <a:rPr lang="sv-SE" b="1" dirty="0" smtClean="0"/>
              <a:t>Tänk brett, också utanför er egen ram och verksamhet, nationellt lokalt och regionalt..</a:t>
            </a:r>
          </a:p>
          <a:p>
            <a:pPr marL="30163" indent="0">
              <a:buNone/>
            </a:pPr>
            <a:r>
              <a:rPr lang="sv-SE" dirty="0" smtClean="0"/>
              <a:t>Sammanfatta era förslag och skriv vad av det som bör omfatta en statlig utredning. Mail till </a:t>
            </a:r>
            <a:r>
              <a:rPr lang="sv-SE" dirty="0" smtClean="0">
                <a:hlinkClick r:id="rId3"/>
              </a:rPr>
              <a:t>anneli.jaderland@skr.se</a:t>
            </a:r>
            <a:endParaRPr lang="sv-SE" dirty="0" smtClean="0"/>
          </a:p>
          <a:p>
            <a:pPr marL="30163" indent="0">
              <a:buNone/>
            </a:pPr>
            <a:r>
              <a:rPr lang="sv-SE" dirty="0" smtClean="0"/>
              <a:t>Välj en av punkterna att återkoppla till hela gruppen. </a:t>
            </a:r>
          </a:p>
          <a:p>
            <a:pPr marL="30163" indent="0">
              <a:buNone/>
            </a:pPr>
            <a:endParaRPr lang="sv-SE" dirty="0" smtClean="0"/>
          </a:p>
          <a:p>
            <a:pPr marL="30163" indent="0">
              <a:buNone/>
            </a:pPr>
            <a:endParaRPr lang="sv-SE" b="1" dirty="0"/>
          </a:p>
        </p:txBody>
      </p:sp>
    </p:spTree>
    <p:extLst>
      <p:ext uri="{BB962C8B-B14F-4D97-AF65-F5344CB8AC3E}">
        <p14:creationId xmlns:p14="http://schemas.microsoft.com/office/powerpoint/2010/main" val="28581951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mer behöver ske och fungera?</a:t>
            </a:r>
            <a:endParaRPr lang="sv-SE" dirty="0"/>
          </a:p>
        </p:txBody>
      </p:sp>
      <p:sp>
        <p:nvSpPr>
          <p:cNvPr id="3" name="Platshållare för innehåll 2"/>
          <p:cNvSpPr>
            <a:spLocks noGrp="1"/>
          </p:cNvSpPr>
          <p:nvPr>
            <p:ph idx="1"/>
          </p:nvPr>
        </p:nvSpPr>
        <p:spPr>
          <a:xfrm>
            <a:off x="562632" y="1834803"/>
            <a:ext cx="9609825" cy="3738598"/>
          </a:xfrm>
        </p:spPr>
        <p:txBody>
          <a:bodyPr/>
          <a:lstStyle/>
          <a:p>
            <a:r>
              <a:rPr lang="sv-SE" dirty="0" smtClean="0"/>
              <a:t>Summering av samtal </a:t>
            </a:r>
            <a:endParaRPr lang="sv-SE" dirty="0"/>
          </a:p>
        </p:txBody>
      </p:sp>
    </p:spTree>
    <p:extLst>
      <p:ext uri="{BB962C8B-B14F-4D97-AF65-F5344CB8AC3E}">
        <p14:creationId xmlns:p14="http://schemas.microsoft.com/office/powerpoint/2010/main" val="798537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32" y="617220"/>
            <a:ext cx="10217127" cy="1440180"/>
          </a:xfr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3200" dirty="0">
                <a:solidFill>
                  <a:srgbClr val="002060"/>
                </a:solidFill>
                <a:latin typeface="+mn-lt"/>
                <a:ea typeface="+mn-ea"/>
                <a:cs typeface="+mn-cs"/>
              </a:rPr>
              <a:t>Kvaliteten i verksamheten ska fortlöpande och </a:t>
            </a:r>
            <a:r>
              <a:rPr lang="sv-SE" sz="3200" dirty="0" smtClean="0">
                <a:solidFill>
                  <a:srgbClr val="002060"/>
                </a:solidFill>
                <a:latin typeface="+mn-lt"/>
                <a:ea typeface="+mn-ea"/>
                <a:cs typeface="+mn-cs"/>
              </a:rPr>
              <a:t>systematiskt /</a:t>
            </a:r>
            <a:r>
              <a:rPr lang="sv-SE" sz="3200" dirty="0" smtClean="0">
                <a:solidFill>
                  <a:srgbClr val="002060"/>
                </a:solidFill>
              </a:rPr>
              <a:t>utvecklas säkras </a:t>
            </a:r>
            <a:r>
              <a:rPr lang="sv-SE" sz="3200" dirty="0">
                <a:solidFill>
                  <a:srgbClr val="002060"/>
                </a:solidFill>
              </a:rPr>
              <a:t>och följas </a:t>
            </a:r>
            <a:r>
              <a:rPr lang="sv-SE" sz="3200" dirty="0" smtClean="0">
                <a:solidFill>
                  <a:srgbClr val="002060"/>
                </a:solidFill>
              </a:rPr>
              <a:t>upp</a:t>
            </a:r>
            <a:endParaRPr lang="sv-SE" sz="3200" dirty="0">
              <a:solidFill>
                <a:srgbClr val="002060"/>
              </a:solidFill>
              <a:latin typeface="+mn-lt"/>
              <a:ea typeface="+mn-ea"/>
              <a:cs typeface="+mn-cs"/>
            </a:endParaRPr>
          </a:p>
        </p:txBody>
      </p:sp>
      <p:sp>
        <p:nvSpPr>
          <p:cNvPr id="3" name="Platshållare för innehåll 2"/>
          <p:cNvSpPr>
            <a:spLocks noGrp="1"/>
          </p:cNvSpPr>
          <p:nvPr>
            <p:ph idx="1"/>
          </p:nvPr>
        </p:nvSpPr>
        <p:spPr/>
        <p:txBody>
          <a:bodyPr/>
          <a:lstStyle/>
          <a:p>
            <a:pPr marL="30163" indent="0">
              <a:buNone/>
            </a:pPr>
            <a:endParaRPr lang="sv-SE" dirty="0" smtClean="0"/>
          </a:p>
          <a:p>
            <a:pPr marL="30163" indent="0">
              <a:buNone/>
            </a:pPr>
            <a:r>
              <a:rPr lang="sv-SE" b="1" i="1" dirty="0" smtClean="0"/>
              <a:t>Regeringen bör ge lämplig myndighet i uppdrag att lämna förslag till hur stödet till systematisk uppföljning inom socialtjänsten kan utvecklas. Detta som ett led i att säkerställa och utveckla kvaliteten i verksamheten. Förslaget bör tas fram i nära samarbete med RSS och SKR.</a:t>
            </a:r>
            <a:endParaRPr lang="sv-SE" b="1" i="1" dirty="0"/>
          </a:p>
          <a:p>
            <a:endParaRPr lang="sv-SE" dirty="0"/>
          </a:p>
        </p:txBody>
      </p:sp>
    </p:spTree>
    <p:extLst>
      <p:ext uri="{BB962C8B-B14F-4D97-AF65-F5344CB8AC3E}">
        <p14:creationId xmlns:p14="http://schemas.microsoft.com/office/powerpoint/2010/main" val="30483559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32" y="277956"/>
            <a:ext cx="9609825" cy="1112405"/>
          </a:xfr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3200" dirty="0">
                <a:solidFill>
                  <a:srgbClr val="002060"/>
                </a:solidFill>
                <a:latin typeface="+mn-lt"/>
                <a:ea typeface="+mn-ea"/>
                <a:cs typeface="+mn-cs"/>
              </a:rPr>
              <a:t>Ny lag om socialtjänstdataregister</a:t>
            </a:r>
          </a:p>
        </p:txBody>
      </p:sp>
      <p:sp>
        <p:nvSpPr>
          <p:cNvPr id="3" name="Platshållare för innehåll 2"/>
          <p:cNvSpPr>
            <a:spLocks noGrp="1"/>
          </p:cNvSpPr>
          <p:nvPr>
            <p:ph idx="1"/>
          </p:nvPr>
        </p:nvSpPr>
        <p:spPr>
          <a:xfrm>
            <a:off x="664231" y="1603662"/>
            <a:ext cx="9609825" cy="4499957"/>
          </a:xfrm>
        </p:spPr>
        <p:txBody>
          <a:bodyPr/>
          <a:lstStyle/>
          <a:p>
            <a:pPr marL="30163" indent="0">
              <a:buNone/>
            </a:pPr>
            <a:r>
              <a:rPr lang="sv-SE" dirty="0" smtClean="0"/>
              <a:t>Den </a:t>
            </a:r>
            <a:r>
              <a:rPr lang="sv-SE" dirty="0"/>
              <a:t>fortsatta utvecklingen av en </a:t>
            </a:r>
            <a:r>
              <a:rPr lang="sv-SE" dirty="0" smtClean="0"/>
              <a:t>kunskapsbaserad socialtjänst </a:t>
            </a:r>
            <a:r>
              <a:rPr lang="sv-SE" dirty="0"/>
              <a:t>behöver stärkas. I syfte att skapa </a:t>
            </a:r>
            <a:r>
              <a:rPr lang="sv-SE" dirty="0" smtClean="0"/>
              <a:t>långsiktiga och </a:t>
            </a:r>
            <a:r>
              <a:rPr lang="sv-SE" dirty="0"/>
              <a:t>stabila förutsättningar för en sådan utveckling bör </a:t>
            </a:r>
            <a:r>
              <a:rPr lang="sv-SE" dirty="0" smtClean="0"/>
              <a:t>den nationella </a:t>
            </a:r>
            <a:r>
              <a:rPr lang="sv-SE" dirty="0"/>
              <a:t>officiella statistiken inom socialtjänsten stärkas </a:t>
            </a:r>
            <a:r>
              <a:rPr lang="sv-SE" dirty="0" smtClean="0"/>
              <a:t>och utökas</a:t>
            </a:r>
            <a:r>
              <a:rPr lang="sv-SE" dirty="0"/>
              <a:t>. </a:t>
            </a:r>
            <a:endParaRPr lang="sv-SE" dirty="0" smtClean="0"/>
          </a:p>
          <a:p>
            <a:pPr marL="30163" indent="0">
              <a:buNone/>
            </a:pPr>
            <a:r>
              <a:rPr lang="sv-SE" b="1" i="1" dirty="0" smtClean="0"/>
              <a:t>Den </a:t>
            </a:r>
            <a:r>
              <a:rPr lang="sv-SE" b="1" i="1" dirty="0"/>
              <a:t>nya lagen om </a:t>
            </a:r>
            <a:r>
              <a:rPr lang="sv-SE" b="1" i="1" dirty="0" smtClean="0"/>
              <a:t>socialtjänstdataregister ska </a:t>
            </a:r>
            <a:r>
              <a:rPr lang="sv-SE" b="1" i="1" dirty="0"/>
              <a:t>innehålla bestämmelser om dataregister över </a:t>
            </a:r>
            <a:r>
              <a:rPr lang="sv-SE" b="1" i="1" dirty="0" smtClean="0"/>
              <a:t>socialtjänsten och </a:t>
            </a:r>
            <a:r>
              <a:rPr lang="sv-SE" b="1" i="1" dirty="0"/>
              <a:t>sådan verksamhet som bedrivs med stöd av lagen om </a:t>
            </a:r>
            <a:r>
              <a:rPr lang="sv-SE" b="1" i="1" dirty="0" smtClean="0"/>
              <a:t>stöd och </a:t>
            </a:r>
            <a:r>
              <a:rPr lang="sv-SE" b="1" i="1" dirty="0"/>
              <a:t>service till vissa funktionshindrade (socialtjänstdataregister).</a:t>
            </a:r>
          </a:p>
          <a:p>
            <a:pPr marL="30163" indent="0">
              <a:buNone/>
            </a:pPr>
            <a:r>
              <a:rPr lang="sv-SE" dirty="0"/>
              <a:t>Socialstyrelsen ska få utföra automatiserad behandling av </a:t>
            </a:r>
            <a:r>
              <a:rPr lang="sv-SE" dirty="0" smtClean="0"/>
              <a:t>personuppgifter i </a:t>
            </a:r>
            <a:r>
              <a:rPr lang="sv-SE" dirty="0"/>
              <a:t>socialtjänstdataregister. För behandling av </a:t>
            </a:r>
            <a:r>
              <a:rPr lang="sv-SE" dirty="0" smtClean="0"/>
              <a:t>personuppgifter ska </a:t>
            </a:r>
            <a:r>
              <a:rPr lang="sv-SE" dirty="0"/>
              <a:t>Socialstyrelsen vara personuppgiftsansvarig</a:t>
            </a:r>
            <a:r>
              <a:rPr lang="sv-SE" dirty="0" smtClean="0"/>
              <a:t>.</a:t>
            </a:r>
            <a:endParaRPr lang="sv-SE" dirty="0"/>
          </a:p>
        </p:txBody>
      </p:sp>
    </p:spTree>
    <p:extLst>
      <p:ext uri="{BB962C8B-B14F-4D97-AF65-F5344CB8AC3E}">
        <p14:creationId xmlns:p14="http://schemas.microsoft.com/office/powerpoint/2010/main" val="23051829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5E7A2-9C62-4773-BA89-2BC5D3C69A20}"/>
              </a:ext>
            </a:extLst>
          </p:cNvPr>
          <p:cNvSpPr>
            <a:spLocks noGrp="1"/>
          </p:cNvSpPr>
          <p:nvPr>
            <p:ph type="title"/>
          </p:nvPr>
        </p:nvSpPr>
        <p:spPr/>
        <p:txBody>
          <a:bodyPr/>
          <a:lstStyle/>
          <a:p>
            <a:r>
              <a:rPr lang="sv-SE"/>
              <a:t>Strategi för äldre 2021–2030</a:t>
            </a:r>
          </a:p>
        </p:txBody>
      </p:sp>
      <p:sp>
        <p:nvSpPr>
          <p:cNvPr id="3" name="Slide Number Placeholder 2">
            <a:extLst>
              <a:ext uri="{FF2B5EF4-FFF2-40B4-BE49-F238E27FC236}">
                <a16:creationId xmlns:a16="http://schemas.microsoft.com/office/drawing/2014/main" id="{99935CCE-C0CC-4C98-9DD5-3D9EF68A4D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srgbClr val="22222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sv-SE" sz="1200" b="0" i="0" u="none" strike="noStrike" kern="1200" cap="none" spc="0" normalizeH="0" baseline="0" noProof="0">
              <a:ln>
                <a:noFill/>
              </a:ln>
              <a:solidFill>
                <a:srgbClr val="222221"/>
              </a:solidFill>
              <a:effectLst/>
              <a:uLnTx/>
              <a:uFillTx/>
              <a:latin typeface="Arial"/>
              <a:ea typeface="+mn-ea"/>
              <a:cs typeface="+mn-cs"/>
            </a:endParaRPr>
          </a:p>
        </p:txBody>
      </p:sp>
      <p:sp>
        <p:nvSpPr>
          <p:cNvPr id="4" name="Rubrik 1">
            <a:extLst>
              <a:ext uri="{FF2B5EF4-FFF2-40B4-BE49-F238E27FC236}">
                <a16:creationId xmlns:a16="http://schemas.microsoft.com/office/drawing/2014/main" id="{59D8F31B-F53E-4EC3-85BA-942C0B56E8F8}"/>
              </a:ext>
            </a:extLst>
          </p:cNvPr>
          <p:cNvSpPr txBox="1">
            <a:spLocks/>
          </p:cNvSpPr>
          <p:nvPr/>
        </p:nvSpPr>
        <p:spPr>
          <a:xfrm>
            <a:off x="666000" y="5949895"/>
            <a:ext cx="9608400" cy="897195"/>
          </a:xfrm>
          <a:prstGeom prst="rect">
            <a:avLst/>
          </a:prstGeom>
        </p:spPr>
        <p:txBody>
          <a:bodyPr vert="horz" lIns="91440" tIns="45720" rIns="91440" bIns="45720" rtlCol="0" anchor="t">
            <a:noAutofit/>
          </a:bodyPr>
          <a:lstStyle>
            <a:lvl1pPr algn="ctr" defTabSz="914400" rtl="0" eaLnBrk="1" latinLnBrk="0" hangingPunct="1">
              <a:lnSpc>
                <a:spcPct val="95000"/>
              </a:lnSpc>
              <a:spcBef>
                <a:spcPct val="0"/>
              </a:spcBef>
              <a:buNone/>
              <a:defRPr sz="5400" b="1" kern="1200">
                <a:solidFill>
                  <a:srgbClr val="222221"/>
                </a:solidFill>
                <a:latin typeface="+mj-lt"/>
                <a:ea typeface="+mj-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sv-SE" sz="1600" b="0" i="0" u="none" strike="noStrike" kern="1200" cap="none" spc="0" normalizeH="0" baseline="0" noProof="0" dirty="0">
                <a:ln>
                  <a:noFill/>
                </a:ln>
                <a:solidFill>
                  <a:srgbClr val="222221"/>
                </a:solidFill>
                <a:effectLst/>
                <a:uLnTx/>
                <a:uFillTx/>
                <a:latin typeface="Arial"/>
                <a:ea typeface="+mj-ea"/>
                <a:cs typeface="+mj-cs"/>
              </a:rPr>
              <a:t>1</a:t>
            </a:r>
            <a:r>
              <a:rPr kumimoji="0" lang="sv-SE" sz="1600" b="0" i="0" u="none" strike="noStrike" kern="1200" cap="none" spc="0" normalizeH="0" baseline="0" noProof="0" dirty="0" smtClean="0">
                <a:ln>
                  <a:noFill/>
                </a:ln>
                <a:solidFill>
                  <a:srgbClr val="222221"/>
                </a:solidFill>
                <a:effectLst/>
                <a:uLnTx/>
                <a:uFillTx/>
                <a:latin typeface="Arial"/>
                <a:ea typeface="+mj-ea"/>
                <a:cs typeface="+mj-cs"/>
              </a:rPr>
              <a:t>8 </a:t>
            </a:r>
            <a:r>
              <a:rPr kumimoji="0" lang="sv-SE" sz="1600" b="0" i="0" u="none" strike="noStrike" kern="1200" cap="none" spc="0" normalizeH="0" baseline="0" noProof="0" dirty="0">
                <a:ln>
                  <a:noFill/>
                </a:ln>
                <a:solidFill>
                  <a:srgbClr val="222221"/>
                </a:solidFill>
                <a:effectLst/>
                <a:uLnTx/>
                <a:uFillTx/>
                <a:latin typeface="Arial"/>
                <a:ea typeface="+mj-ea"/>
                <a:cs typeface="+mj-cs"/>
              </a:rPr>
              <a:t>mars 2021</a:t>
            </a:r>
            <a:endParaRPr kumimoji="0" lang="sv-SE" sz="2500" b="0" i="0" u="none" strike="noStrike" kern="1200" cap="none" spc="0" normalizeH="0" baseline="0" noProof="0" dirty="0">
              <a:ln>
                <a:noFill/>
              </a:ln>
              <a:solidFill>
                <a:srgbClr val="222221"/>
              </a:solidFill>
              <a:effectLst/>
              <a:uLnTx/>
              <a:uFillTx/>
              <a:latin typeface="Arial"/>
              <a:ea typeface="+mj-ea"/>
              <a:cs typeface="+mj-cs"/>
            </a:endParaRPr>
          </a:p>
          <a:p>
            <a:pPr marL="0" marR="0" lvl="0" indent="0" algn="l" defTabSz="914400" rtl="0" eaLnBrk="1" fontAlgn="auto" latinLnBrk="0" hangingPunct="1">
              <a:lnSpc>
                <a:spcPct val="95000"/>
              </a:lnSpc>
              <a:spcBef>
                <a:spcPct val="0"/>
              </a:spcBef>
              <a:spcAft>
                <a:spcPts val="0"/>
              </a:spcAft>
              <a:buClrTx/>
              <a:buSzTx/>
              <a:buFontTx/>
              <a:buNone/>
              <a:tabLst/>
              <a:defRPr/>
            </a:pPr>
            <a:endParaRPr kumimoji="0" lang="sv-SE" sz="2500" b="0" i="0" u="none" strike="noStrike" kern="1200" cap="none" spc="0" normalizeH="0" baseline="0" noProof="0" dirty="0">
              <a:ln>
                <a:noFill/>
              </a:ln>
              <a:solidFill>
                <a:srgbClr val="222221"/>
              </a:solidFill>
              <a:effectLst/>
              <a:uLnTx/>
              <a:uFillTx/>
              <a:latin typeface="Arial"/>
              <a:ea typeface="+mj-ea"/>
              <a:cs typeface="+mj-cs"/>
            </a:endParaRPr>
          </a:p>
        </p:txBody>
      </p:sp>
    </p:spTree>
    <p:extLst>
      <p:ext uri="{BB962C8B-B14F-4D97-AF65-F5344CB8AC3E}">
        <p14:creationId xmlns:p14="http://schemas.microsoft.com/office/powerpoint/2010/main" val="38050750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8BCDB63-5625-4F87-AAF1-C4844BEC44B7}"/>
              </a:ext>
            </a:extLst>
          </p:cNvPr>
          <p:cNvSpPr/>
          <p:nvPr/>
        </p:nvSpPr>
        <p:spPr>
          <a:xfrm>
            <a:off x="402828" y="2838200"/>
            <a:ext cx="9871228" cy="737164"/>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D7D1CA">
                  <a:lumMod val="50000"/>
                </a:srgbClr>
              </a:solidFill>
              <a:effectLst/>
              <a:uLnTx/>
              <a:uFillTx/>
              <a:latin typeface="Arial"/>
              <a:ea typeface="+mn-ea"/>
              <a:cs typeface="+mn-cs"/>
            </a:endParaRPr>
          </a:p>
        </p:txBody>
      </p:sp>
      <p:sp>
        <p:nvSpPr>
          <p:cNvPr id="56" name="Oval 55">
            <a:extLst>
              <a:ext uri="{FF2B5EF4-FFF2-40B4-BE49-F238E27FC236}">
                <a16:creationId xmlns:a16="http://schemas.microsoft.com/office/drawing/2014/main" id="{86649FF7-760F-4AB4-A329-AFC62C0CC637}"/>
              </a:ext>
            </a:extLst>
          </p:cNvPr>
          <p:cNvSpPr/>
          <p:nvPr/>
        </p:nvSpPr>
        <p:spPr>
          <a:xfrm>
            <a:off x="9598858" y="2946046"/>
            <a:ext cx="540000" cy="540000"/>
          </a:xfrm>
          <a:prstGeom prst="ellipse">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00" b="1" i="0" u="none" strike="noStrike" kern="1200" cap="none" spc="0" normalizeH="0" baseline="0" noProof="0">
              <a:ln>
                <a:noFill/>
              </a:ln>
              <a:solidFill>
                <a:prstClr val="white"/>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E9EAD2F8-5E82-48E9-B19D-242B0089ABA8}"/>
              </a:ext>
            </a:extLst>
          </p:cNvPr>
          <p:cNvSpPr/>
          <p:nvPr/>
        </p:nvSpPr>
        <p:spPr>
          <a:xfrm>
            <a:off x="402828" y="5330564"/>
            <a:ext cx="9871228" cy="737164"/>
          </a:xfrm>
          <a:prstGeom prst="rect">
            <a:avLst/>
          </a:prstGeom>
          <a:solidFill>
            <a:schemeClr val="bg1">
              <a:lumMod val="8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FB4AADDF-0B7F-4F01-AF7B-C6EF4262717A}"/>
              </a:ext>
            </a:extLst>
          </p:cNvPr>
          <p:cNvSpPr>
            <a:spLocks noChangeAspect="1"/>
          </p:cNvSpPr>
          <p:nvPr/>
        </p:nvSpPr>
        <p:spPr>
          <a:xfrm>
            <a:off x="2396442" y="5438410"/>
            <a:ext cx="7474010" cy="54000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prstClr val="white"/>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52617A30-501C-4BF7-BE45-E6445AEFFAA6}"/>
              </a:ext>
            </a:extLst>
          </p:cNvPr>
          <p:cNvSpPr/>
          <p:nvPr/>
        </p:nvSpPr>
        <p:spPr>
          <a:xfrm>
            <a:off x="402828" y="4499776"/>
            <a:ext cx="9871228" cy="737164"/>
          </a:xfrm>
          <a:prstGeom prst="rect">
            <a:avLst/>
          </a:prstGeom>
          <a:solidFill>
            <a:schemeClr val="bg1">
              <a:lumMod val="8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60" name="Rectangle 59">
            <a:extLst>
              <a:ext uri="{FF2B5EF4-FFF2-40B4-BE49-F238E27FC236}">
                <a16:creationId xmlns:a16="http://schemas.microsoft.com/office/drawing/2014/main" id="{6CF2FE13-489C-4D6C-8865-F05AAD3442F6}"/>
              </a:ext>
            </a:extLst>
          </p:cNvPr>
          <p:cNvSpPr>
            <a:spLocks noChangeAspect="1"/>
          </p:cNvSpPr>
          <p:nvPr/>
        </p:nvSpPr>
        <p:spPr>
          <a:xfrm>
            <a:off x="2396442" y="4607622"/>
            <a:ext cx="7474010" cy="54000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prstClr val="white"/>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7753D54D-9A7F-47C4-866C-2A7F316223C3}"/>
              </a:ext>
            </a:extLst>
          </p:cNvPr>
          <p:cNvSpPr/>
          <p:nvPr/>
        </p:nvSpPr>
        <p:spPr>
          <a:xfrm>
            <a:off x="402828" y="3668988"/>
            <a:ext cx="9871228" cy="737164"/>
          </a:xfrm>
          <a:prstGeom prst="rect">
            <a:avLst/>
          </a:prstGeom>
          <a:solidFill>
            <a:schemeClr val="bg1">
              <a:lumMod val="8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924AFFB4-CF1F-42DC-9E04-E30E611E0A94}"/>
              </a:ext>
            </a:extLst>
          </p:cNvPr>
          <p:cNvSpPr>
            <a:spLocks/>
          </p:cNvSpPr>
          <p:nvPr/>
        </p:nvSpPr>
        <p:spPr>
          <a:xfrm>
            <a:off x="2396442" y="3776834"/>
            <a:ext cx="7474010" cy="5400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E20FA88D-31B3-4B3A-B475-906DA01D8674}"/>
              </a:ext>
            </a:extLst>
          </p:cNvPr>
          <p:cNvSpPr>
            <a:spLocks noChangeAspect="1"/>
          </p:cNvSpPr>
          <p:nvPr/>
        </p:nvSpPr>
        <p:spPr>
          <a:xfrm>
            <a:off x="2396442" y="2946046"/>
            <a:ext cx="7474010" cy="540000"/>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srgbClr val="D7D1CA">
                  <a:lumMod val="25000"/>
                </a:srgbClr>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F74FD5F5-5FF7-4279-BD0A-2071ABCA5163}"/>
              </a:ext>
            </a:extLst>
          </p:cNvPr>
          <p:cNvSpPr/>
          <p:nvPr/>
        </p:nvSpPr>
        <p:spPr>
          <a:xfrm>
            <a:off x="402828" y="2000085"/>
            <a:ext cx="9871228" cy="737164"/>
          </a:xfrm>
          <a:prstGeom prst="rect">
            <a:avLst/>
          </a:prstGeom>
          <a:solidFill>
            <a:schemeClr val="bg1">
              <a:lumMod val="8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3E845A33-287E-49E0-85E6-DF36D0BF622D}"/>
              </a:ext>
            </a:extLst>
          </p:cNvPr>
          <p:cNvSpPr>
            <a:spLocks noChangeAspect="1"/>
          </p:cNvSpPr>
          <p:nvPr/>
        </p:nvSpPr>
        <p:spPr>
          <a:xfrm>
            <a:off x="2393004" y="2105994"/>
            <a:ext cx="7474010" cy="540000"/>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srgbClr val="D7D1CA">
                  <a:lumMod val="25000"/>
                </a:srgbClr>
              </a:solidFill>
              <a:effectLst/>
              <a:uLnTx/>
              <a:uFillTx/>
              <a:latin typeface="Arial"/>
              <a:ea typeface="+mn-ea"/>
              <a:cs typeface="+mn-cs"/>
            </a:endParaRPr>
          </a:p>
        </p:txBody>
      </p:sp>
      <p:sp>
        <p:nvSpPr>
          <p:cNvPr id="2" name="Title 1">
            <a:extLst>
              <a:ext uri="{FF2B5EF4-FFF2-40B4-BE49-F238E27FC236}">
                <a16:creationId xmlns:a16="http://schemas.microsoft.com/office/drawing/2014/main" id="{87ABED7A-C33C-4A09-A0A2-E27A294BB0B4}"/>
              </a:ext>
            </a:extLst>
          </p:cNvPr>
          <p:cNvSpPr>
            <a:spLocks noGrp="1"/>
          </p:cNvSpPr>
          <p:nvPr>
            <p:ph type="title"/>
          </p:nvPr>
        </p:nvSpPr>
        <p:spPr>
          <a:xfrm>
            <a:off x="664233" y="844113"/>
            <a:ext cx="9609825" cy="735586"/>
          </a:xfrm>
        </p:spPr>
        <p:txBody>
          <a:bodyPr>
            <a:spAutoFit/>
          </a:bodyPr>
          <a:lstStyle/>
          <a:p>
            <a:r>
              <a:rPr lang="sv-SE"/>
              <a:t>Strategins logik</a:t>
            </a:r>
          </a:p>
        </p:txBody>
      </p:sp>
      <p:sp>
        <p:nvSpPr>
          <p:cNvPr id="3" name="Oval 2">
            <a:extLst>
              <a:ext uri="{FF2B5EF4-FFF2-40B4-BE49-F238E27FC236}">
                <a16:creationId xmlns:a16="http://schemas.microsoft.com/office/drawing/2014/main" id="{BD6D8BCB-BFA2-48A7-B82D-486E6F4BB089}"/>
              </a:ext>
            </a:extLst>
          </p:cNvPr>
          <p:cNvSpPr/>
          <p:nvPr/>
        </p:nvSpPr>
        <p:spPr>
          <a:xfrm>
            <a:off x="512913" y="2098667"/>
            <a:ext cx="540000" cy="540000"/>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00" b="1" i="0" u="none" strike="noStrike" kern="1200" cap="none" spc="0" normalizeH="0" baseline="0" noProof="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48A806F6-5D74-4B08-B4A6-B79992BBD672}"/>
              </a:ext>
            </a:extLst>
          </p:cNvPr>
          <p:cNvSpPr>
            <a:spLocks noChangeAspect="1"/>
          </p:cNvSpPr>
          <p:nvPr/>
        </p:nvSpPr>
        <p:spPr>
          <a:xfrm>
            <a:off x="786809" y="2096730"/>
            <a:ext cx="1285043" cy="540000"/>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srgbClr val="D7D1CA">
                    <a:lumMod val="25000"/>
                  </a:srgbClr>
                </a:solidFill>
                <a:effectLst/>
                <a:uLnTx/>
                <a:uFillTx/>
                <a:latin typeface="Arial"/>
                <a:ea typeface="+mn-ea"/>
                <a:cs typeface="+mn-cs"/>
              </a:rPr>
              <a:t>Vision</a:t>
            </a:r>
          </a:p>
        </p:txBody>
      </p:sp>
      <p:sp>
        <p:nvSpPr>
          <p:cNvPr id="20" name="Oval 19">
            <a:extLst>
              <a:ext uri="{FF2B5EF4-FFF2-40B4-BE49-F238E27FC236}">
                <a16:creationId xmlns:a16="http://schemas.microsoft.com/office/drawing/2014/main" id="{7F5CD53A-84B3-44F8-8D44-6466D03437A8}"/>
              </a:ext>
            </a:extLst>
          </p:cNvPr>
          <p:cNvSpPr/>
          <p:nvPr/>
        </p:nvSpPr>
        <p:spPr>
          <a:xfrm>
            <a:off x="512913" y="5429146"/>
            <a:ext cx="540000" cy="54000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00" b="1" i="0" u="none" strike="noStrike" kern="1200" cap="none" spc="0" normalizeH="0" baseline="0" noProof="0">
              <a:ln>
                <a:noFill/>
              </a:ln>
              <a:solidFill>
                <a:prstClr val="white"/>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89C5C63D-2851-4567-84D0-5D90F1E5CBC6}"/>
              </a:ext>
            </a:extLst>
          </p:cNvPr>
          <p:cNvSpPr>
            <a:spLocks noChangeAspect="1"/>
          </p:cNvSpPr>
          <p:nvPr/>
        </p:nvSpPr>
        <p:spPr>
          <a:xfrm>
            <a:off x="790247" y="5429146"/>
            <a:ext cx="1285043" cy="54000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prstClr val="white"/>
                </a:solidFill>
                <a:effectLst/>
                <a:uLnTx/>
                <a:uFillTx/>
                <a:latin typeface="Arial"/>
                <a:ea typeface="+mn-ea"/>
                <a:cs typeface="+mn-cs"/>
              </a:rPr>
              <a:t>Åtgärds-områden</a:t>
            </a:r>
          </a:p>
        </p:txBody>
      </p:sp>
      <p:sp>
        <p:nvSpPr>
          <p:cNvPr id="14" name="Oval 13">
            <a:extLst>
              <a:ext uri="{FF2B5EF4-FFF2-40B4-BE49-F238E27FC236}">
                <a16:creationId xmlns:a16="http://schemas.microsoft.com/office/drawing/2014/main" id="{6A34C1AE-3085-4ECE-A0BB-7C0645929310}"/>
              </a:ext>
            </a:extLst>
          </p:cNvPr>
          <p:cNvSpPr/>
          <p:nvPr/>
        </p:nvSpPr>
        <p:spPr>
          <a:xfrm>
            <a:off x="512913" y="3767570"/>
            <a:ext cx="540000" cy="540000"/>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00" b="1" i="0" u="none" strike="noStrike" kern="1200" cap="none" spc="0" normalizeH="0" baseline="0" noProof="0">
              <a:ln>
                <a:noFill/>
              </a:ln>
              <a:solidFill>
                <a:prstClr val="white"/>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A32C7293-DBFC-404A-8D67-FEE37A48FF1C}"/>
              </a:ext>
            </a:extLst>
          </p:cNvPr>
          <p:cNvSpPr>
            <a:spLocks/>
          </p:cNvSpPr>
          <p:nvPr/>
        </p:nvSpPr>
        <p:spPr>
          <a:xfrm>
            <a:off x="790247" y="3767570"/>
            <a:ext cx="1285043" cy="5400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prstClr val="white"/>
                </a:solidFill>
                <a:effectLst/>
                <a:uLnTx/>
                <a:uFillTx/>
                <a:latin typeface="Arial"/>
                <a:ea typeface="+mn-ea"/>
                <a:cs typeface="+mn-cs"/>
              </a:rPr>
              <a:t>Förflyttningar</a:t>
            </a:r>
          </a:p>
        </p:txBody>
      </p:sp>
      <p:sp>
        <p:nvSpPr>
          <p:cNvPr id="11" name="Oval 10">
            <a:extLst>
              <a:ext uri="{FF2B5EF4-FFF2-40B4-BE49-F238E27FC236}">
                <a16:creationId xmlns:a16="http://schemas.microsoft.com/office/drawing/2014/main" id="{D1EE8D78-ED4A-45FE-99D0-D3FF33F837FE}"/>
              </a:ext>
            </a:extLst>
          </p:cNvPr>
          <p:cNvSpPr/>
          <p:nvPr/>
        </p:nvSpPr>
        <p:spPr>
          <a:xfrm>
            <a:off x="512913" y="2936782"/>
            <a:ext cx="540000" cy="540000"/>
          </a:xfrm>
          <a:prstGeom prst="ellipse">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00" b="1" i="0" u="none" strike="noStrike" kern="1200" cap="none" spc="0" normalizeH="0" baseline="0" noProof="0">
              <a:ln>
                <a:noFill/>
              </a:ln>
              <a:solidFill>
                <a:prstClr val="white"/>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D210B5B7-E2D5-4843-ACCF-D08BF586F3E5}"/>
              </a:ext>
            </a:extLst>
          </p:cNvPr>
          <p:cNvSpPr>
            <a:spLocks noChangeAspect="1"/>
          </p:cNvSpPr>
          <p:nvPr/>
        </p:nvSpPr>
        <p:spPr>
          <a:xfrm>
            <a:off x="790247" y="2936782"/>
            <a:ext cx="1285043" cy="540000"/>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srgbClr val="D7D1CA">
                    <a:lumMod val="25000"/>
                  </a:srgbClr>
                </a:solidFill>
                <a:effectLst/>
                <a:uLnTx/>
                <a:uFillTx/>
                <a:latin typeface="Arial"/>
                <a:ea typeface="+mn-ea"/>
                <a:cs typeface="+mn-cs"/>
              </a:rPr>
              <a:t>Mål</a:t>
            </a:r>
          </a:p>
        </p:txBody>
      </p:sp>
      <p:pic>
        <p:nvPicPr>
          <p:cNvPr id="30" name="Graphic 29">
            <a:extLst>
              <a:ext uri="{FF2B5EF4-FFF2-40B4-BE49-F238E27FC236}">
                <a16:creationId xmlns:a16="http://schemas.microsoft.com/office/drawing/2014/main" id="{2008865F-A8FA-462E-876F-091C8C47DDC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92708" y="2171939"/>
            <a:ext cx="374135" cy="374135"/>
          </a:xfrm>
          <a:prstGeom prst="rect">
            <a:avLst/>
          </a:prstGeom>
        </p:spPr>
      </p:pic>
      <p:sp>
        <p:nvSpPr>
          <p:cNvPr id="17" name="Oval 16">
            <a:extLst>
              <a:ext uri="{FF2B5EF4-FFF2-40B4-BE49-F238E27FC236}">
                <a16:creationId xmlns:a16="http://schemas.microsoft.com/office/drawing/2014/main" id="{EFF9A39D-6A02-454C-8937-CED1481627CA}"/>
              </a:ext>
            </a:extLst>
          </p:cNvPr>
          <p:cNvSpPr/>
          <p:nvPr/>
        </p:nvSpPr>
        <p:spPr>
          <a:xfrm>
            <a:off x="512913" y="4598358"/>
            <a:ext cx="540000" cy="54000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00" b="1"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3C9A00A-05B1-4A58-8926-53789A623FCB}"/>
              </a:ext>
            </a:extLst>
          </p:cNvPr>
          <p:cNvSpPr>
            <a:spLocks noChangeAspect="1"/>
          </p:cNvSpPr>
          <p:nvPr/>
        </p:nvSpPr>
        <p:spPr>
          <a:xfrm>
            <a:off x="790247" y="4598358"/>
            <a:ext cx="1285043" cy="54000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prstClr val="white"/>
                </a:solidFill>
                <a:effectLst/>
                <a:uLnTx/>
                <a:uFillTx/>
                <a:latin typeface="Arial"/>
                <a:ea typeface="+mn-ea"/>
                <a:cs typeface="+mn-cs"/>
              </a:rPr>
              <a:t>Strategiska </a:t>
            </a:r>
            <a:br>
              <a:rPr kumimoji="0" lang="sv-SE" sz="1100" b="1" i="0" u="none" strike="noStrike" kern="1200" cap="none" spc="0" normalizeH="0" baseline="0" noProof="0">
                <a:ln>
                  <a:noFill/>
                </a:ln>
                <a:solidFill>
                  <a:prstClr val="white"/>
                </a:solidFill>
                <a:effectLst/>
                <a:uLnTx/>
                <a:uFillTx/>
                <a:latin typeface="Arial"/>
                <a:ea typeface="+mn-ea"/>
                <a:cs typeface="+mn-cs"/>
              </a:rPr>
            </a:br>
            <a:r>
              <a:rPr kumimoji="0" lang="sv-SE" sz="1100" b="1" i="0" u="none" strike="noStrike" kern="1200" cap="none" spc="0" normalizeH="0" baseline="0" noProof="0">
                <a:ln>
                  <a:noFill/>
                </a:ln>
                <a:solidFill>
                  <a:prstClr val="white"/>
                </a:solidFill>
                <a:effectLst/>
                <a:uLnTx/>
                <a:uFillTx/>
                <a:latin typeface="Arial"/>
                <a:ea typeface="+mn-ea"/>
                <a:cs typeface="+mn-cs"/>
              </a:rPr>
              <a:t>områden</a:t>
            </a:r>
          </a:p>
        </p:txBody>
      </p:sp>
      <p:sp>
        <p:nvSpPr>
          <p:cNvPr id="80" name="TextBox 79">
            <a:extLst>
              <a:ext uri="{FF2B5EF4-FFF2-40B4-BE49-F238E27FC236}">
                <a16:creationId xmlns:a16="http://schemas.microsoft.com/office/drawing/2014/main" id="{4E36A959-9AC2-47F6-9DFB-64E8508B9B02}"/>
              </a:ext>
            </a:extLst>
          </p:cNvPr>
          <p:cNvSpPr txBox="1"/>
          <p:nvPr/>
        </p:nvSpPr>
        <p:spPr>
          <a:xfrm>
            <a:off x="2543120" y="3009041"/>
            <a:ext cx="6817788"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srgbClr val="6A605A">
                    <a:lumMod val="75000"/>
                  </a:srgbClr>
                </a:solidFill>
                <a:effectLst/>
                <a:uLnTx/>
                <a:uFillTx/>
                <a:latin typeface="Arial"/>
                <a:ea typeface="+mn-ea"/>
                <a:cs typeface="+mn-cs"/>
              </a:rPr>
              <a:t>Vilka målsättningar – definierade ur den enskildes perspektiv – ska vara vägledande för arbetet och hur ska systemet fungera för att möta behoven hos enskilda?</a:t>
            </a:r>
          </a:p>
        </p:txBody>
      </p:sp>
      <p:sp>
        <p:nvSpPr>
          <p:cNvPr id="81" name="TextBox 80">
            <a:extLst>
              <a:ext uri="{FF2B5EF4-FFF2-40B4-BE49-F238E27FC236}">
                <a16:creationId xmlns:a16="http://schemas.microsoft.com/office/drawing/2014/main" id="{47CFFBC4-F1D4-46D5-ACA1-E2253252C703}"/>
              </a:ext>
            </a:extLst>
          </p:cNvPr>
          <p:cNvSpPr txBox="1"/>
          <p:nvPr/>
        </p:nvSpPr>
        <p:spPr>
          <a:xfrm>
            <a:off x="3211725" y="2254882"/>
            <a:ext cx="548057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srgbClr val="6A605A">
                    <a:lumMod val="75000"/>
                  </a:srgbClr>
                </a:solidFill>
                <a:effectLst/>
                <a:uLnTx/>
                <a:uFillTx/>
                <a:latin typeface="Arial"/>
                <a:ea typeface="+mn-ea"/>
                <a:cs typeface="+mn-cs"/>
              </a:rPr>
              <a:t>Vad ska kommuner och regioner sträva efter att uppnå för äldre?</a:t>
            </a:r>
          </a:p>
        </p:txBody>
      </p:sp>
      <p:sp>
        <p:nvSpPr>
          <p:cNvPr id="83" name="TextBox 82">
            <a:extLst>
              <a:ext uri="{FF2B5EF4-FFF2-40B4-BE49-F238E27FC236}">
                <a16:creationId xmlns:a16="http://schemas.microsoft.com/office/drawing/2014/main" id="{79A6E1CA-8DAB-462D-BFDA-799A31C40759}"/>
              </a:ext>
            </a:extLst>
          </p:cNvPr>
          <p:cNvSpPr txBox="1"/>
          <p:nvPr/>
        </p:nvSpPr>
        <p:spPr>
          <a:xfrm>
            <a:off x="2434900" y="4652914"/>
            <a:ext cx="732220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prstClr val="white"/>
                </a:solidFill>
                <a:effectLst/>
                <a:uLnTx/>
                <a:uFillTx/>
                <a:latin typeface="Arial"/>
                <a:ea typeface="+mn-ea"/>
                <a:cs typeface="+mn-cs"/>
              </a:rPr>
              <a:t>Inom vilka strategiska områden ska kommuner, regioner och SKR arbeta för att åstadkomma förflyttningarna till 2030?</a:t>
            </a:r>
          </a:p>
        </p:txBody>
      </p:sp>
      <p:sp>
        <p:nvSpPr>
          <p:cNvPr id="84" name="TextBox 83">
            <a:extLst>
              <a:ext uri="{FF2B5EF4-FFF2-40B4-BE49-F238E27FC236}">
                <a16:creationId xmlns:a16="http://schemas.microsoft.com/office/drawing/2014/main" id="{94F0CBC5-4DE7-4F94-93C6-3EECB49204E3}"/>
              </a:ext>
            </a:extLst>
          </p:cNvPr>
          <p:cNvSpPr txBox="1"/>
          <p:nvPr/>
        </p:nvSpPr>
        <p:spPr>
          <a:xfrm>
            <a:off x="3127330" y="5585299"/>
            <a:ext cx="564936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prstClr val="white"/>
                </a:solidFill>
                <a:effectLst/>
                <a:uLnTx/>
                <a:uFillTx/>
                <a:latin typeface="Arial"/>
                <a:ea typeface="+mn-ea"/>
                <a:cs typeface="+mn-cs"/>
              </a:rPr>
              <a:t>Vilka är de viktigaste åtgärdsområdena inom de strategiska områdena?</a:t>
            </a:r>
          </a:p>
        </p:txBody>
      </p:sp>
      <p:sp>
        <p:nvSpPr>
          <p:cNvPr id="85" name="TextBox 84">
            <a:extLst>
              <a:ext uri="{FF2B5EF4-FFF2-40B4-BE49-F238E27FC236}">
                <a16:creationId xmlns:a16="http://schemas.microsoft.com/office/drawing/2014/main" id="{11461F20-46BB-4FDF-B3F5-EF2C335EB922}"/>
              </a:ext>
            </a:extLst>
          </p:cNvPr>
          <p:cNvSpPr txBox="1"/>
          <p:nvPr/>
        </p:nvSpPr>
        <p:spPr>
          <a:xfrm>
            <a:off x="3052441" y="3909727"/>
            <a:ext cx="579914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prstClr val="white"/>
                </a:solidFill>
                <a:effectLst/>
                <a:uLnTx/>
                <a:uFillTx/>
                <a:latin typeface="Arial"/>
                <a:ea typeface="+mn-ea"/>
                <a:cs typeface="+mn-cs"/>
              </a:rPr>
              <a:t>Vilka övergripande förflyttningar krävs för att uppnå målen till 2030?</a:t>
            </a:r>
          </a:p>
        </p:txBody>
      </p:sp>
      <p:sp>
        <p:nvSpPr>
          <p:cNvPr id="4" name="Slide Number Placeholder 3">
            <a:extLst>
              <a:ext uri="{FF2B5EF4-FFF2-40B4-BE49-F238E27FC236}">
                <a16:creationId xmlns:a16="http://schemas.microsoft.com/office/drawing/2014/main" id="{67BABE87-9E6B-464F-B78D-2C33B8DFEF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pic>
        <p:nvPicPr>
          <p:cNvPr id="63" name="Graphic 62">
            <a:extLst>
              <a:ext uri="{FF2B5EF4-FFF2-40B4-BE49-F238E27FC236}">
                <a16:creationId xmlns:a16="http://schemas.microsoft.com/office/drawing/2014/main" id="{09E9FB3E-B34D-4C9D-9EA8-8ACB2D7AA1E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81157" y="3005025"/>
            <a:ext cx="403513" cy="403513"/>
          </a:xfrm>
          <a:prstGeom prst="rect">
            <a:avLst/>
          </a:prstGeom>
        </p:spPr>
      </p:pic>
      <p:pic>
        <p:nvPicPr>
          <p:cNvPr id="6" name="Graphic 5">
            <a:extLst>
              <a:ext uri="{FF2B5EF4-FFF2-40B4-BE49-F238E27FC236}">
                <a16:creationId xmlns:a16="http://schemas.microsoft.com/office/drawing/2014/main" id="{104078FA-433C-4F0B-8C73-62EB5E46749A}"/>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81157" y="4661971"/>
            <a:ext cx="412774" cy="412774"/>
          </a:xfrm>
          <a:prstGeom prst="rect">
            <a:avLst/>
          </a:prstGeom>
        </p:spPr>
      </p:pic>
      <p:pic>
        <p:nvPicPr>
          <p:cNvPr id="29" name="Graphic 28">
            <a:extLst>
              <a:ext uri="{FF2B5EF4-FFF2-40B4-BE49-F238E27FC236}">
                <a16:creationId xmlns:a16="http://schemas.microsoft.com/office/drawing/2014/main" id="{6CE4DDA5-2128-4144-A3F5-28D129FE122A}"/>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81157" y="5506303"/>
            <a:ext cx="385686" cy="385686"/>
          </a:xfrm>
          <a:prstGeom prst="rect">
            <a:avLst/>
          </a:prstGeom>
        </p:spPr>
      </p:pic>
      <p:pic>
        <p:nvPicPr>
          <p:cNvPr id="32" name="Graphic 31">
            <a:extLst>
              <a:ext uri="{FF2B5EF4-FFF2-40B4-BE49-F238E27FC236}">
                <a16:creationId xmlns:a16="http://schemas.microsoft.com/office/drawing/2014/main" id="{A5BA09E5-A9DA-4A55-9F98-54FBEF9CE965}"/>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520247" y="3767570"/>
            <a:ext cx="540000" cy="540000"/>
          </a:xfrm>
          <a:prstGeom prst="rect">
            <a:avLst/>
          </a:prstGeom>
        </p:spPr>
      </p:pic>
      <p:sp>
        <p:nvSpPr>
          <p:cNvPr id="50" name="Oval 49">
            <a:extLst>
              <a:ext uri="{FF2B5EF4-FFF2-40B4-BE49-F238E27FC236}">
                <a16:creationId xmlns:a16="http://schemas.microsoft.com/office/drawing/2014/main" id="{9433FA03-3E17-486D-8AC0-E6E141F6BE62}"/>
              </a:ext>
            </a:extLst>
          </p:cNvPr>
          <p:cNvSpPr/>
          <p:nvPr/>
        </p:nvSpPr>
        <p:spPr>
          <a:xfrm>
            <a:off x="9598858" y="2107931"/>
            <a:ext cx="540000" cy="540000"/>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00" b="1" i="0" u="none" strike="noStrike" kern="1200" cap="none" spc="0" normalizeH="0" baseline="0" noProof="0">
              <a:ln>
                <a:noFill/>
              </a:ln>
              <a:solidFill>
                <a:prstClr val="white"/>
              </a:solidFill>
              <a:effectLst/>
              <a:uLnTx/>
              <a:uFillTx/>
              <a:latin typeface="Arial"/>
              <a:ea typeface="+mn-ea"/>
              <a:cs typeface="+mn-cs"/>
            </a:endParaRPr>
          </a:p>
        </p:txBody>
      </p:sp>
      <p:sp>
        <p:nvSpPr>
          <p:cNvPr id="52" name="Oval 51">
            <a:extLst>
              <a:ext uri="{FF2B5EF4-FFF2-40B4-BE49-F238E27FC236}">
                <a16:creationId xmlns:a16="http://schemas.microsoft.com/office/drawing/2014/main" id="{F0AD78EA-6E4C-416B-AC5B-76221043E9C3}"/>
              </a:ext>
            </a:extLst>
          </p:cNvPr>
          <p:cNvSpPr/>
          <p:nvPr/>
        </p:nvSpPr>
        <p:spPr>
          <a:xfrm>
            <a:off x="9598858" y="5438410"/>
            <a:ext cx="540000" cy="54000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00" b="1" i="0" u="none" strike="noStrike" kern="1200" cap="none" spc="0" normalizeH="0" baseline="0" noProof="0">
              <a:ln>
                <a:noFill/>
              </a:ln>
              <a:solidFill>
                <a:prstClr val="white"/>
              </a:solidFill>
              <a:effectLst/>
              <a:uLnTx/>
              <a:uFillTx/>
              <a:latin typeface="Arial"/>
              <a:ea typeface="+mn-ea"/>
              <a:cs typeface="+mn-cs"/>
            </a:endParaRPr>
          </a:p>
        </p:txBody>
      </p:sp>
      <p:sp>
        <p:nvSpPr>
          <p:cNvPr id="54" name="Oval 53">
            <a:extLst>
              <a:ext uri="{FF2B5EF4-FFF2-40B4-BE49-F238E27FC236}">
                <a16:creationId xmlns:a16="http://schemas.microsoft.com/office/drawing/2014/main" id="{E67716BA-0D95-41EA-8D97-4FB96552A659}"/>
              </a:ext>
            </a:extLst>
          </p:cNvPr>
          <p:cNvSpPr/>
          <p:nvPr/>
        </p:nvSpPr>
        <p:spPr>
          <a:xfrm>
            <a:off x="9598858" y="3776834"/>
            <a:ext cx="540000" cy="540000"/>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00" b="1" i="0" u="none" strike="noStrike" kern="1200" cap="none" spc="0" normalizeH="0" baseline="0" noProof="0">
              <a:ln>
                <a:noFill/>
              </a:ln>
              <a:solidFill>
                <a:prstClr val="white"/>
              </a:solidFill>
              <a:effectLst/>
              <a:uLnTx/>
              <a:uFillTx/>
              <a:latin typeface="Arial"/>
              <a:ea typeface="+mn-ea"/>
              <a:cs typeface="+mn-cs"/>
            </a:endParaRPr>
          </a:p>
        </p:txBody>
      </p:sp>
      <p:sp>
        <p:nvSpPr>
          <p:cNvPr id="59" name="Oval 58">
            <a:extLst>
              <a:ext uri="{FF2B5EF4-FFF2-40B4-BE49-F238E27FC236}">
                <a16:creationId xmlns:a16="http://schemas.microsoft.com/office/drawing/2014/main" id="{67E4E143-B1B7-4843-BBA9-AF2ABC20F6E0}"/>
              </a:ext>
            </a:extLst>
          </p:cNvPr>
          <p:cNvSpPr/>
          <p:nvPr/>
        </p:nvSpPr>
        <p:spPr>
          <a:xfrm>
            <a:off x="9598858" y="4607622"/>
            <a:ext cx="540000" cy="54000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00" b="1" i="0" u="none" strike="noStrike" kern="1200" cap="none" spc="0" normalizeH="0" baseline="0" noProof="0">
              <a:ln>
                <a:noFill/>
              </a:ln>
              <a:solidFill>
                <a:prstClr val="white"/>
              </a:solidFill>
              <a:effectLst/>
              <a:uLnTx/>
              <a:uFillTx/>
              <a:latin typeface="Arial"/>
              <a:ea typeface="+mn-ea"/>
              <a:cs typeface="+mn-cs"/>
            </a:endParaRPr>
          </a:p>
        </p:txBody>
      </p:sp>
      <p:sp>
        <p:nvSpPr>
          <p:cNvPr id="7" name="Footer Placeholder 6">
            <a:extLst>
              <a:ext uri="{FF2B5EF4-FFF2-40B4-BE49-F238E27FC236}">
                <a16:creationId xmlns:a16="http://schemas.microsoft.com/office/drawing/2014/main" id="{E18DBCA7-1666-4BDD-9AD6-9AE6C8DD580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PRELIMINÄRT UTKAST - EJ FÖR SPRIDNING</a:t>
            </a:r>
          </a:p>
        </p:txBody>
      </p:sp>
      <p:grpSp>
        <p:nvGrpSpPr>
          <p:cNvPr id="58" name="primary_sticker_8">
            <a:extLst>
              <a:ext uri="{FF2B5EF4-FFF2-40B4-BE49-F238E27FC236}">
                <a16:creationId xmlns:a16="http://schemas.microsoft.com/office/drawing/2014/main" id="{224B9EAD-5A2C-4104-9B1B-0EE03D47546E}"/>
              </a:ext>
            </a:extLst>
          </p:cNvPr>
          <p:cNvGrpSpPr/>
          <p:nvPr/>
        </p:nvGrpSpPr>
        <p:grpSpPr>
          <a:xfrm>
            <a:off x="9580364" y="167362"/>
            <a:ext cx="2412000" cy="184666"/>
            <a:chOff x="9399339" y="791972"/>
            <a:chExt cx="2412000" cy="184666"/>
          </a:xfrm>
        </p:grpSpPr>
        <p:sp>
          <p:nvSpPr>
            <p:cNvPr id="61" name="text_2">
              <a:extLst>
                <a:ext uri="{FF2B5EF4-FFF2-40B4-BE49-F238E27FC236}">
                  <a16:creationId xmlns:a16="http://schemas.microsoft.com/office/drawing/2014/main" id="{764D2076-1A33-486E-BF68-AE52EA0990B0}"/>
                </a:ext>
              </a:extLst>
            </p:cNvPr>
            <p:cNvSpPr txBox="1"/>
            <p:nvPr/>
          </p:nvSpPr>
          <p:spPr>
            <a:xfrm>
              <a:off x="9439300" y="791972"/>
              <a:ext cx="2295500" cy="184666"/>
            </a:xfrm>
            <a:custGeom>
              <a:avLst/>
              <a:gdLst>
                <a:gd name="connsiteX0" fmla="*/ 0 w 816249"/>
                <a:gd name="connsiteY0" fmla="*/ 0 h 276999"/>
                <a:gd name="connsiteX1" fmla="*/ 816249 w 816249"/>
                <a:gd name="connsiteY1" fmla="*/ 0 h 276999"/>
                <a:gd name="connsiteX2" fmla="*/ 816249 w 816249"/>
                <a:gd name="connsiteY2" fmla="*/ 276999 h 276999"/>
                <a:gd name="connsiteX3" fmla="*/ 0 w 816249"/>
                <a:gd name="connsiteY3" fmla="*/ 276999 h 276999"/>
                <a:gd name="connsiteX4" fmla="*/ 0 w 816249"/>
                <a:gd name="connsiteY4" fmla="*/ 0 h 276999"/>
                <a:gd name="connsiteX0" fmla="*/ 0 w 816249"/>
                <a:gd name="connsiteY0" fmla="*/ 0 h 276999"/>
                <a:gd name="connsiteX1" fmla="*/ 816249 w 816249"/>
                <a:gd name="connsiteY1" fmla="*/ 0 h 276999"/>
                <a:gd name="connsiteX2" fmla="*/ 816249 w 816249"/>
                <a:gd name="connsiteY2" fmla="*/ 276999 h 276999"/>
                <a:gd name="connsiteX3" fmla="*/ 0 w 816249"/>
                <a:gd name="connsiteY3" fmla="*/ 276999 h 276999"/>
                <a:gd name="connsiteX4" fmla="*/ 0 w 816249"/>
                <a:gd name="connsiteY4" fmla="*/ 0 h 276999"/>
                <a:gd name="connsiteX5" fmla="*/ 0 w 816249"/>
                <a:gd name="connsiteY5" fmla="*/ 0 h 2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6249" h="276999">
                  <a:moveTo>
                    <a:pt x="0" y="0"/>
                  </a:moveTo>
                  <a:lnTo>
                    <a:pt x="816249" y="0"/>
                  </a:lnTo>
                  <a:lnTo>
                    <a:pt x="816249" y="276999"/>
                  </a:lnTo>
                  <a:lnTo>
                    <a:pt x="0" y="276999"/>
                  </a:lnTo>
                  <a:lnTo>
                    <a:pt x="0" y="0"/>
                  </a:lnTo>
                  <a:lnTo>
                    <a:pt x="0" y="0"/>
                  </a:lnTo>
                  <a:close/>
                </a:path>
              </a:pathLst>
            </a:custGeom>
            <a:noFill/>
          </p:spPr>
          <p:txBody>
            <a:bodyPr vert="horz"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D7D1CA">
                      <a:lumMod val="50000"/>
                    </a:srgbClr>
                  </a:solidFill>
                  <a:effectLst/>
                  <a:uLnTx/>
                  <a:uFillTx/>
                  <a:latin typeface="Arial" panose="020B0604020202020204" pitchFamily="34" charset="0"/>
                  <a:ea typeface="+mn-ea"/>
                  <a:cs typeface="+mn-cs"/>
                </a:rPr>
                <a:t>Preliminärt utkast – för diskussion</a:t>
              </a:r>
            </a:p>
          </p:txBody>
        </p:sp>
        <p:cxnSp>
          <p:nvCxnSpPr>
            <p:cNvPr id="62" name="top_4">
              <a:extLst>
                <a:ext uri="{FF2B5EF4-FFF2-40B4-BE49-F238E27FC236}">
                  <a16:creationId xmlns:a16="http://schemas.microsoft.com/office/drawing/2014/main" id="{F7BA95AB-25FF-426C-A2F8-58BEDE401752}"/>
                </a:ext>
              </a:extLst>
            </p:cNvPr>
            <p:cNvCxnSpPr>
              <a:cxnSpLocks/>
            </p:cNvCxnSpPr>
            <p:nvPr/>
          </p:nvCxnSpPr>
          <p:spPr>
            <a:xfrm>
              <a:off x="9399339" y="791972"/>
              <a:ext cx="2412000" cy="0"/>
            </a:xfrm>
            <a:prstGeom prst="straightConnector1">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bottom_5">
              <a:extLst>
                <a:ext uri="{FF2B5EF4-FFF2-40B4-BE49-F238E27FC236}">
                  <a16:creationId xmlns:a16="http://schemas.microsoft.com/office/drawing/2014/main" id="{53F02367-DF09-4A47-A80C-19EA787CFD10}"/>
                </a:ext>
              </a:extLst>
            </p:cNvPr>
            <p:cNvCxnSpPr>
              <a:cxnSpLocks/>
            </p:cNvCxnSpPr>
            <p:nvPr/>
          </p:nvCxnSpPr>
          <p:spPr>
            <a:xfrm flipH="1">
              <a:off x="9399339" y="976638"/>
              <a:ext cx="2412000" cy="0"/>
            </a:xfrm>
            <a:prstGeom prst="straightConnector1">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0140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435" y="851796"/>
            <a:ext cx="8030343" cy="1248139"/>
          </a:xfrm>
        </p:spPr>
        <p:txBody>
          <a:bodyPr>
            <a:noAutofit/>
          </a:bodyPr>
          <a:lstStyle/>
          <a:p>
            <a:r>
              <a:rPr lang="sv-SE" sz="4267" dirty="0"/>
              <a:t>Nationellt stöd till kommunerna</a:t>
            </a:r>
            <a:endParaRPr lang="en-US" sz="4267" dirty="0"/>
          </a:p>
        </p:txBody>
      </p:sp>
      <p:sp>
        <p:nvSpPr>
          <p:cNvPr id="3" name="Content Placeholder 2"/>
          <p:cNvSpPr>
            <a:spLocks noGrp="1"/>
          </p:cNvSpPr>
          <p:nvPr>
            <p:ph idx="4294967295"/>
          </p:nvPr>
        </p:nvSpPr>
        <p:spPr>
          <a:xfrm>
            <a:off x="911424" y="2774886"/>
            <a:ext cx="7296811" cy="3708495"/>
          </a:xfrm>
        </p:spPr>
        <p:txBody>
          <a:bodyPr>
            <a:noAutofit/>
          </a:bodyPr>
          <a:lstStyle/>
          <a:p>
            <a:pPr marL="1312301" indent="-1312301">
              <a:buNone/>
            </a:pPr>
            <a:r>
              <a:rPr lang="sv-SE" sz="2133" dirty="0"/>
              <a:t>Uppdrag: 	Skapa ett nationellt stöd för införande och användning av digital teknik. </a:t>
            </a:r>
          </a:p>
          <a:p>
            <a:pPr marL="1312301" indent="-1312301">
              <a:buNone/>
            </a:pPr>
            <a:r>
              <a:rPr lang="sv-SE" sz="2133" dirty="0"/>
              <a:t>Målgrupp: Förvaltningsledning och chefer i verksamheter inom socialtjänsten och kommunala hälso- och sjukvården. </a:t>
            </a:r>
          </a:p>
          <a:p>
            <a:pPr marL="1312301" indent="-1312301">
              <a:buNone/>
            </a:pPr>
            <a:r>
              <a:rPr lang="sv-SE" sz="2133" dirty="0"/>
              <a:t>Bakgrund: Digitaliseringen i kommunerna går långsamt, är svag inom många områden och är ojämnt fördelad i landet.</a:t>
            </a:r>
          </a:p>
          <a:p>
            <a:pPr marL="1312301" indent="-1312301">
              <a:buNone/>
            </a:pPr>
            <a:endParaRPr lang="sv-SE" sz="2133" dirty="0"/>
          </a:p>
        </p:txBody>
      </p:sp>
      <p:pic>
        <p:nvPicPr>
          <p:cNvPr id="4" name="Bildobjekt 3">
            <a:extLst>
              <a:ext uri="{FF2B5EF4-FFF2-40B4-BE49-F238E27FC236}">
                <a16:creationId xmlns:a16="http://schemas.microsoft.com/office/drawing/2014/main" id="{E336896F-50BB-4F27-92F2-2512ED8EF050}"/>
              </a:ext>
            </a:extLst>
          </p:cNvPr>
          <p:cNvPicPr>
            <a:picLocks noChangeAspect="1"/>
          </p:cNvPicPr>
          <p:nvPr/>
        </p:nvPicPr>
        <p:blipFill>
          <a:blip r:embed="rId3"/>
          <a:stretch>
            <a:fillRect/>
          </a:stretch>
        </p:blipFill>
        <p:spPr>
          <a:xfrm>
            <a:off x="8496267" y="3264973"/>
            <a:ext cx="2930696" cy="2728320"/>
          </a:xfrm>
          <a:prstGeom prst="rect">
            <a:avLst/>
          </a:prstGeom>
        </p:spPr>
      </p:pic>
    </p:spTree>
    <p:extLst>
      <p:ext uri="{BB962C8B-B14F-4D97-AF65-F5344CB8AC3E}">
        <p14:creationId xmlns:p14="http://schemas.microsoft.com/office/powerpoint/2010/main" val="219488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FB18E0B5-3D2B-4C57-8C66-54040AEF3664}"/>
              </a:ext>
            </a:extLst>
          </p:cNvPr>
          <p:cNvSpPr/>
          <p:nvPr/>
        </p:nvSpPr>
        <p:spPr>
          <a:xfrm>
            <a:off x="2300205" y="2000084"/>
            <a:ext cx="7901070" cy="4067643"/>
          </a:xfrm>
          <a:prstGeom prst="rect">
            <a:avLst/>
          </a:prstGeom>
          <a:solidFill>
            <a:schemeClr val="bg1">
              <a:lumMod val="8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F74FD5F5-5FF7-4279-BD0A-2071ABCA5163}"/>
              </a:ext>
            </a:extLst>
          </p:cNvPr>
          <p:cNvSpPr/>
          <p:nvPr/>
        </p:nvSpPr>
        <p:spPr>
          <a:xfrm>
            <a:off x="402828" y="2000085"/>
            <a:ext cx="1774800" cy="737164"/>
          </a:xfrm>
          <a:prstGeom prst="rect">
            <a:avLst/>
          </a:prstGeom>
          <a:solidFill>
            <a:schemeClr val="bg1">
              <a:lumMod val="8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3E845A33-287E-49E0-85E6-DF36D0BF622D}"/>
              </a:ext>
            </a:extLst>
          </p:cNvPr>
          <p:cNvSpPr>
            <a:spLocks noChangeAspect="1"/>
          </p:cNvSpPr>
          <p:nvPr/>
        </p:nvSpPr>
        <p:spPr>
          <a:xfrm>
            <a:off x="2406766" y="2102330"/>
            <a:ext cx="7687948" cy="3863152"/>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srgbClr val="D7D1CA">
                  <a:lumMod val="25000"/>
                </a:srgbClr>
              </a:solidFill>
              <a:effectLst/>
              <a:uLnTx/>
              <a:uFillTx/>
              <a:latin typeface="Arial"/>
              <a:ea typeface="+mn-ea"/>
              <a:cs typeface="+mn-cs"/>
            </a:endParaRPr>
          </a:p>
        </p:txBody>
      </p:sp>
      <p:sp>
        <p:nvSpPr>
          <p:cNvPr id="2" name="Title 1">
            <a:extLst>
              <a:ext uri="{FF2B5EF4-FFF2-40B4-BE49-F238E27FC236}">
                <a16:creationId xmlns:a16="http://schemas.microsoft.com/office/drawing/2014/main" id="{87ABED7A-C33C-4A09-A0A2-E27A294BB0B4}"/>
              </a:ext>
            </a:extLst>
          </p:cNvPr>
          <p:cNvSpPr>
            <a:spLocks noGrp="1"/>
          </p:cNvSpPr>
          <p:nvPr>
            <p:ph type="title"/>
          </p:nvPr>
        </p:nvSpPr>
        <p:spPr>
          <a:xfrm>
            <a:off x="664233" y="904052"/>
            <a:ext cx="9609825" cy="615708"/>
          </a:xfrm>
        </p:spPr>
        <p:txBody>
          <a:bodyPr/>
          <a:lstStyle/>
          <a:p>
            <a:r>
              <a:rPr lang="sv-SE"/>
              <a:t>Vision för stödet till äldre </a:t>
            </a:r>
          </a:p>
        </p:txBody>
      </p:sp>
      <p:sp>
        <p:nvSpPr>
          <p:cNvPr id="3" name="Oval 2">
            <a:extLst>
              <a:ext uri="{FF2B5EF4-FFF2-40B4-BE49-F238E27FC236}">
                <a16:creationId xmlns:a16="http://schemas.microsoft.com/office/drawing/2014/main" id="{BD6D8BCB-BFA2-48A7-B82D-486E6F4BB089}"/>
              </a:ext>
            </a:extLst>
          </p:cNvPr>
          <p:cNvSpPr/>
          <p:nvPr/>
        </p:nvSpPr>
        <p:spPr>
          <a:xfrm>
            <a:off x="512913" y="2098667"/>
            <a:ext cx="540000" cy="540000"/>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00" b="1" i="0" u="none" strike="noStrike" kern="1200" cap="none" spc="0" normalizeH="0" baseline="0" noProof="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48A806F6-5D74-4B08-B4A6-B79992BBD672}"/>
              </a:ext>
            </a:extLst>
          </p:cNvPr>
          <p:cNvSpPr>
            <a:spLocks noChangeAspect="1"/>
          </p:cNvSpPr>
          <p:nvPr/>
        </p:nvSpPr>
        <p:spPr>
          <a:xfrm>
            <a:off x="786809" y="2096730"/>
            <a:ext cx="1288482" cy="540000"/>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srgbClr val="D7D1CA">
                    <a:lumMod val="25000"/>
                  </a:srgbClr>
                </a:solidFill>
                <a:effectLst/>
                <a:uLnTx/>
                <a:uFillTx/>
                <a:latin typeface="Arial"/>
                <a:ea typeface="+mn-ea"/>
                <a:cs typeface="+mn-cs"/>
              </a:rPr>
              <a:t>Vision</a:t>
            </a:r>
          </a:p>
        </p:txBody>
      </p:sp>
      <p:pic>
        <p:nvPicPr>
          <p:cNvPr id="30" name="Graphic 29">
            <a:extLst>
              <a:ext uri="{FF2B5EF4-FFF2-40B4-BE49-F238E27FC236}">
                <a16:creationId xmlns:a16="http://schemas.microsoft.com/office/drawing/2014/main" id="{2008865F-A8FA-462E-876F-091C8C47DDC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92708" y="2171939"/>
            <a:ext cx="374135" cy="374135"/>
          </a:xfrm>
          <a:prstGeom prst="rect">
            <a:avLst/>
          </a:prstGeom>
        </p:spPr>
      </p:pic>
      <p:sp>
        <p:nvSpPr>
          <p:cNvPr id="81" name="TextBox 80">
            <a:extLst>
              <a:ext uri="{FF2B5EF4-FFF2-40B4-BE49-F238E27FC236}">
                <a16:creationId xmlns:a16="http://schemas.microsoft.com/office/drawing/2014/main" id="{47CFFBC4-F1D4-46D5-ACA1-E2253252C703}"/>
              </a:ext>
            </a:extLst>
          </p:cNvPr>
          <p:cNvSpPr txBox="1"/>
          <p:nvPr/>
        </p:nvSpPr>
        <p:spPr>
          <a:xfrm>
            <a:off x="3211725" y="3659463"/>
            <a:ext cx="548057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1" i="1" u="none" strike="noStrike" kern="1200" cap="none" spc="0" normalizeH="0" baseline="0" noProof="0">
                <a:ln>
                  <a:noFill/>
                </a:ln>
                <a:solidFill>
                  <a:srgbClr val="6A605A">
                    <a:lumMod val="75000"/>
                  </a:srgbClr>
                </a:solidFill>
                <a:effectLst/>
                <a:uLnTx/>
                <a:uFillTx/>
                <a:latin typeface="Arial"/>
                <a:ea typeface="+mn-ea"/>
                <a:cs typeface="+mn-cs"/>
              </a:rPr>
              <a:t>Möjlighet att leva livet ut!</a:t>
            </a:r>
          </a:p>
        </p:txBody>
      </p:sp>
      <p:sp>
        <p:nvSpPr>
          <p:cNvPr id="58" name="Rectangle 57">
            <a:extLst>
              <a:ext uri="{FF2B5EF4-FFF2-40B4-BE49-F238E27FC236}">
                <a16:creationId xmlns:a16="http://schemas.microsoft.com/office/drawing/2014/main" id="{46B24211-47AB-46DF-9094-4472B55D780C}"/>
              </a:ext>
            </a:extLst>
          </p:cNvPr>
          <p:cNvSpPr/>
          <p:nvPr/>
        </p:nvSpPr>
        <p:spPr>
          <a:xfrm>
            <a:off x="402828" y="5330564"/>
            <a:ext cx="1774800" cy="737164"/>
          </a:xfrm>
          <a:prstGeom prst="rect">
            <a:avLst/>
          </a:prstGeom>
          <a:solidFill>
            <a:schemeClr val="bg1">
              <a:lumMod val="8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Oval 60">
            <a:extLst>
              <a:ext uri="{FF2B5EF4-FFF2-40B4-BE49-F238E27FC236}">
                <a16:creationId xmlns:a16="http://schemas.microsoft.com/office/drawing/2014/main" id="{2C5630E2-290A-4EA0-899C-31BD867DAB08}"/>
              </a:ext>
            </a:extLst>
          </p:cNvPr>
          <p:cNvSpPr/>
          <p:nvPr/>
        </p:nvSpPr>
        <p:spPr>
          <a:xfrm>
            <a:off x="512913" y="5429146"/>
            <a:ext cx="540000" cy="540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00" b="1" i="0" u="none" strike="noStrike" kern="1200" cap="none" spc="0" normalizeH="0" baseline="0" noProof="0">
              <a:ln>
                <a:noFill/>
              </a:ln>
              <a:solidFill>
                <a:prstClr val="white"/>
              </a:solidFill>
              <a:effectLst/>
              <a:uLnTx/>
              <a:uFillTx/>
              <a:latin typeface="Arial"/>
              <a:ea typeface="+mn-ea"/>
              <a:cs typeface="+mn-cs"/>
            </a:endParaRPr>
          </a:p>
        </p:txBody>
      </p:sp>
      <p:sp>
        <p:nvSpPr>
          <p:cNvPr id="64" name="Rectangle 63">
            <a:extLst>
              <a:ext uri="{FF2B5EF4-FFF2-40B4-BE49-F238E27FC236}">
                <a16:creationId xmlns:a16="http://schemas.microsoft.com/office/drawing/2014/main" id="{8E1BA412-4E34-4F35-A987-0F9C41EB12CC}"/>
              </a:ext>
            </a:extLst>
          </p:cNvPr>
          <p:cNvSpPr>
            <a:spLocks noChangeAspect="1"/>
          </p:cNvSpPr>
          <p:nvPr/>
        </p:nvSpPr>
        <p:spPr>
          <a:xfrm>
            <a:off x="790247" y="5429146"/>
            <a:ext cx="1285043" cy="53633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white"/>
                </a:solidFill>
                <a:effectLst/>
                <a:uLnTx/>
                <a:uFillTx/>
                <a:latin typeface="Arial"/>
                <a:ea typeface="+mn-ea"/>
                <a:cs typeface="+mn-cs"/>
              </a:rPr>
              <a:t>Åtgärds-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white"/>
                </a:solidFill>
                <a:effectLst/>
                <a:uLnTx/>
                <a:uFillTx/>
                <a:latin typeface="Arial"/>
                <a:ea typeface="+mn-ea"/>
                <a:cs typeface="+mn-cs"/>
              </a:rPr>
              <a:t>områden</a:t>
            </a:r>
          </a:p>
        </p:txBody>
      </p:sp>
      <p:sp>
        <p:nvSpPr>
          <p:cNvPr id="65" name="Rectangle 64">
            <a:extLst>
              <a:ext uri="{FF2B5EF4-FFF2-40B4-BE49-F238E27FC236}">
                <a16:creationId xmlns:a16="http://schemas.microsoft.com/office/drawing/2014/main" id="{AED187BF-A427-4CF8-A5C1-B9F46C58CAAD}"/>
              </a:ext>
            </a:extLst>
          </p:cNvPr>
          <p:cNvSpPr/>
          <p:nvPr/>
        </p:nvSpPr>
        <p:spPr>
          <a:xfrm>
            <a:off x="402828" y="3668988"/>
            <a:ext cx="1774800" cy="737164"/>
          </a:xfrm>
          <a:prstGeom prst="rect">
            <a:avLst/>
          </a:prstGeom>
          <a:solidFill>
            <a:schemeClr val="bg1">
              <a:lumMod val="8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66" name="Oval 65">
            <a:extLst>
              <a:ext uri="{FF2B5EF4-FFF2-40B4-BE49-F238E27FC236}">
                <a16:creationId xmlns:a16="http://schemas.microsoft.com/office/drawing/2014/main" id="{87A4C1DD-EF56-44B6-8B5C-E6E6266BA41A}"/>
              </a:ext>
            </a:extLst>
          </p:cNvPr>
          <p:cNvSpPr/>
          <p:nvPr/>
        </p:nvSpPr>
        <p:spPr>
          <a:xfrm>
            <a:off x="512913" y="3767570"/>
            <a:ext cx="540000" cy="540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00" b="1" i="0" u="none" strike="noStrike" kern="1200" cap="none" spc="0" normalizeH="0" baseline="0" noProof="0">
              <a:ln>
                <a:noFill/>
              </a:ln>
              <a:solidFill>
                <a:prstClr val="white"/>
              </a:solidFill>
              <a:effectLst/>
              <a:uLnTx/>
              <a:uFillTx/>
              <a:latin typeface="Arial"/>
              <a:ea typeface="+mn-ea"/>
              <a:cs typeface="+mn-cs"/>
            </a:endParaRPr>
          </a:p>
        </p:txBody>
      </p:sp>
      <p:sp>
        <p:nvSpPr>
          <p:cNvPr id="67" name="Rectangle 66">
            <a:extLst>
              <a:ext uri="{FF2B5EF4-FFF2-40B4-BE49-F238E27FC236}">
                <a16:creationId xmlns:a16="http://schemas.microsoft.com/office/drawing/2014/main" id="{1BC6CBF0-BB07-46FA-8F1D-961D77500B66}"/>
              </a:ext>
            </a:extLst>
          </p:cNvPr>
          <p:cNvSpPr>
            <a:spLocks noChangeAspect="1"/>
          </p:cNvSpPr>
          <p:nvPr/>
        </p:nvSpPr>
        <p:spPr>
          <a:xfrm>
            <a:off x="790247" y="3767570"/>
            <a:ext cx="1285043" cy="540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white"/>
                </a:solidFill>
                <a:effectLst/>
                <a:uLnTx/>
                <a:uFillTx/>
                <a:latin typeface="Arial"/>
                <a:ea typeface="+mn-ea"/>
                <a:cs typeface="+mn-cs"/>
              </a:rPr>
              <a:t>Förflyttningar</a:t>
            </a:r>
          </a:p>
        </p:txBody>
      </p:sp>
      <p:sp>
        <p:nvSpPr>
          <p:cNvPr id="68" name="Rectangle 67">
            <a:extLst>
              <a:ext uri="{FF2B5EF4-FFF2-40B4-BE49-F238E27FC236}">
                <a16:creationId xmlns:a16="http://schemas.microsoft.com/office/drawing/2014/main" id="{0F701D52-9B84-4EA9-A56D-AC8E678BFBAE}"/>
              </a:ext>
            </a:extLst>
          </p:cNvPr>
          <p:cNvSpPr/>
          <p:nvPr/>
        </p:nvSpPr>
        <p:spPr>
          <a:xfrm>
            <a:off x="402828" y="4499776"/>
            <a:ext cx="1774800" cy="737164"/>
          </a:xfrm>
          <a:prstGeom prst="rect">
            <a:avLst/>
          </a:prstGeom>
          <a:solidFill>
            <a:schemeClr val="bg1">
              <a:lumMod val="8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69" name="Oval 68">
            <a:extLst>
              <a:ext uri="{FF2B5EF4-FFF2-40B4-BE49-F238E27FC236}">
                <a16:creationId xmlns:a16="http://schemas.microsoft.com/office/drawing/2014/main" id="{31727DC8-DF4C-4345-B0A9-843DCB655EF5}"/>
              </a:ext>
            </a:extLst>
          </p:cNvPr>
          <p:cNvSpPr/>
          <p:nvPr/>
        </p:nvSpPr>
        <p:spPr>
          <a:xfrm>
            <a:off x="512913" y="4598358"/>
            <a:ext cx="540000" cy="540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00" b="1" i="0" u="none" strike="noStrike" kern="1200" cap="none" spc="0" normalizeH="0" baseline="0" noProof="0">
              <a:ln>
                <a:noFill/>
              </a:ln>
              <a:solidFill>
                <a:prstClr val="white"/>
              </a:solidFill>
              <a:effectLst/>
              <a:uLnTx/>
              <a:uFillTx/>
              <a:latin typeface="Arial"/>
              <a:ea typeface="+mn-ea"/>
              <a:cs typeface="+mn-cs"/>
            </a:endParaRPr>
          </a:p>
        </p:txBody>
      </p:sp>
      <p:sp>
        <p:nvSpPr>
          <p:cNvPr id="70" name="Rectangle 69">
            <a:extLst>
              <a:ext uri="{FF2B5EF4-FFF2-40B4-BE49-F238E27FC236}">
                <a16:creationId xmlns:a16="http://schemas.microsoft.com/office/drawing/2014/main" id="{CEE74176-A94A-47A5-AB1A-C0FA78F102C2}"/>
              </a:ext>
            </a:extLst>
          </p:cNvPr>
          <p:cNvSpPr>
            <a:spLocks noChangeAspect="1"/>
          </p:cNvSpPr>
          <p:nvPr/>
        </p:nvSpPr>
        <p:spPr>
          <a:xfrm>
            <a:off x="790247" y="4598358"/>
            <a:ext cx="1285043" cy="540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white"/>
                </a:solidFill>
                <a:effectLst/>
                <a:uLnTx/>
                <a:uFillTx/>
                <a:latin typeface="Arial"/>
                <a:ea typeface="+mn-ea"/>
                <a:cs typeface="+mn-cs"/>
              </a:rPr>
              <a:t>Strategiska </a:t>
            </a:r>
            <a:br>
              <a:rPr kumimoji="0" lang="sv-SE" sz="1000" b="1" i="0" u="none" strike="noStrike" kern="1200" cap="none" spc="0" normalizeH="0" baseline="0" noProof="0">
                <a:ln>
                  <a:noFill/>
                </a:ln>
                <a:solidFill>
                  <a:prstClr val="white"/>
                </a:solidFill>
                <a:effectLst/>
                <a:uLnTx/>
                <a:uFillTx/>
                <a:latin typeface="Arial"/>
                <a:ea typeface="+mn-ea"/>
                <a:cs typeface="+mn-cs"/>
              </a:rPr>
            </a:br>
            <a:r>
              <a:rPr kumimoji="0" lang="sv-SE" sz="1000" b="1" i="0" u="none" strike="noStrike" kern="1200" cap="none" spc="0" normalizeH="0" baseline="0" noProof="0">
                <a:ln>
                  <a:noFill/>
                </a:ln>
                <a:solidFill>
                  <a:prstClr val="white"/>
                </a:solidFill>
                <a:effectLst/>
                <a:uLnTx/>
                <a:uFillTx/>
                <a:latin typeface="Arial"/>
                <a:ea typeface="+mn-ea"/>
                <a:cs typeface="+mn-cs"/>
              </a:rPr>
              <a:t>områden</a:t>
            </a:r>
          </a:p>
        </p:txBody>
      </p:sp>
      <p:pic>
        <p:nvPicPr>
          <p:cNvPr id="71" name="Graphic 70">
            <a:extLst>
              <a:ext uri="{FF2B5EF4-FFF2-40B4-BE49-F238E27FC236}">
                <a16:creationId xmlns:a16="http://schemas.microsoft.com/office/drawing/2014/main" id="{F9CE1723-04A4-41CB-A142-CA8D357D7B8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81157" y="4661971"/>
            <a:ext cx="412774" cy="412774"/>
          </a:xfrm>
          <a:prstGeom prst="rect">
            <a:avLst/>
          </a:prstGeom>
        </p:spPr>
      </p:pic>
      <p:pic>
        <p:nvPicPr>
          <p:cNvPr id="72" name="Graphic 71">
            <a:extLst>
              <a:ext uri="{FF2B5EF4-FFF2-40B4-BE49-F238E27FC236}">
                <a16:creationId xmlns:a16="http://schemas.microsoft.com/office/drawing/2014/main" id="{0C4F5156-0C97-488B-9008-F291BC6A0B04}"/>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81157" y="5506303"/>
            <a:ext cx="385686" cy="385686"/>
          </a:xfrm>
          <a:prstGeom prst="rect">
            <a:avLst/>
          </a:prstGeom>
        </p:spPr>
      </p:pic>
      <p:pic>
        <p:nvPicPr>
          <p:cNvPr id="73" name="Graphic 72">
            <a:extLst>
              <a:ext uri="{FF2B5EF4-FFF2-40B4-BE49-F238E27FC236}">
                <a16:creationId xmlns:a16="http://schemas.microsoft.com/office/drawing/2014/main" id="{0728E73D-D03E-413F-88C7-8AD325921EF9}"/>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20247" y="3767570"/>
            <a:ext cx="540000" cy="540000"/>
          </a:xfrm>
          <a:prstGeom prst="rect">
            <a:avLst/>
          </a:prstGeom>
        </p:spPr>
      </p:pic>
      <p:sp>
        <p:nvSpPr>
          <p:cNvPr id="74" name="Rectangle 73">
            <a:extLst>
              <a:ext uri="{FF2B5EF4-FFF2-40B4-BE49-F238E27FC236}">
                <a16:creationId xmlns:a16="http://schemas.microsoft.com/office/drawing/2014/main" id="{4CCCB10B-F5F3-4C03-BD04-964E0DF975CF}"/>
              </a:ext>
            </a:extLst>
          </p:cNvPr>
          <p:cNvSpPr/>
          <p:nvPr/>
        </p:nvSpPr>
        <p:spPr>
          <a:xfrm>
            <a:off x="402828" y="2838200"/>
            <a:ext cx="1774800" cy="737164"/>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D7D1CA">
                  <a:lumMod val="50000"/>
                </a:srgbClr>
              </a:solidFill>
              <a:effectLst/>
              <a:uLnTx/>
              <a:uFillTx/>
              <a:latin typeface="Arial"/>
              <a:ea typeface="+mn-ea"/>
              <a:cs typeface="+mn-cs"/>
            </a:endParaRPr>
          </a:p>
        </p:txBody>
      </p:sp>
      <p:sp>
        <p:nvSpPr>
          <p:cNvPr id="75" name="Oval 74">
            <a:extLst>
              <a:ext uri="{FF2B5EF4-FFF2-40B4-BE49-F238E27FC236}">
                <a16:creationId xmlns:a16="http://schemas.microsoft.com/office/drawing/2014/main" id="{D71DD962-2E64-4BE1-B311-427FBE9DB3B1}"/>
              </a:ext>
            </a:extLst>
          </p:cNvPr>
          <p:cNvSpPr/>
          <p:nvPr/>
        </p:nvSpPr>
        <p:spPr>
          <a:xfrm>
            <a:off x="512913" y="2936782"/>
            <a:ext cx="540000" cy="540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00" b="1" i="0" u="none" strike="noStrike" kern="1200" cap="none" spc="0" normalizeH="0" baseline="0" noProof="0">
              <a:ln>
                <a:noFill/>
              </a:ln>
              <a:solidFill>
                <a:prstClr val="white"/>
              </a:solidFill>
              <a:effectLst/>
              <a:uLnTx/>
              <a:uFillTx/>
              <a:latin typeface="Arial"/>
              <a:ea typeface="+mn-ea"/>
              <a:cs typeface="+mn-cs"/>
            </a:endParaRPr>
          </a:p>
        </p:txBody>
      </p:sp>
      <p:sp>
        <p:nvSpPr>
          <p:cNvPr id="76" name="Rectangle 75">
            <a:extLst>
              <a:ext uri="{FF2B5EF4-FFF2-40B4-BE49-F238E27FC236}">
                <a16:creationId xmlns:a16="http://schemas.microsoft.com/office/drawing/2014/main" id="{B317BCCF-87F4-491C-BE24-A77A20E30E25}"/>
              </a:ext>
            </a:extLst>
          </p:cNvPr>
          <p:cNvSpPr>
            <a:spLocks noChangeAspect="1"/>
          </p:cNvSpPr>
          <p:nvPr/>
        </p:nvSpPr>
        <p:spPr>
          <a:xfrm>
            <a:off x="790247" y="2933164"/>
            <a:ext cx="1285043" cy="540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white"/>
                </a:solidFill>
                <a:effectLst/>
                <a:uLnTx/>
                <a:uFillTx/>
                <a:latin typeface="Arial"/>
                <a:ea typeface="+mn-ea"/>
                <a:cs typeface="+mn-cs"/>
              </a:rPr>
              <a:t>Mål</a:t>
            </a:r>
          </a:p>
        </p:txBody>
      </p:sp>
      <p:pic>
        <p:nvPicPr>
          <p:cNvPr id="77" name="Graphic 76">
            <a:extLst>
              <a:ext uri="{FF2B5EF4-FFF2-40B4-BE49-F238E27FC236}">
                <a16:creationId xmlns:a16="http://schemas.microsoft.com/office/drawing/2014/main" id="{112437E5-4A1F-4B16-92F7-6244AAB21056}"/>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581157" y="3005025"/>
            <a:ext cx="403513" cy="403513"/>
          </a:xfrm>
          <a:prstGeom prst="rect">
            <a:avLst/>
          </a:prstGeom>
        </p:spPr>
      </p:pic>
      <p:sp>
        <p:nvSpPr>
          <p:cNvPr id="4" name="Footer Placeholder 3">
            <a:extLst>
              <a:ext uri="{FF2B5EF4-FFF2-40B4-BE49-F238E27FC236}">
                <a16:creationId xmlns:a16="http://schemas.microsoft.com/office/drawing/2014/main" id="{B5BD4CDF-F4FE-4E2E-9BDB-C3AE2DAF0B7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PRELIMINÄRT UTKAST - EJ FÖR SPRIDNING</a:t>
            </a:r>
          </a:p>
        </p:txBody>
      </p:sp>
      <p:sp>
        <p:nvSpPr>
          <p:cNvPr id="5" name="Slide Number Placeholder 4">
            <a:extLst>
              <a:ext uri="{FF2B5EF4-FFF2-40B4-BE49-F238E27FC236}">
                <a16:creationId xmlns:a16="http://schemas.microsoft.com/office/drawing/2014/main" id="{DE172C35-4429-4022-8CF3-9B12F75291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grpSp>
        <p:nvGrpSpPr>
          <p:cNvPr id="33" name="primary_sticker_8">
            <a:extLst>
              <a:ext uri="{FF2B5EF4-FFF2-40B4-BE49-F238E27FC236}">
                <a16:creationId xmlns:a16="http://schemas.microsoft.com/office/drawing/2014/main" id="{C5347DBE-F945-48A6-B4BD-69B8B0C5B602}"/>
              </a:ext>
            </a:extLst>
          </p:cNvPr>
          <p:cNvGrpSpPr/>
          <p:nvPr/>
        </p:nvGrpSpPr>
        <p:grpSpPr>
          <a:xfrm>
            <a:off x="9580364" y="167362"/>
            <a:ext cx="2412000" cy="184666"/>
            <a:chOff x="9399339" y="791972"/>
            <a:chExt cx="2412000" cy="184666"/>
          </a:xfrm>
        </p:grpSpPr>
        <p:sp>
          <p:nvSpPr>
            <p:cNvPr id="34" name="text_2">
              <a:extLst>
                <a:ext uri="{FF2B5EF4-FFF2-40B4-BE49-F238E27FC236}">
                  <a16:creationId xmlns:a16="http://schemas.microsoft.com/office/drawing/2014/main" id="{D667D73B-177C-41F2-9E79-79813D1A5B1A}"/>
                </a:ext>
              </a:extLst>
            </p:cNvPr>
            <p:cNvSpPr txBox="1"/>
            <p:nvPr/>
          </p:nvSpPr>
          <p:spPr>
            <a:xfrm>
              <a:off x="9439300" y="791972"/>
              <a:ext cx="2295500" cy="184666"/>
            </a:xfrm>
            <a:custGeom>
              <a:avLst/>
              <a:gdLst>
                <a:gd name="connsiteX0" fmla="*/ 0 w 816249"/>
                <a:gd name="connsiteY0" fmla="*/ 0 h 276999"/>
                <a:gd name="connsiteX1" fmla="*/ 816249 w 816249"/>
                <a:gd name="connsiteY1" fmla="*/ 0 h 276999"/>
                <a:gd name="connsiteX2" fmla="*/ 816249 w 816249"/>
                <a:gd name="connsiteY2" fmla="*/ 276999 h 276999"/>
                <a:gd name="connsiteX3" fmla="*/ 0 w 816249"/>
                <a:gd name="connsiteY3" fmla="*/ 276999 h 276999"/>
                <a:gd name="connsiteX4" fmla="*/ 0 w 816249"/>
                <a:gd name="connsiteY4" fmla="*/ 0 h 276999"/>
                <a:gd name="connsiteX0" fmla="*/ 0 w 816249"/>
                <a:gd name="connsiteY0" fmla="*/ 0 h 276999"/>
                <a:gd name="connsiteX1" fmla="*/ 816249 w 816249"/>
                <a:gd name="connsiteY1" fmla="*/ 0 h 276999"/>
                <a:gd name="connsiteX2" fmla="*/ 816249 w 816249"/>
                <a:gd name="connsiteY2" fmla="*/ 276999 h 276999"/>
                <a:gd name="connsiteX3" fmla="*/ 0 w 816249"/>
                <a:gd name="connsiteY3" fmla="*/ 276999 h 276999"/>
                <a:gd name="connsiteX4" fmla="*/ 0 w 816249"/>
                <a:gd name="connsiteY4" fmla="*/ 0 h 276999"/>
                <a:gd name="connsiteX5" fmla="*/ 0 w 816249"/>
                <a:gd name="connsiteY5" fmla="*/ 0 h 2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6249" h="276999">
                  <a:moveTo>
                    <a:pt x="0" y="0"/>
                  </a:moveTo>
                  <a:lnTo>
                    <a:pt x="816249" y="0"/>
                  </a:lnTo>
                  <a:lnTo>
                    <a:pt x="816249" y="276999"/>
                  </a:lnTo>
                  <a:lnTo>
                    <a:pt x="0" y="276999"/>
                  </a:lnTo>
                  <a:lnTo>
                    <a:pt x="0" y="0"/>
                  </a:lnTo>
                  <a:lnTo>
                    <a:pt x="0" y="0"/>
                  </a:lnTo>
                  <a:close/>
                </a:path>
              </a:pathLst>
            </a:custGeom>
            <a:noFill/>
          </p:spPr>
          <p:txBody>
            <a:bodyPr vert="horz"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D7D1CA">
                      <a:lumMod val="50000"/>
                    </a:srgbClr>
                  </a:solidFill>
                  <a:effectLst/>
                  <a:uLnTx/>
                  <a:uFillTx/>
                  <a:latin typeface="Arial" panose="020B0604020202020204" pitchFamily="34" charset="0"/>
                  <a:ea typeface="+mn-ea"/>
                  <a:cs typeface="+mn-cs"/>
                </a:rPr>
                <a:t>Preliminärt utkast – för diskussion</a:t>
              </a:r>
            </a:p>
          </p:txBody>
        </p:sp>
        <p:cxnSp>
          <p:nvCxnSpPr>
            <p:cNvPr id="35" name="top_4">
              <a:extLst>
                <a:ext uri="{FF2B5EF4-FFF2-40B4-BE49-F238E27FC236}">
                  <a16:creationId xmlns:a16="http://schemas.microsoft.com/office/drawing/2014/main" id="{C0DCB301-9EE7-4877-A108-77B43D3BC022}"/>
                </a:ext>
              </a:extLst>
            </p:cNvPr>
            <p:cNvCxnSpPr>
              <a:cxnSpLocks/>
            </p:cNvCxnSpPr>
            <p:nvPr/>
          </p:nvCxnSpPr>
          <p:spPr>
            <a:xfrm>
              <a:off x="9399339" y="791972"/>
              <a:ext cx="2412000" cy="0"/>
            </a:xfrm>
            <a:prstGeom prst="straightConnector1">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bottom_5">
              <a:extLst>
                <a:ext uri="{FF2B5EF4-FFF2-40B4-BE49-F238E27FC236}">
                  <a16:creationId xmlns:a16="http://schemas.microsoft.com/office/drawing/2014/main" id="{FBE3FD37-CBE5-459A-8634-2EA0EF435794}"/>
                </a:ext>
              </a:extLst>
            </p:cNvPr>
            <p:cNvCxnSpPr>
              <a:cxnSpLocks/>
            </p:cNvCxnSpPr>
            <p:nvPr/>
          </p:nvCxnSpPr>
          <p:spPr>
            <a:xfrm flipH="1">
              <a:off x="9399339" y="976638"/>
              <a:ext cx="2412000" cy="0"/>
            </a:xfrm>
            <a:prstGeom prst="straightConnector1">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41938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1D59CB-F48E-415A-8C2D-51641626D2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5" name="Freeform: Shape 54">
            <a:extLst>
              <a:ext uri="{FF2B5EF4-FFF2-40B4-BE49-F238E27FC236}">
                <a16:creationId xmlns:a16="http://schemas.microsoft.com/office/drawing/2014/main" id="{88A825EB-16B8-48ED-9530-B9E82EB0A989}"/>
              </a:ext>
            </a:extLst>
          </p:cNvPr>
          <p:cNvSpPr/>
          <p:nvPr/>
        </p:nvSpPr>
        <p:spPr>
          <a:xfrm>
            <a:off x="4964759" y="2664986"/>
            <a:ext cx="4889222" cy="1320316"/>
          </a:xfrm>
          <a:custGeom>
            <a:avLst/>
            <a:gdLst>
              <a:gd name="connsiteX0" fmla="*/ 2444611 w 4889222"/>
              <a:gd name="connsiteY0" fmla="*/ 0 h 1320316"/>
              <a:gd name="connsiteX1" fmla="*/ 4880969 w 4889222"/>
              <a:gd name="connsiteY1" fmla="*/ 1228954 h 1320316"/>
              <a:gd name="connsiteX2" fmla="*/ 4889222 w 4889222"/>
              <a:gd name="connsiteY2" fmla="*/ 1320316 h 1320316"/>
              <a:gd name="connsiteX3" fmla="*/ 4090674 w 4889222"/>
              <a:gd name="connsiteY3" fmla="*/ 1320316 h 1320316"/>
              <a:gd name="connsiteX4" fmla="*/ 4087107 w 4889222"/>
              <a:gd name="connsiteY4" fmla="*/ 1285341 h 1320316"/>
              <a:gd name="connsiteX5" fmla="*/ 2444611 w 4889222"/>
              <a:gd name="connsiteY5" fmla="*/ 551503 h 1320316"/>
              <a:gd name="connsiteX6" fmla="*/ 802115 w 4889222"/>
              <a:gd name="connsiteY6" fmla="*/ 1285341 h 1320316"/>
              <a:gd name="connsiteX7" fmla="*/ 798548 w 4889222"/>
              <a:gd name="connsiteY7" fmla="*/ 1320316 h 1320316"/>
              <a:gd name="connsiteX8" fmla="*/ 0 w 4889222"/>
              <a:gd name="connsiteY8" fmla="*/ 1320316 h 1320316"/>
              <a:gd name="connsiteX9" fmla="*/ 8253 w 4889222"/>
              <a:gd name="connsiteY9" fmla="*/ 1228954 h 1320316"/>
              <a:gd name="connsiteX10" fmla="*/ 2444611 w 4889222"/>
              <a:gd name="connsiteY10" fmla="*/ 0 h 132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9222" h="1320316">
                <a:moveTo>
                  <a:pt x="2444611" y="0"/>
                </a:moveTo>
                <a:cubicBezTo>
                  <a:pt x="3712623" y="0"/>
                  <a:pt x="4755556" y="538668"/>
                  <a:pt x="4880969" y="1228954"/>
                </a:cubicBezTo>
                <a:lnTo>
                  <a:pt x="4889222" y="1320316"/>
                </a:lnTo>
                <a:lnTo>
                  <a:pt x="4090674" y="1320316"/>
                </a:lnTo>
                <a:lnTo>
                  <a:pt x="4087107" y="1285341"/>
                </a:lnTo>
                <a:cubicBezTo>
                  <a:pt x="4002558" y="873155"/>
                  <a:pt x="3299454" y="551503"/>
                  <a:pt x="2444611" y="551503"/>
                </a:cubicBezTo>
                <a:cubicBezTo>
                  <a:pt x="1589768" y="551503"/>
                  <a:pt x="886664" y="873155"/>
                  <a:pt x="802115" y="1285341"/>
                </a:cubicBezTo>
                <a:lnTo>
                  <a:pt x="798548" y="1320316"/>
                </a:lnTo>
                <a:lnTo>
                  <a:pt x="0" y="1320316"/>
                </a:lnTo>
                <a:lnTo>
                  <a:pt x="8253" y="1228954"/>
                </a:lnTo>
                <a:cubicBezTo>
                  <a:pt x="133667" y="538668"/>
                  <a:pt x="1176599" y="0"/>
                  <a:pt x="2444611" y="0"/>
                </a:cubicBezTo>
                <a:close/>
              </a:path>
            </a:pathLst>
          </a:cu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1" name="Freeform: Shape 50">
            <a:extLst>
              <a:ext uri="{FF2B5EF4-FFF2-40B4-BE49-F238E27FC236}">
                <a16:creationId xmlns:a16="http://schemas.microsoft.com/office/drawing/2014/main" id="{BF0AC1DA-4B51-4601-8DFD-2D0F863D382F}"/>
              </a:ext>
            </a:extLst>
          </p:cNvPr>
          <p:cNvSpPr/>
          <p:nvPr/>
        </p:nvSpPr>
        <p:spPr>
          <a:xfrm>
            <a:off x="4964758" y="4082502"/>
            <a:ext cx="4889224" cy="1320320"/>
          </a:xfrm>
          <a:custGeom>
            <a:avLst/>
            <a:gdLst>
              <a:gd name="connsiteX0" fmla="*/ 0 w 4889224"/>
              <a:gd name="connsiteY0" fmla="*/ 0 h 1320320"/>
              <a:gd name="connsiteX1" fmla="*/ 798549 w 4889224"/>
              <a:gd name="connsiteY1" fmla="*/ 0 h 1320320"/>
              <a:gd name="connsiteX2" fmla="*/ 802116 w 4889224"/>
              <a:gd name="connsiteY2" fmla="*/ 34977 h 1320320"/>
              <a:gd name="connsiteX3" fmla="*/ 2444612 w 4889224"/>
              <a:gd name="connsiteY3" fmla="*/ 768815 h 1320320"/>
              <a:gd name="connsiteX4" fmla="*/ 4087108 w 4889224"/>
              <a:gd name="connsiteY4" fmla="*/ 34977 h 1320320"/>
              <a:gd name="connsiteX5" fmla="*/ 4090675 w 4889224"/>
              <a:gd name="connsiteY5" fmla="*/ 0 h 1320320"/>
              <a:gd name="connsiteX6" fmla="*/ 4889224 w 4889224"/>
              <a:gd name="connsiteY6" fmla="*/ 0 h 1320320"/>
              <a:gd name="connsiteX7" fmla="*/ 4880970 w 4889224"/>
              <a:gd name="connsiteY7" fmla="*/ 91366 h 1320320"/>
              <a:gd name="connsiteX8" fmla="*/ 2444612 w 4889224"/>
              <a:gd name="connsiteY8" fmla="*/ 1320320 h 1320320"/>
              <a:gd name="connsiteX9" fmla="*/ 8254 w 4889224"/>
              <a:gd name="connsiteY9" fmla="*/ 91366 h 1320320"/>
              <a:gd name="connsiteX10" fmla="*/ 0 w 4889224"/>
              <a:gd name="connsiteY10" fmla="*/ 0 h 13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9224" h="1320320">
                <a:moveTo>
                  <a:pt x="0" y="0"/>
                </a:moveTo>
                <a:lnTo>
                  <a:pt x="798549" y="0"/>
                </a:lnTo>
                <a:lnTo>
                  <a:pt x="802116" y="34977"/>
                </a:lnTo>
                <a:cubicBezTo>
                  <a:pt x="886665" y="447163"/>
                  <a:pt x="1589769" y="768815"/>
                  <a:pt x="2444612" y="768815"/>
                </a:cubicBezTo>
                <a:cubicBezTo>
                  <a:pt x="3299455" y="768815"/>
                  <a:pt x="4002559" y="447163"/>
                  <a:pt x="4087108" y="34977"/>
                </a:cubicBezTo>
                <a:lnTo>
                  <a:pt x="4090675" y="0"/>
                </a:lnTo>
                <a:lnTo>
                  <a:pt x="4889224" y="0"/>
                </a:lnTo>
                <a:lnTo>
                  <a:pt x="4880970" y="91366"/>
                </a:lnTo>
                <a:cubicBezTo>
                  <a:pt x="4755557" y="781652"/>
                  <a:pt x="3712624" y="1320320"/>
                  <a:pt x="2444612" y="1320320"/>
                </a:cubicBezTo>
                <a:cubicBezTo>
                  <a:pt x="1176600" y="1320320"/>
                  <a:pt x="133668" y="781652"/>
                  <a:pt x="8254" y="91366"/>
                </a:cubicBezTo>
                <a:lnTo>
                  <a:pt x="0" y="0"/>
                </a:lnTo>
                <a:close/>
              </a:path>
            </a:pathLst>
          </a:cu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0" name="Freeform: Shape 49">
            <a:extLst>
              <a:ext uri="{FF2B5EF4-FFF2-40B4-BE49-F238E27FC236}">
                <a16:creationId xmlns:a16="http://schemas.microsoft.com/office/drawing/2014/main" id="{47302D73-44CF-4B02-9392-E98ADC887D77}"/>
              </a:ext>
            </a:extLst>
          </p:cNvPr>
          <p:cNvSpPr/>
          <p:nvPr/>
        </p:nvSpPr>
        <p:spPr>
          <a:xfrm>
            <a:off x="2272829" y="2000081"/>
            <a:ext cx="9146193" cy="4067646"/>
          </a:xfrm>
          <a:custGeom>
            <a:avLst/>
            <a:gdLst>
              <a:gd name="connsiteX0" fmla="*/ 0 w 9146193"/>
              <a:gd name="connsiteY0" fmla="*/ 0 h 4067646"/>
              <a:gd name="connsiteX1" fmla="*/ 9146193 w 9146193"/>
              <a:gd name="connsiteY1" fmla="*/ 0 h 4067646"/>
              <a:gd name="connsiteX2" fmla="*/ 9146193 w 9146193"/>
              <a:gd name="connsiteY2" fmla="*/ 4067646 h 4067646"/>
              <a:gd name="connsiteX3" fmla="*/ 0 w 9146193"/>
              <a:gd name="connsiteY3" fmla="*/ 4067646 h 4067646"/>
              <a:gd name="connsiteX4" fmla="*/ 0 w 9146193"/>
              <a:gd name="connsiteY4" fmla="*/ 2082421 h 4067646"/>
              <a:gd name="connsiteX5" fmla="*/ 2691929 w 9146193"/>
              <a:gd name="connsiteY5" fmla="*/ 2082421 h 4067646"/>
              <a:gd name="connsiteX6" fmla="*/ 2700183 w 9146193"/>
              <a:gd name="connsiteY6" fmla="*/ 2173787 h 4067646"/>
              <a:gd name="connsiteX7" fmla="*/ 5136541 w 9146193"/>
              <a:gd name="connsiteY7" fmla="*/ 3402741 h 4067646"/>
              <a:gd name="connsiteX8" fmla="*/ 7572899 w 9146193"/>
              <a:gd name="connsiteY8" fmla="*/ 2173787 h 4067646"/>
              <a:gd name="connsiteX9" fmla="*/ 7581153 w 9146193"/>
              <a:gd name="connsiteY9" fmla="*/ 2082421 h 4067646"/>
              <a:gd name="connsiteX10" fmla="*/ 9146191 w 9146193"/>
              <a:gd name="connsiteY10" fmla="*/ 2082421 h 4067646"/>
              <a:gd name="connsiteX11" fmla="*/ 9146191 w 9146193"/>
              <a:gd name="connsiteY11" fmla="*/ 1985221 h 4067646"/>
              <a:gd name="connsiteX12" fmla="*/ 7581152 w 9146193"/>
              <a:gd name="connsiteY12" fmla="*/ 1985221 h 4067646"/>
              <a:gd name="connsiteX13" fmla="*/ 7572899 w 9146193"/>
              <a:gd name="connsiteY13" fmla="*/ 1893859 h 4067646"/>
              <a:gd name="connsiteX14" fmla="*/ 5136541 w 9146193"/>
              <a:gd name="connsiteY14" fmla="*/ 664905 h 4067646"/>
              <a:gd name="connsiteX15" fmla="*/ 2700183 w 9146193"/>
              <a:gd name="connsiteY15" fmla="*/ 1893859 h 4067646"/>
              <a:gd name="connsiteX16" fmla="*/ 2691930 w 9146193"/>
              <a:gd name="connsiteY16" fmla="*/ 1985221 h 4067646"/>
              <a:gd name="connsiteX17" fmla="*/ 0 w 9146193"/>
              <a:gd name="connsiteY17" fmla="*/ 1985221 h 4067646"/>
              <a:gd name="connsiteX18" fmla="*/ 0 w 9146193"/>
              <a:gd name="connsiteY18" fmla="*/ 0 h 406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46193" h="4067646">
                <a:moveTo>
                  <a:pt x="0" y="0"/>
                </a:moveTo>
                <a:lnTo>
                  <a:pt x="9146193" y="0"/>
                </a:lnTo>
                <a:lnTo>
                  <a:pt x="9146193" y="4067646"/>
                </a:lnTo>
                <a:lnTo>
                  <a:pt x="0" y="4067646"/>
                </a:lnTo>
                <a:lnTo>
                  <a:pt x="0" y="2082421"/>
                </a:lnTo>
                <a:lnTo>
                  <a:pt x="2691929" y="2082421"/>
                </a:lnTo>
                <a:lnTo>
                  <a:pt x="2700183" y="2173787"/>
                </a:lnTo>
                <a:cubicBezTo>
                  <a:pt x="2825597" y="2864073"/>
                  <a:pt x="3868529" y="3402741"/>
                  <a:pt x="5136541" y="3402741"/>
                </a:cubicBezTo>
                <a:cubicBezTo>
                  <a:pt x="6404553" y="3402741"/>
                  <a:pt x="7447486" y="2864073"/>
                  <a:pt x="7572899" y="2173787"/>
                </a:cubicBezTo>
                <a:lnTo>
                  <a:pt x="7581153" y="2082421"/>
                </a:lnTo>
                <a:lnTo>
                  <a:pt x="9146191" y="2082421"/>
                </a:lnTo>
                <a:lnTo>
                  <a:pt x="9146191" y="1985221"/>
                </a:lnTo>
                <a:lnTo>
                  <a:pt x="7581152" y="1985221"/>
                </a:lnTo>
                <a:lnTo>
                  <a:pt x="7572899" y="1893859"/>
                </a:lnTo>
                <a:cubicBezTo>
                  <a:pt x="7447486" y="1203573"/>
                  <a:pt x="6404553" y="664905"/>
                  <a:pt x="5136541" y="664905"/>
                </a:cubicBezTo>
                <a:cubicBezTo>
                  <a:pt x="3868529" y="664905"/>
                  <a:pt x="2825597" y="1203573"/>
                  <a:pt x="2700183" y="1893859"/>
                </a:cubicBezTo>
                <a:lnTo>
                  <a:pt x="2691930" y="1985221"/>
                </a:lnTo>
                <a:lnTo>
                  <a:pt x="0" y="1985221"/>
                </a:lnTo>
                <a:lnTo>
                  <a:pt x="0" y="0"/>
                </a:lnTo>
                <a:close/>
              </a:path>
            </a:pathLst>
          </a:cu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6" name="TextBox 55">
            <a:extLst>
              <a:ext uri="{FF2B5EF4-FFF2-40B4-BE49-F238E27FC236}">
                <a16:creationId xmlns:a16="http://schemas.microsoft.com/office/drawing/2014/main" id="{95CCDC39-4A6D-4AE3-8E7A-F11D7BF4D400}"/>
              </a:ext>
            </a:extLst>
          </p:cNvPr>
          <p:cNvSpPr txBox="1"/>
          <p:nvPr/>
        </p:nvSpPr>
        <p:spPr>
          <a:xfrm>
            <a:off x="2483351" y="2190369"/>
            <a:ext cx="1802297" cy="116955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D7D1CA">
                    <a:lumMod val="25000"/>
                  </a:srgbClr>
                </a:solidFill>
                <a:effectLst/>
                <a:uLnTx/>
                <a:uFillTx/>
                <a:latin typeface="Arial"/>
                <a:ea typeface="+mn-ea"/>
                <a:cs typeface="+mn-cs"/>
              </a:rPr>
              <a:t>Kommuner och regioner ska med stöd av SKR </a:t>
            </a:r>
            <a:endParaRPr kumimoji="0" lang="sv-SE" sz="1800" b="0" i="0" u="none" strike="noStrike" kern="1200" cap="none" spc="0" normalizeH="0" baseline="0" noProof="0">
              <a:ln>
                <a:noFill/>
              </a:ln>
              <a:solidFill>
                <a:srgbClr val="D7D1CA">
                  <a:lumMod val="2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D7D1CA">
                    <a:lumMod val="25000"/>
                  </a:srgbClr>
                </a:solidFill>
                <a:effectLst/>
                <a:uLnTx/>
                <a:uFillTx/>
                <a:latin typeface="Arial"/>
                <a:ea typeface="+mn-ea"/>
                <a:cs typeface="+mn-cs"/>
              </a:rPr>
              <a:t>stärka den äldres förutsättningar att:</a:t>
            </a:r>
            <a:endParaRPr kumimoji="0" lang="sv-SE" sz="1800" b="0" i="0" u="none" strike="noStrike" kern="1200" cap="none" spc="0" normalizeH="0" baseline="0" noProof="0">
              <a:ln>
                <a:noFill/>
              </a:ln>
              <a:solidFill>
                <a:srgbClr val="D7D1CA">
                  <a:lumMod val="25000"/>
                </a:srgbClr>
              </a:solidFill>
              <a:effectLst/>
              <a:uLnTx/>
              <a:uFillTx/>
              <a:latin typeface="Arial"/>
              <a:ea typeface="+mn-ea"/>
              <a:cs typeface="+mn-cs"/>
            </a:endParaRPr>
          </a:p>
        </p:txBody>
      </p:sp>
      <p:pic>
        <p:nvPicPr>
          <p:cNvPr id="59" name="Graphic 58">
            <a:extLst>
              <a:ext uri="{FF2B5EF4-FFF2-40B4-BE49-F238E27FC236}">
                <a16:creationId xmlns:a16="http://schemas.microsoft.com/office/drawing/2014/main" id="{67C8DDCD-8D69-4E00-B9B1-BE92B0958CA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919514" y="3488290"/>
            <a:ext cx="952500" cy="952500"/>
          </a:xfrm>
          <a:prstGeom prst="rect">
            <a:avLst/>
          </a:prstGeom>
        </p:spPr>
      </p:pic>
      <p:pic>
        <p:nvPicPr>
          <p:cNvPr id="60" name="Graphic 59">
            <a:extLst>
              <a:ext uri="{FF2B5EF4-FFF2-40B4-BE49-F238E27FC236}">
                <a16:creationId xmlns:a16="http://schemas.microsoft.com/office/drawing/2014/main" id="{FDA8BE82-05E7-45FF-82E0-B8BD0A5477A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217121" y="2761815"/>
            <a:ext cx="384498" cy="384498"/>
          </a:xfrm>
          <a:prstGeom prst="rect">
            <a:avLst/>
          </a:prstGeom>
        </p:spPr>
      </p:pic>
      <p:pic>
        <p:nvPicPr>
          <p:cNvPr id="65" name="Graphic 64">
            <a:extLst>
              <a:ext uri="{FF2B5EF4-FFF2-40B4-BE49-F238E27FC236}">
                <a16:creationId xmlns:a16="http://schemas.microsoft.com/office/drawing/2014/main" id="{F97988D9-DFC6-42F8-A067-F37DA4FC696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511013" y="3006132"/>
            <a:ext cx="454466" cy="454466"/>
          </a:xfrm>
          <a:prstGeom prst="rect">
            <a:avLst/>
          </a:prstGeom>
        </p:spPr>
      </p:pic>
      <p:pic>
        <p:nvPicPr>
          <p:cNvPr id="66" name="Graphic 65">
            <a:extLst>
              <a:ext uri="{FF2B5EF4-FFF2-40B4-BE49-F238E27FC236}">
                <a16:creationId xmlns:a16="http://schemas.microsoft.com/office/drawing/2014/main" id="{72312722-8B3B-415A-91CB-0488B7269568}"/>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517785" y="3118883"/>
            <a:ext cx="467398" cy="467398"/>
          </a:xfrm>
          <a:prstGeom prst="rect">
            <a:avLst/>
          </a:prstGeom>
        </p:spPr>
      </p:pic>
      <p:sp>
        <p:nvSpPr>
          <p:cNvPr id="67" name="Content Placeholder 2">
            <a:extLst>
              <a:ext uri="{FF2B5EF4-FFF2-40B4-BE49-F238E27FC236}">
                <a16:creationId xmlns:a16="http://schemas.microsoft.com/office/drawing/2014/main" id="{6ED5BC98-0386-4597-BB1E-9C0CEE5B0DF7}"/>
              </a:ext>
            </a:extLst>
          </p:cNvPr>
          <p:cNvSpPr txBox="1">
            <a:spLocks/>
          </p:cNvSpPr>
          <p:nvPr/>
        </p:nvSpPr>
        <p:spPr>
          <a:xfrm>
            <a:off x="8855913" y="2535226"/>
            <a:ext cx="2363369" cy="297280"/>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0" algn="ctr"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400" b="0" i="0" u="none" strike="noStrike" kern="1200" cap="none" spc="0" normalizeH="0" baseline="0" noProof="0">
                <a:ln>
                  <a:noFill/>
                </a:ln>
                <a:solidFill>
                  <a:srgbClr val="D7D1CA">
                    <a:lumMod val="25000"/>
                  </a:srgbClr>
                </a:solidFill>
                <a:effectLst/>
                <a:uLnTx/>
                <a:uFillTx/>
                <a:latin typeface="Arial"/>
                <a:ea typeface="+mn-ea"/>
                <a:cs typeface="+mn-cs"/>
              </a:rPr>
              <a:t>Upprätthålla en god fysisk och psykisk hälsa</a:t>
            </a:r>
          </a:p>
        </p:txBody>
      </p:sp>
      <p:sp>
        <p:nvSpPr>
          <p:cNvPr id="68" name="Content Placeholder 2">
            <a:extLst>
              <a:ext uri="{FF2B5EF4-FFF2-40B4-BE49-F238E27FC236}">
                <a16:creationId xmlns:a16="http://schemas.microsoft.com/office/drawing/2014/main" id="{F7902CC8-DE7F-42E0-8726-7AEDDC2675E6}"/>
              </a:ext>
            </a:extLst>
          </p:cNvPr>
          <p:cNvSpPr txBox="1">
            <a:spLocks/>
          </p:cNvSpPr>
          <p:nvPr/>
        </p:nvSpPr>
        <p:spPr>
          <a:xfrm>
            <a:off x="6499444" y="2117355"/>
            <a:ext cx="1908026" cy="325900"/>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0" algn="ctr"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400" b="0" i="0" u="none" strike="noStrike" kern="1200" cap="none" spc="0" normalizeH="0" baseline="0" noProof="0">
                <a:ln>
                  <a:noFill/>
                </a:ln>
                <a:solidFill>
                  <a:srgbClr val="D7D1CA">
                    <a:lumMod val="25000"/>
                  </a:srgbClr>
                </a:solidFill>
                <a:effectLst/>
                <a:uLnTx/>
                <a:uFillTx/>
                <a:latin typeface="Arial"/>
                <a:ea typeface="+mn-ea"/>
                <a:cs typeface="+mn-cs"/>
              </a:rPr>
              <a:t>Känna trygghet i vardagen</a:t>
            </a:r>
          </a:p>
        </p:txBody>
      </p:sp>
      <p:sp>
        <p:nvSpPr>
          <p:cNvPr id="69" name="Content Placeholder 2">
            <a:extLst>
              <a:ext uri="{FF2B5EF4-FFF2-40B4-BE49-F238E27FC236}">
                <a16:creationId xmlns:a16="http://schemas.microsoft.com/office/drawing/2014/main" id="{8ECF0FBF-47C1-4DA5-B397-F6464431AC94}"/>
              </a:ext>
            </a:extLst>
          </p:cNvPr>
          <p:cNvSpPr txBox="1">
            <a:spLocks/>
          </p:cNvSpPr>
          <p:nvPr/>
        </p:nvSpPr>
        <p:spPr>
          <a:xfrm>
            <a:off x="4290085" y="2535226"/>
            <a:ext cx="1594298" cy="503159"/>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0" algn="ctr"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400" b="0" i="0" u="none" strike="noStrike" kern="1200" cap="none" spc="0" normalizeH="0" baseline="0" noProof="0">
                <a:ln>
                  <a:noFill/>
                </a:ln>
                <a:solidFill>
                  <a:srgbClr val="D7D1CA">
                    <a:lumMod val="25000"/>
                  </a:srgbClr>
                </a:solidFill>
                <a:effectLst/>
                <a:uLnTx/>
                <a:uFillTx/>
                <a:latin typeface="Arial"/>
                <a:ea typeface="+mn-ea"/>
                <a:cs typeface="+mn-cs"/>
              </a:rPr>
              <a:t>Bibehålla sin självständighet</a:t>
            </a:r>
          </a:p>
        </p:txBody>
      </p:sp>
      <p:sp>
        <p:nvSpPr>
          <p:cNvPr id="70" name="TextBox 69">
            <a:extLst>
              <a:ext uri="{FF2B5EF4-FFF2-40B4-BE49-F238E27FC236}">
                <a16:creationId xmlns:a16="http://schemas.microsoft.com/office/drawing/2014/main" id="{BF87C781-D9E5-4DE2-804C-1CCC4260DBC4}"/>
              </a:ext>
            </a:extLst>
          </p:cNvPr>
          <p:cNvSpPr txBox="1"/>
          <p:nvPr/>
        </p:nvSpPr>
        <p:spPr>
          <a:xfrm>
            <a:off x="2464206" y="4275513"/>
            <a:ext cx="1943144"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D7D1CA">
                    <a:lumMod val="25000"/>
                  </a:srgbClr>
                </a:solidFill>
                <a:effectLst/>
                <a:uLnTx/>
                <a:uFillTx/>
                <a:latin typeface="Arial"/>
                <a:ea typeface="+mn-ea"/>
                <a:cs typeface="+mn-cs"/>
              </a:rPr>
              <a:t>För att stödet till äldre ska möta behoven och vara långsiktigt hållbart krävs att:</a:t>
            </a:r>
          </a:p>
        </p:txBody>
      </p:sp>
      <p:sp>
        <p:nvSpPr>
          <p:cNvPr id="71" name="Content Placeholder 2">
            <a:extLst>
              <a:ext uri="{FF2B5EF4-FFF2-40B4-BE49-F238E27FC236}">
                <a16:creationId xmlns:a16="http://schemas.microsoft.com/office/drawing/2014/main" id="{E2E09CF2-612D-4E98-A999-C42178951A25}"/>
              </a:ext>
            </a:extLst>
          </p:cNvPr>
          <p:cNvSpPr txBox="1">
            <a:spLocks/>
          </p:cNvSpPr>
          <p:nvPr/>
        </p:nvSpPr>
        <p:spPr>
          <a:xfrm>
            <a:off x="8725572" y="5116790"/>
            <a:ext cx="2407558" cy="697086"/>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0" algn="ctr"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400" b="0" i="0" u="none" strike="noStrike" kern="1200" cap="none" spc="0" normalizeH="0" baseline="0" noProof="0">
                <a:ln>
                  <a:noFill/>
                </a:ln>
                <a:solidFill>
                  <a:srgbClr val="D7D1CA">
                    <a:lumMod val="25000"/>
                  </a:srgbClr>
                </a:solidFill>
                <a:effectLst/>
                <a:uLnTx/>
                <a:uFillTx/>
                <a:latin typeface="Arial"/>
                <a:ea typeface="+mn-ea"/>
                <a:cs typeface="+mn-cs"/>
              </a:rPr>
              <a:t>Samhällets resurser används på ett effektivt sätt</a:t>
            </a:r>
          </a:p>
        </p:txBody>
      </p:sp>
      <p:sp>
        <p:nvSpPr>
          <p:cNvPr id="72" name="Content Placeholder 2">
            <a:extLst>
              <a:ext uri="{FF2B5EF4-FFF2-40B4-BE49-F238E27FC236}">
                <a16:creationId xmlns:a16="http://schemas.microsoft.com/office/drawing/2014/main" id="{90EDEEC6-F181-4C50-94BD-E466881A13DB}"/>
              </a:ext>
            </a:extLst>
          </p:cNvPr>
          <p:cNvSpPr txBox="1">
            <a:spLocks/>
          </p:cNvSpPr>
          <p:nvPr/>
        </p:nvSpPr>
        <p:spPr>
          <a:xfrm>
            <a:off x="6346653" y="5495187"/>
            <a:ext cx="2237041" cy="377908"/>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0" algn="ctr"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400" b="0" i="0" u="none" strike="noStrike" kern="1200" cap="none" spc="0" normalizeH="0" baseline="0" noProof="0">
                <a:ln>
                  <a:noFill/>
                </a:ln>
                <a:solidFill>
                  <a:srgbClr val="D7D1CA">
                    <a:lumMod val="25000"/>
                  </a:srgbClr>
                </a:solidFill>
                <a:effectLst/>
                <a:uLnTx/>
                <a:uFillTx/>
                <a:latin typeface="Arial"/>
                <a:ea typeface="+mn-ea"/>
                <a:cs typeface="+mn-cs"/>
              </a:rPr>
              <a:t>Samhällets stöd till äldre är jämlikt</a:t>
            </a:r>
          </a:p>
        </p:txBody>
      </p:sp>
      <p:sp>
        <p:nvSpPr>
          <p:cNvPr id="73" name="Content Placeholder 2">
            <a:extLst>
              <a:ext uri="{FF2B5EF4-FFF2-40B4-BE49-F238E27FC236}">
                <a16:creationId xmlns:a16="http://schemas.microsoft.com/office/drawing/2014/main" id="{F5731AD2-BDE0-4E8E-91DC-900449AF71B1}"/>
              </a:ext>
            </a:extLst>
          </p:cNvPr>
          <p:cNvSpPr txBox="1">
            <a:spLocks/>
          </p:cNvSpPr>
          <p:nvPr/>
        </p:nvSpPr>
        <p:spPr>
          <a:xfrm>
            <a:off x="4203404" y="5116790"/>
            <a:ext cx="1938202" cy="311755"/>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0" algn="ctr"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400" b="0" i="0" u="none" strike="noStrike" kern="1200" cap="none" spc="0" normalizeH="0" baseline="0" noProof="0">
                <a:ln>
                  <a:noFill/>
                </a:ln>
                <a:solidFill>
                  <a:srgbClr val="D7D1CA">
                    <a:lumMod val="25000"/>
                  </a:srgbClr>
                </a:solidFill>
                <a:effectLst/>
                <a:uLnTx/>
                <a:uFillTx/>
                <a:latin typeface="Arial"/>
                <a:ea typeface="+mn-ea"/>
                <a:cs typeface="+mn-cs"/>
              </a:rPr>
              <a:t>Samhällets stöd till äldre håller en hög och likvärdig kvalitet</a:t>
            </a:r>
          </a:p>
        </p:txBody>
      </p:sp>
      <p:pic>
        <p:nvPicPr>
          <p:cNvPr id="74" name="Graphic 73">
            <a:extLst>
              <a:ext uri="{FF2B5EF4-FFF2-40B4-BE49-F238E27FC236}">
                <a16:creationId xmlns:a16="http://schemas.microsoft.com/office/drawing/2014/main" id="{83CE1674-0076-4001-9C73-E3E86894FBC9}"/>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7248122" y="4885440"/>
            <a:ext cx="434105" cy="434105"/>
          </a:xfrm>
          <a:prstGeom prst="rect">
            <a:avLst/>
          </a:prstGeom>
        </p:spPr>
      </p:pic>
      <p:pic>
        <p:nvPicPr>
          <p:cNvPr id="75" name="Graphic 74">
            <a:extLst>
              <a:ext uri="{FF2B5EF4-FFF2-40B4-BE49-F238E27FC236}">
                <a16:creationId xmlns:a16="http://schemas.microsoft.com/office/drawing/2014/main" id="{D81160E0-E09A-4B42-84CD-1411CE42A146}"/>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8590687" y="4558035"/>
            <a:ext cx="434105" cy="434105"/>
          </a:xfrm>
          <a:prstGeom prst="rect">
            <a:avLst/>
          </a:prstGeom>
        </p:spPr>
      </p:pic>
      <p:sp>
        <p:nvSpPr>
          <p:cNvPr id="44" name="Rectangle 43">
            <a:extLst>
              <a:ext uri="{FF2B5EF4-FFF2-40B4-BE49-F238E27FC236}">
                <a16:creationId xmlns:a16="http://schemas.microsoft.com/office/drawing/2014/main" id="{B9E3ADEB-CFAB-4F4E-AF87-459DFB70907A}"/>
              </a:ext>
            </a:extLst>
          </p:cNvPr>
          <p:cNvSpPr/>
          <p:nvPr/>
        </p:nvSpPr>
        <p:spPr>
          <a:xfrm>
            <a:off x="402828" y="2000085"/>
            <a:ext cx="1774800" cy="737164"/>
          </a:xfrm>
          <a:prstGeom prst="rect">
            <a:avLst/>
          </a:prstGeom>
          <a:solidFill>
            <a:schemeClr val="bg1">
              <a:lumMod val="8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5" name="Oval 44">
            <a:extLst>
              <a:ext uri="{FF2B5EF4-FFF2-40B4-BE49-F238E27FC236}">
                <a16:creationId xmlns:a16="http://schemas.microsoft.com/office/drawing/2014/main" id="{1F8AA8E5-E524-475A-9B70-2C2311BC58EE}"/>
              </a:ext>
            </a:extLst>
          </p:cNvPr>
          <p:cNvSpPr/>
          <p:nvPr/>
        </p:nvSpPr>
        <p:spPr>
          <a:xfrm>
            <a:off x="512913" y="2098667"/>
            <a:ext cx="540000" cy="540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00" b="1" i="0" u="none" strike="noStrike" kern="1200" cap="none" spc="0" normalizeH="0" baseline="0" noProof="0">
              <a:ln>
                <a:noFill/>
              </a:ln>
              <a:solidFill>
                <a:prstClr val="white"/>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ECF8A80F-9EAF-4BE1-AEB3-F6762DC215F8}"/>
              </a:ext>
            </a:extLst>
          </p:cNvPr>
          <p:cNvSpPr>
            <a:spLocks noChangeAspect="1"/>
          </p:cNvSpPr>
          <p:nvPr/>
        </p:nvSpPr>
        <p:spPr>
          <a:xfrm>
            <a:off x="786809" y="2101635"/>
            <a:ext cx="1285043" cy="540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white"/>
                </a:solidFill>
                <a:effectLst/>
                <a:uLnTx/>
                <a:uFillTx/>
                <a:latin typeface="Arial"/>
                <a:ea typeface="+mn-ea"/>
                <a:cs typeface="+mn-cs"/>
              </a:rPr>
              <a:t>Vision</a:t>
            </a:r>
          </a:p>
        </p:txBody>
      </p:sp>
      <p:sp>
        <p:nvSpPr>
          <p:cNvPr id="48" name="Rectangle 47">
            <a:extLst>
              <a:ext uri="{FF2B5EF4-FFF2-40B4-BE49-F238E27FC236}">
                <a16:creationId xmlns:a16="http://schemas.microsoft.com/office/drawing/2014/main" id="{FF22C2DB-8445-4461-9059-E082FE82B0A7}"/>
              </a:ext>
            </a:extLst>
          </p:cNvPr>
          <p:cNvSpPr/>
          <p:nvPr/>
        </p:nvSpPr>
        <p:spPr>
          <a:xfrm>
            <a:off x="402828" y="5330564"/>
            <a:ext cx="1774800" cy="737164"/>
          </a:xfrm>
          <a:prstGeom prst="rect">
            <a:avLst/>
          </a:prstGeom>
          <a:solidFill>
            <a:schemeClr val="bg1">
              <a:lumMod val="8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9" name="Oval 48">
            <a:extLst>
              <a:ext uri="{FF2B5EF4-FFF2-40B4-BE49-F238E27FC236}">
                <a16:creationId xmlns:a16="http://schemas.microsoft.com/office/drawing/2014/main" id="{9AE2F8C2-2F5C-411E-9D79-BB4C71F5FE5C}"/>
              </a:ext>
            </a:extLst>
          </p:cNvPr>
          <p:cNvSpPr/>
          <p:nvPr/>
        </p:nvSpPr>
        <p:spPr>
          <a:xfrm>
            <a:off x="512913" y="5429146"/>
            <a:ext cx="540000" cy="540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00" b="1" i="0" u="none" strike="noStrike" kern="1200" cap="none" spc="0" normalizeH="0" baseline="0" noProof="0">
              <a:ln>
                <a:noFill/>
              </a:ln>
              <a:solidFill>
                <a:prstClr val="white"/>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72F72341-F2E7-4D18-9FD9-23262A4C7E39}"/>
              </a:ext>
            </a:extLst>
          </p:cNvPr>
          <p:cNvSpPr>
            <a:spLocks noChangeAspect="1"/>
          </p:cNvSpPr>
          <p:nvPr/>
        </p:nvSpPr>
        <p:spPr>
          <a:xfrm>
            <a:off x="790247" y="5428545"/>
            <a:ext cx="1285043" cy="540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white"/>
                </a:solidFill>
                <a:effectLst/>
                <a:uLnTx/>
                <a:uFillTx/>
                <a:latin typeface="Arial"/>
                <a:ea typeface="+mn-ea"/>
                <a:cs typeface="+mn-cs"/>
              </a:rPr>
              <a:t>Åtgärds-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white"/>
                </a:solidFill>
                <a:effectLst/>
                <a:uLnTx/>
                <a:uFillTx/>
                <a:latin typeface="Arial"/>
                <a:ea typeface="+mn-ea"/>
                <a:cs typeface="+mn-cs"/>
              </a:rPr>
              <a:t>områden</a:t>
            </a:r>
          </a:p>
        </p:txBody>
      </p:sp>
      <p:sp>
        <p:nvSpPr>
          <p:cNvPr id="54" name="Rectangle 53">
            <a:extLst>
              <a:ext uri="{FF2B5EF4-FFF2-40B4-BE49-F238E27FC236}">
                <a16:creationId xmlns:a16="http://schemas.microsoft.com/office/drawing/2014/main" id="{E1D67BFE-CD03-4262-8AEB-351A917C0FB4}"/>
              </a:ext>
            </a:extLst>
          </p:cNvPr>
          <p:cNvSpPr/>
          <p:nvPr/>
        </p:nvSpPr>
        <p:spPr>
          <a:xfrm>
            <a:off x="402828" y="3668988"/>
            <a:ext cx="1774800" cy="737164"/>
          </a:xfrm>
          <a:prstGeom prst="rect">
            <a:avLst/>
          </a:prstGeom>
          <a:solidFill>
            <a:schemeClr val="bg1">
              <a:lumMod val="8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7" name="Oval 76">
            <a:extLst>
              <a:ext uri="{FF2B5EF4-FFF2-40B4-BE49-F238E27FC236}">
                <a16:creationId xmlns:a16="http://schemas.microsoft.com/office/drawing/2014/main" id="{93F9734C-BFA2-4A26-8EF2-29808E2E5FED}"/>
              </a:ext>
            </a:extLst>
          </p:cNvPr>
          <p:cNvSpPr/>
          <p:nvPr/>
        </p:nvSpPr>
        <p:spPr>
          <a:xfrm>
            <a:off x="512913" y="3767570"/>
            <a:ext cx="540000" cy="540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00" b="1" i="0" u="none" strike="noStrike" kern="1200" cap="none" spc="0" normalizeH="0" baseline="0" noProof="0">
              <a:ln>
                <a:noFill/>
              </a:ln>
              <a:solidFill>
                <a:prstClr val="white"/>
              </a:solidFill>
              <a:effectLst/>
              <a:uLnTx/>
              <a:uFillTx/>
              <a:latin typeface="Arial"/>
              <a:ea typeface="+mn-ea"/>
              <a:cs typeface="+mn-cs"/>
            </a:endParaRPr>
          </a:p>
        </p:txBody>
      </p:sp>
      <p:sp>
        <p:nvSpPr>
          <p:cNvPr id="78" name="Rectangle 77">
            <a:extLst>
              <a:ext uri="{FF2B5EF4-FFF2-40B4-BE49-F238E27FC236}">
                <a16:creationId xmlns:a16="http://schemas.microsoft.com/office/drawing/2014/main" id="{C260BE38-59A0-4EDB-9F0B-82F684DE00C9}"/>
              </a:ext>
            </a:extLst>
          </p:cNvPr>
          <p:cNvSpPr>
            <a:spLocks noChangeAspect="1"/>
          </p:cNvSpPr>
          <p:nvPr/>
        </p:nvSpPr>
        <p:spPr>
          <a:xfrm>
            <a:off x="790247" y="3767570"/>
            <a:ext cx="1285043" cy="540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white"/>
                </a:solidFill>
                <a:effectLst/>
                <a:uLnTx/>
                <a:uFillTx/>
                <a:latin typeface="Arial"/>
                <a:ea typeface="+mn-ea"/>
                <a:cs typeface="+mn-cs"/>
              </a:rPr>
              <a:t>Förflyttningar</a:t>
            </a:r>
          </a:p>
        </p:txBody>
      </p:sp>
      <p:sp>
        <p:nvSpPr>
          <p:cNvPr id="80" name="Rectangle 79">
            <a:extLst>
              <a:ext uri="{FF2B5EF4-FFF2-40B4-BE49-F238E27FC236}">
                <a16:creationId xmlns:a16="http://schemas.microsoft.com/office/drawing/2014/main" id="{452544CA-CE65-4A7A-B8E5-632A11694480}"/>
              </a:ext>
            </a:extLst>
          </p:cNvPr>
          <p:cNvSpPr/>
          <p:nvPr/>
        </p:nvSpPr>
        <p:spPr>
          <a:xfrm>
            <a:off x="402828" y="2838200"/>
            <a:ext cx="1774800" cy="737164"/>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D7D1CA">
                  <a:lumMod val="50000"/>
                </a:srgbClr>
              </a:solidFill>
              <a:effectLst/>
              <a:uLnTx/>
              <a:uFillTx/>
              <a:latin typeface="Arial"/>
              <a:ea typeface="+mn-ea"/>
              <a:cs typeface="+mn-cs"/>
            </a:endParaRPr>
          </a:p>
        </p:txBody>
      </p:sp>
      <p:sp>
        <p:nvSpPr>
          <p:cNvPr id="81" name="Oval 80">
            <a:extLst>
              <a:ext uri="{FF2B5EF4-FFF2-40B4-BE49-F238E27FC236}">
                <a16:creationId xmlns:a16="http://schemas.microsoft.com/office/drawing/2014/main" id="{889E477B-349A-4E27-BE27-5EBC69CB08F9}"/>
              </a:ext>
            </a:extLst>
          </p:cNvPr>
          <p:cNvSpPr/>
          <p:nvPr/>
        </p:nvSpPr>
        <p:spPr>
          <a:xfrm>
            <a:off x="512913" y="2936782"/>
            <a:ext cx="540000" cy="540000"/>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00" b="1" i="0" u="none" strike="noStrike" kern="1200" cap="none" spc="0" normalizeH="0" baseline="0" noProof="0">
              <a:ln>
                <a:noFill/>
              </a:ln>
              <a:solidFill>
                <a:prstClr val="white"/>
              </a:solidFill>
              <a:effectLst/>
              <a:uLnTx/>
              <a:uFillTx/>
              <a:latin typeface="Arial"/>
              <a:ea typeface="+mn-ea"/>
              <a:cs typeface="+mn-cs"/>
            </a:endParaRPr>
          </a:p>
        </p:txBody>
      </p:sp>
      <p:sp>
        <p:nvSpPr>
          <p:cNvPr id="82" name="Rectangle 81">
            <a:extLst>
              <a:ext uri="{FF2B5EF4-FFF2-40B4-BE49-F238E27FC236}">
                <a16:creationId xmlns:a16="http://schemas.microsoft.com/office/drawing/2014/main" id="{D38FB360-DFC5-4F6C-BE80-8B301C2F22AF}"/>
              </a:ext>
            </a:extLst>
          </p:cNvPr>
          <p:cNvSpPr>
            <a:spLocks noChangeAspect="1"/>
          </p:cNvSpPr>
          <p:nvPr/>
        </p:nvSpPr>
        <p:spPr>
          <a:xfrm>
            <a:off x="790247" y="2936782"/>
            <a:ext cx="1285043" cy="540000"/>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D7D1CA">
                    <a:lumMod val="25000"/>
                  </a:srgbClr>
                </a:solidFill>
                <a:effectLst/>
                <a:uLnTx/>
                <a:uFillTx/>
                <a:latin typeface="Arial"/>
                <a:ea typeface="+mn-ea"/>
                <a:cs typeface="+mn-cs"/>
              </a:rPr>
              <a:t>Mål</a:t>
            </a:r>
          </a:p>
        </p:txBody>
      </p:sp>
      <p:sp>
        <p:nvSpPr>
          <p:cNvPr id="84" name="Rectangle 83">
            <a:extLst>
              <a:ext uri="{FF2B5EF4-FFF2-40B4-BE49-F238E27FC236}">
                <a16:creationId xmlns:a16="http://schemas.microsoft.com/office/drawing/2014/main" id="{0A9F71E7-D0E4-4D63-8203-73241C8639F1}"/>
              </a:ext>
            </a:extLst>
          </p:cNvPr>
          <p:cNvSpPr/>
          <p:nvPr/>
        </p:nvSpPr>
        <p:spPr>
          <a:xfrm>
            <a:off x="402828" y="4499776"/>
            <a:ext cx="1774800" cy="737164"/>
          </a:xfrm>
          <a:prstGeom prst="rect">
            <a:avLst/>
          </a:prstGeom>
          <a:solidFill>
            <a:schemeClr val="bg1">
              <a:lumMod val="8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5" name="Oval 84">
            <a:extLst>
              <a:ext uri="{FF2B5EF4-FFF2-40B4-BE49-F238E27FC236}">
                <a16:creationId xmlns:a16="http://schemas.microsoft.com/office/drawing/2014/main" id="{89865736-6802-4972-B782-E243FF0651D4}"/>
              </a:ext>
            </a:extLst>
          </p:cNvPr>
          <p:cNvSpPr/>
          <p:nvPr/>
        </p:nvSpPr>
        <p:spPr>
          <a:xfrm>
            <a:off x="512913" y="4598358"/>
            <a:ext cx="540000" cy="540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00" b="1" i="0" u="none" strike="noStrike" kern="1200" cap="none" spc="0" normalizeH="0" baseline="0" noProof="0">
              <a:ln>
                <a:noFill/>
              </a:ln>
              <a:solidFill>
                <a:prstClr val="white"/>
              </a:solidFill>
              <a:effectLst/>
              <a:uLnTx/>
              <a:uFillTx/>
              <a:latin typeface="Arial"/>
              <a:ea typeface="+mn-ea"/>
              <a:cs typeface="+mn-cs"/>
            </a:endParaRPr>
          </a:p>
        </p:txBody>
      </p:sp>
      <p:sp>
        <p:nvSpPr>
          <p:cNvPr id="86" name="Rectangle 85">
            <a:extLst>
              <a:ext uri="{FF2B5EF4-FFF2-40B4-BE49-F238E27FC236}">
                <a16:creationId xmlns:a16="http://schemas.microsoft.com/office/drawing/2014/main" id="{F2637458-2379-4D9B-BF68-4DA8951AC1F0}"/>
              </a:ext>
            </a:extLst>
          </p:cNvPr>
          <p:cNvSpPr>
            <a:spLocks noChangeAspect="1"/>
          </p:cNvSpPr>
          <p:nvPr/>
        </p:nvSpPr>
        <p:spPr>
          <a:xfrm>
            <a:off x="790247" y="4598358"/>
            <a:ext cx="1285043" cy="540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white"/>
                </a:solidFill>
                <a:effectLst/>
                <a:uLnTx/>
                <a:uFillTx/>
                <a:latin typeface="Arial"/>
                <a:ea typeface="+mn-ea"/>
                <a:cs typeface="+mn-cs"/>
              </a:rPr>
              <a:t>Strategiska </a:t>
            </a:r>
            <a:br>
              <a:rPr kumimoji="0" lang="sv-SE" sz="1000" b="1" i="0" u="none" strike="noStrike" kern="1200" cap="none" spc="0" normalizeH="0" baseline="0" noProof="0">
                <a:ln>
                  <a:noFill/>
                </a:ln>
                <a:solidFill>
                  <a:prstClr val="white"/>
                </a:solidFill>
                <a:effectLst/>
                <a:uLnTx/>
                <a:uFillTx/>
                <a:latin typeface="Arial"/>
                <a:ea typeface="+mn-ea"/>
                <a:cs typeface="+mn-cs"/>
              </a:rPr>
            </a:br>
            <a:r>
              <a:rPr kumimoji="0" lang="sv-SE" sz="1000" b="1" i="0" u="none" strike="noStrike" kern="1200" cap="none" spc="0" normalizeH="0" baseline="0" noProof="0">
                <a:ln>
                  <a:noFill/>
                </a:ln>
                <a:solidFill>
                  <a:prstClr val="white"/>
                </a:solidFill>
                <a:effectLst/>
                <a:uLnTx/>
                <a:uFillTx/>
                <a:latin typeface="Arial"/>
                <a:ea typeface="+mn-ea"/>
                <a:cs typeface="+mn-cs"/>
              </a:rPr>
              <a:t>områden</a:t>
            </a:r>
          </a:p>
        </p:txBody>
      </p:sp>
      <p:pic>
        <p:nvPicPr>
          <p:cNvPr id="88" name="Graphic 87">
            <a:extLst>
              <a:ext uri="{FF2B5EF4-FFF2-40B4-BE49-F238E27FC236}">
                <a16:creationId xmlns:a16="http://schemas.microsoft.com/office/drawing/2014/main" id="{0FC7112A-F0CE-4E4D-94FB-C4AA8AD98B78}"/>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592708" y="2171939"/>
            <a:ext cx="374135" cy="374135"/>
          </a:xfrm>
          <a:prstGeom prst="rect">
            <a:avLst/>
          </a:prstGeom>
        </p:spPr>
      </p:pic>
      <p:pic>
        <p:nvPicPr>
          <p:cNvPr id="89" name="Graphic 88">
            <a:extLst>
              <a:ext uri="{FF2B5EF4-FFF2-40B4-BE49-F238E27FC236}">
                <a16:creationId xmlns:a16="http://schemas.microsoft.com/office/drawing/2014/main" id="{C44B0603-CA09-4E42-AB3A-C4FF488147B1}"/>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581157" y="3005025"/>
            <a:ext cx="403513" cy="403513"/>
          </a:xfrm>
          <a:prstGeom prst="rect">
            <a:avLst/>
          </a:prstGeom>
        </p:spPr>
      </p:pic>
      <p:pic>
        <p:nvPicPr>
          <p:cNvPr id="90" name="Graphic 89">
            <a:extLst>
              <a:ext uri="{FF2B5EF4-FFF2-40B4-BE49-F238E27FC236}">
                <a16:creationId xmlns:a16="http://schemas.microsoft.com/office/drawing/2014/main" id="{9E54AC59-D423-47B5-B252-B45CACBB8133}"/>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581157" y="4661971"/>
            <a:ext cx="412774" cy="412774"/>
          </a:xfrm>
          <a:prstGeom prst="rect">
            <a:avLst/>
          </a:prstGeom>
        </p:spPr>
      </p:pic>
      <p:pic>
        <p:nvPicPr>
          <p:cNvPr id="91" name="Graphic 90">
            <a:extLst>
              <a:ext uri="{FF2B5EF4-FFF2-40B4-BE49-F238E27FC236}">
                <a16:creationId xmlns:a16="http://schemas.microsoft.com/office/drawing/2014/main" id="{9EE327A6-A792-41AF-B55F-C8BC58E282D0}"/>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581157" y="5506303"/>
            <a:ext cx="385686" cy="385686"/>
          </a:xfrm>
          <a:prstGeom prst="rect">
            <a:avLst/>
          </a:prstGeom>
        </p:spPr>
      </p:pic>
      <p:pic>
        <p:nvPicPr>
          <p:cNvPr id="92" name="Graphic 91">
            <a:extLst>
              <a:ext uri="{FF2B5EF4-FFF2-40B4-BE49-F238E27FC236}">
                <a16:creationId xmlns:a16="http://schemas.microsoft.com/office/drawing/2014/main" id="{820C5EF8-8ED5-4515-8063-08CECFA4CBF5}"/>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520247" y="3767570"/>
            <a:ext cx="540000" cy="540000"/>
          </a:xfrm>
          <a:prstGeom prst="rect">
            <a:avLst/>
          </a:prstGeom>
        </p:spPr>
      </p:pic>
      <p:pic>
        <p:nvPicPr>
          <p:cNvPr id="93" name="Graphic 92">
            <a:extLst>
              <a:ext uri="{FF2B5EF4-FFF2-40B4-BE49-F238E27FC236}">
                <a16:creationId xmlns:a16="http://schemas.microsoft.com/office/drawing/2014/main" id="{9FF2D1DB-060F-4C7E-B324-79E8F1A26C78}"/>
              </a:ext>
            </a:extLst>
          </p:cNvPr>
          <p:cNvPicPr>
            <a:picLocks noChangeAspect="1"/>
          </p:cNvPicPr>
          <p:nvPr/>
        </p:nvPicPr>
        <p:blipFill>
          <a:blip r:embed="rId24" cstate="hq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tretch>
            <a:fillRect/>
          </a:stretch>
        </p:blipFill>
        <p:spPr>
          <a:xfrm>
            <a:off x="5595803" y="4554680"/>
            <a:ext cx="313678" cy="313678"/>
          </a:xfrm>
          <a:prstGeom prst="rect">
            <a:avLst/>
          </a:prstGeom>
        </p:spPr>
      </p:pic>
      <p:sp>
        <p:nvSpPr>
          <p:cNvPr id="3" name="Footer Placeholder 2">
            <a:extLst>
              <a:ext uri="{FF2B5EF4-FFF2-40B4-BE49-F238E27FC236}">
                <a16:creationId xmlns:a16="http://schemas.microsoft.com/office/drawing/2014/main" id="{8D0D0FDA-04CC-4AB6-AA98-DD8A1C0921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PRELIMINÄRT UTKAST - EJ FÖR SPRIDNING</a:t>
            </a:r>
          </a:p>
        </p:txBody>
      </p:sp>
      <p:grpSp>
        <p:nvGrpSpPr>
          <p:cNvPr id="53" name="primary_sticker_8">
            <a:extLst>
              <a:ext uri="{FF2B5EF4-FFF2-40B4-BE49-F238E27FC236}">
                <a16:creationId xmlns:a16="http://schemas.microsoft.com/office/drawing/2014/main" id="{DEBDC58A-A75B-4ADC-84C1-E81BA83ECA83}"/>
              </a:ext>
            </a:extLst>
          </p:cNvPr>
          <p:cNvGrpSpPr/>
          <p:nvPr/>
        </p:nvGrpSpPr>
        <p:grpSpPr>
          <a:xfrm>
            <a:off x="9580364" y="167362"/>
            <a:ext cx="2412000" cy="184666"/>
            <a:chOff x="9399339" y="791972"/>
            <a:chExt cx="2412000" cy="184666"/>
          </a:xfrm>
        </p:grpSpPr>
        <p:sp>
          <p:nvSpPr>
            <p:cNvPr id="58" name="text_2">
              <a:extLst>
                <a:ext uri="{FF2B5EF4-FFF2-40B4-BE49-F238E27FC236}">
                  <a16:creationId xmlns:a16="http://schemas.microsoft.com/office/drawing/2014/main" id="{7D114FCA-BDB9-4C7E-B518-17836434FA82}"/>
                </a:ext>
              </a:extLst>
            </p:cNvPr>
            <p:cNvSpPr txBox="1"/>
            <p:nvPr/>
          </p:nvSpPr>
          <p:spPr>
            <a:xfrm>
              <a:off x="9439300" y="791972"/>
              <a:ext cx="2295500" cy="184666"/>
            </a:xfrm>
            <a:custGeom>
              <a:avLst/>
              <a:gdLst>
                <a:gd name="connsiteX0" fmla="*/ 0 w 816249"/>
                <a:gd name="connsiteY0" fmla="*/ 0 h 276999"/>
                <a:gd name="connsiteX1" fmla="*/ 816249 w 816249"/>
                <a:gd name="connsiteY1" fmla="*/ 0 h 276999"/>
                <a:gd name="connsiteX2" fmla="*/ 816249 w 816249"/>
                <a:gd name="connsiteY2" fmla="*/ 276999 h 276999"/>
                <a:gd name="connsiteX3" fmla="*/ 0 w 816249"/>
                <a:gd name="connsiteY3" fmla="*/ 276999 h 276999"/>
                <a:gd name="connsiteX4" fmla="*/ 0 w 816249"/>
                <a:gd name="connsiteY4" fmla="*/ 0 h 276999"/>
                <a:gd name="connsiteX0" fmla="*/ 0 w 816249"/>
                <a:gd name="connsiteY0" fmla="*/ 0 h 276999"/>
                <a:gd name="connsiteX1" fmla="*/ 816249 w 816249"/>
                <a:gd name="connsiteY1" fmla="*/ 0 h 276999"/>
                <a:gd name="connsiteX2" fmla="*/ 816249 w 816249"/>
                <a:gd name="connsiteY2" fmla="*/ 276999 h 276999"/>
                <a:gd name="connsiteX3" fmla="*/ 0 w 816249"/>
                <a:gd name="connsiteY3" fmla="*/ 276999 h 276999"/>
                <a:gd name="connsiteX4" fmla="*/ 0 w 816249"/>
                <a:gd name="connsiteY4" fmla="*/ 0 h 276999"/>
                <a:gd name="connsiteX5" fmla="*/ 0 w 816249"/>
                <a:gd name="connsiteY5" fmla="*/ 0 h 2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6249" h="276999">
                  <a:moveTo>
                    <a:pt x="0" y="0"/>
                  </a:moveTo>
                  <a:lnTo>
                    <a:pt x="816249" y="0"/>
                  </a:lnTo>
                  <a:lnTo>
                    <a:pt x="816249" y="276999"/>
                  </a:lnTo>
                  <a:lnTo>
                    <a:pt x="0" y="276999"/>
                  </a:lnTo>
                  <a:lnTo>
                    <a:pt x="0" y="0"/>
                  </a:lnTo>
                  <a:lnTo>
                    <a:pt x="0" y="0"/>
                  </a:lnTo>
                  <a:close/>
                </a:path>
              </a:pathLst>
            </a:custGeom>
            <a:noFill/>
          </p:spPr>
          <p:txBody>
            <a:bodyPr vert="horz"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D7D1CA">
                      <a:lumMod val="50000"/>
                    </a:srgbClr>
                  </a:solidFill>
                  <a:effectLst/>
                  <a:uLnTx/>
                  <a:uFillTx/>
                  <a:latin typeface="Arial" panose="020B0604020202020204" pitchFamily="34" charset="0"/>
                  <a:ea typeface="+mn-ea"/>
                  <a:cs typeface="+mn-cs"/>
                </a:rPr>
                <a:t>Preliminärt utkast – för diskussion</a:t>
              </a:r>
            </a:p>
          </p:txBody>
        </p:sp>
        <p:cxnSp>
          <p:nvCxnSpPr>
            <p:cNvPr id="76" name="top_4">
              <a:extLst>
                <a:ext uri="{FF2B5EF4-FFF2-40B4-BE49-F238E27FC236}">
                  <a16:creationId xmlns:a16="http://schemas.microsoft.com/office/drawing/2014/main" id="{FD81E788-14F0-4F64-A4C6-78F1BA6719D4}"/>
                </a:ext>
              </a:extLst>
            </p:cNvPr>
            <p:cNvCxnSpPr>
              <a:cxnSpLocks/>
            </p:cNvCxnSpPr>
            <p:nvPr/>
          </p:nvCxnSpPr>
          <p:spPr>
            <a:xfrm>
              <a:off x="9399339" y="791972"/>
              <a:ext cx="2412000" cy="0"/>
            </a:xfrm>
            <a:prstGeom prst="straightConnector1">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bottom_5">
              <a:extLst>
                <a:ext uri="{FF2B5EF4-FFF2-40B4-BE49-F238E27FC236}">
                  <a16:creationId xmlns:a16="http://schemas.microsoft.com/office/drawing/2014/main" id="{23E3C061-686E-4950-993A-3F90ADEDD72F}"/>
                </a:ext>
              </a:extLst>
            </p:cNvPr>
            <p:cNvCxnSpPr>
              <a:cxnSpLocks/>
            </p:cNvCxnSpPr>
            <p:nvPr/>
          </p:nvCxnSpPr>
          <p:spPr>
            <a:xfrm flipH="1">
              <a:off x="9399339" y="976638"/>
              <a:ext cx="2412000" cy="0"/>
            </a:xfrm>
            <a:prstGeom prst="straightConnector1">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7" name="Title 1">
            <a:extLst>
              <a:ext uri="{FF2B5EF4-FFF2-40B4-BE49-F238E27FC236}">
                <a16:creationId xmlns:a16="http://schemas.microsoft.com/office/drawing/2014/main" id="{E8E1D943-595D-40FF-9795-C06CE0585FC5}"/>
              </a:ext>
            </a:extLst>
          </p:cNvPr>
          <p:cNvSpPr txBox="1">
            <a:spLocks/>
          </p:cNvSpPr>
          <p:nvPr/>
        </p:nvSpPr>
        <p:spPr>
          <a:xfrm>
            <a:off x="664233" y="904052"/>
            <a:ext cx="9609825" cy="615708"/>
          </a:xfrm>
          <a:prstGeom prst="rect">
            <a:avLst/>
          </a:prstGeom>
        </p:spPr>
        <p:txBody>
          <a:bodyPr vert="horz" lIns="91440" tIns="45720" rIns="91440" bIns="45720" rtlCol="0" anchor="t">
            <a:noAutofit/>
          </a:bodyPr>
          <a:lst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sv-SE" sz="4400" b="1" i="0" u="none" strike="noStrike" kern="1200" cap="none" spc="0" normalizeH="0" baseline="0" noProof="0">
                <a:ln>
                  <a:noFill/>
                </a:ln>
                <a:solidFill>
                  <a:prstClr val="black"/>
                </a:solidFill>
                <a:effectLst/>
                <a:uLnTx/>
                <a:uFillTx/>
                <a:latin typeface="Arial"/>
                <a:ea typeface="+mj-ea"/>
                <a:cs typeface="+mj-cs"/>
              </a:rPr>
              <a:t>Målsättningar för stödet till äldre</a:t>
            </a:r>
          </a:p>
        </p:txBody>
      </p:sp>
    </p:spTree>
    <p:extLst>
      <p:ext uri="{BB962C8B-B14F-4D97-AF65-F5344CB8AC3E}">
        <p14:creationId xmlns:p14="http://schemas.microsoft.com/office/powerpoint/2010/main" val="22181326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Freeform: Shape 105">
            <a:extLst>
              <a:ext uri="{FF2B5EF4-FFF2-40B4-BE49-F238E27FC236}">
                <a16:creationId xmlns:a16="http://schemas.microsoft.com/office/drawing/2014/main" id="{B0EDDD30-2B84-4CBF-93D1-1120496040BC}"/>
              </a:ext>
            </a:extLst>
          </p:cNvPr>
          <p:cNvSpPr/>
          <p:nvPr/>
        </p:nvSpPr>
        <p:spPr>
          <a:xfrm rot="16200000">
            <a:off x="4897565" y="-602269"/>
            <a:ext cx="4054455" cy="9285539"/>
          </a:xfrm>
          <a:custGeom>
            <a:avLst/>
            <a:gdLst>
              <a:gd name="connsiteX0" fmla="*/ 1985221 w 1985221"/>
              <a:gd name="connsiteY0" fmla="*/ 0 h 2987688"/>
              <a:gd name="connsiteX1" fmla="*/ 1985221 w 1985221"/>
              <a:gd name="connsiteY1" fmla="*/ 2987688 h 2987688"/>
              <a:gd name="connsiteX2" fmla="*/ 0 w 1985221"/>
              <a:gd name="connsiteY2" fmla="*/ 2987688 h 2987688"/>
              <a:gd name="connsiteX3" fmla="*/ 0 w 1985221"/>
              <a:gd name="connsiteY3" fmla="*/ 0 h 2987688"/>
              <a:gd name="connsiteX4" fmla="*/ 1985221 w 1985221"/>
              <a:gd name="connsiteY4" fmla="*/ 0 h 298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5221" h="2987688">
                <a:moveTo>
                  <a:pt x="1985221" y="0"/>
                </a:moveTo>
                <a:lnTo>
                  <a:pt x="1985221" y="2987688"/>
                </a:lnTo>
                <a:lnTo>
                  <a:pt x="0" y="2987688"/>
                </a:lnTo>
                <a:lnTo>
                  <a:pt x="0" y="0"/>
                </a:lnTo>
                <a:lnTo>
                  <a:pt x="1985221" y="0"/>
                </a:lnTo>
                <a:close/>
              </a:path>
            </a:pathLst>
          </a:custGeom>
          <a:solidFill>
            <a:schemeClr val="bg1">
              <a:lumMod val="8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white"/>
              </a:solidFill>
              <a:effectLst/>
              <a:uLnTx/>
              <a:uFillTx/>
              <a:latin typeface="Arial"/>
              <a:ea typeface="+mn-ea"/>
              <a:cs typeface="+mn-cs"/>
            </a:endParaRPr>
          </a:p>
        </p:txBody>
      </p:sp>
      <p:sp>
        <p:nvSpPr>
          <p:cNvPr id="67" name="Rectangle 66">
            <a:extLst>
              <a:ext uri="{FF2B5EF4-FFF2-40B4-BE49-F238E27FC236}">
                <a16:creationId xmlns:a16="http://schemas.microsoft.com/office/drawing/2014/main" id="{C744A5AA-9EDA-4382-BE28-06BE4BF5F703}"/>
              </a:ext>
            </a:extLst>
          </p:cNvPr>
          <p:cNvSpPr/>
          <p:nvPr/>
        </p:nvSpPr>
        <p:spPr>
          <a:xfrm>
            <a:off x="3349257" y="5107372"/>
            <a:ext cx="8101174" cy="8617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87ABED7A-C33C-4A09-A0A2-E27A294BB0B4}"/>
              </a:ext>
            </a:extLst>
          </p:cNvPr>
          <p:cNvSpPr>
            <a:spLocks noGrp="1"/>
          </p:cNvSpPr>
          <p:nvPr>
            <p:ph type="title"/>
          </p:nvPr>
        </p:nvSpPr>
        <p:spPr>
          <a:xfrm>
            <a:off x="664233" y="596210"/>
            <a:ext cx="9609825" cy="1231392"/>
          </a:xfrm>
        </p:spPr>
        <p:txBody>
          <a:bodyPr/>
          <a:lstStyle/>
          <a:p>
            <a:r>
              <a:rPr lang="sv-SE" dirty="0"/>
              <a:t>Fyra övergripande förflyttningar för att stärka stödet till äldre…</a:t>
            </a:r>
          </a:p>
        </p:txBody>
      </p:sp>
      <p:sp>
        <p:nvSpPr>
          <p:cNvPr id="4" name="Slide Number Placeholder 3">
            <a:extLst>
              <a:ext uri="{FF2B5EF4-FFF2-40B4-BE49-F238E27FC236}">
                <a16:creationId xmlns:a16="http://schemas.microsoft.com/office/drawing/2014/main" id="{FE3CDE50-B0F1-4FB5-8927-82E4AE61C4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DA625804-5710-4370-B0C8-CD61F62B8140}"/>
              </a:ext>
            </a:extLst>
          </p:cNvPr>
          <p:cNvGrpSpPr/>
          <p:nvPr/>
        </p:nvGrpSpPr>
        <p:grpSpPr>
          <a:xfrm>
            <a:off x="2399155" y="5107372"/>
            <a:ext cx="9019649" cy="861774"/>
            <a:chOff x="2399155" y="5107372"/>
            <a:chExt cx="9019649" cy="861774"/>
          </a:xfrm>
        </p:grpSpPr>
        <p:sp>
          <p:nvSpPr>
            <p:cNvPr id="68" name="Arrow: Pentagon 67">
              <a:extLst>
                <a:ext uri="{FF2B5EF4-FFF2-40B4-BE49-F238E27FC236}">
                  <a16:creationId xmlns:a16="http://schemas.microsoft.com/office/drawing/2014/main" id="{F76EBCD6-20FB-4986-804B-92A623F02E2C}"/>
                </a:ext>
              </a:extLst>
            </p:cNvPr>
            <p:cNvSpPr/>
            <p:nvPr/>
          </p:nvSpPr>
          <p:spPr>
            <a:xfrm>
              <a:off x="2399155" y="5107372"/>
              <a:ext cx="4725036" cy="861774"/>
            </a:xfrm>
            <a:prstGeom prst="homePlate">
              <a:avLst>
                <a:gd name="adj" fmla="val 260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6A605A"/>
                </a:solidFill>
                <a:effectLst/>
                <a:uLnTx/>
                <a:uFillTx/>
                <a:latin typeface="Arial"/>
                <a:ea typeface="+mn-ea"/>
                <a:cs typeface="+mn-cs"/>
              </a:endParaRPr>
            </a:p>
          </p:txBody>
        </p:sp>
        <p:sp>
          <p:nvSpPr>
            <p:cNvPr id="81" name="TextBox 80">
              <a:extLst>
                <a:ext uri="{FF2B5EF4-FFF2-40B4-BE49-F238E27FC236}">
                  <a16:creationId xmlns:a16="http://schemas.microsoft.com/office/drawing/2014/main" id="{391447C2-9AAB-4065-AD08-53917C5957E0}"/>
                </a:ext>
              </a:extLst>
            </p:cNvPr>
            <p:cNvSpPr txBox="1"/>
            <p:nvPr/>
          </p:nvSpPr>
          <p:spPr>
            <a:xfrm>
              <a:off x="2399156" y="5307426"/>
              <a:ext cx="20541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D7D1CA">
                      <a:lumMod val="25000"/>
                    </a:srgbClr>
                  </a:solidFill>
                  <a:effectLst/>
                  <a:uLnTx/>
                  <a:uFillTx/>
                  <a:latin typeface="Arial"/>
                  <a:ea typeface="+mn-ea"/>
                  <a:cs typeface="+mn-cs"/>
                </a:rPr>
                <a:t>Fokus på innovation och utveckling</a:t>
              </a:r>
            </a:p>
          </p:txBody>
        </p:sp>
        <p:sp>
          <p:nvSpPr>
            <p:cNvPr id="61" name="TextBox 60">
              <a:extLst>
                <a:ext uri="{FF2B5EF4-FFF2-40B4-BE49-F238E27FC236}">
                  <a16:creationId xmlns:a16="http://schemas.microsoft.com/office/drawing/2014/main" id="{6D0B5CA6-4741-419C-9434-928C3B5A561D}"/>
                </a:ext>
              </a:extLst>
            </p:cNvPr>
            <p:cNvSpPr txBox="1"/>
            <p:nvPr/>
          </p:nvSpPr>
          <p:spPr>
            <a:xfrm>
              <a:off x="4793425" y="5215093"/>
              <a:ext cx="213505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D7D1CA">
                      <a:lumMod val="25000"/>
                    </a:srgbClr>
                  </a:solidFill>
                  <a:effectLst/>
                  <a:uLnTx/>
                  <a:uFillTx/>
                  <a:latin typeface="Arial"/>
                  <a:ea typeface="+mn-ea"/>
                  <a:cs typeface="+mn-cs"/>
                </a:rPr>
                <a:t>Begränsade förutsättningar för systemförändringar och innovation</a:t>
              </a:r>
            </a:p>
          </p:txBody>
        </p:sp>
        <p:sp>
          <p:nvSpPr>
            <p:cNvPr id="62" name="TextBox 61">
              <a:extLst>
                <a:ext uri="{FF2B5EF4-FFF2-40B4-BE49-F238E27FC236}">
                  <a16:creationId xmlns:a16="http://schemas.microsoft.com/office/drawing/2014/main" id="{2CCAB50A-4E56-4135-B70D-A683B449CB51}"/>
                </a:ext>
              </a:extLst>
            </p:cNvPr>
            <p:cNvSpPr txBox="1"/>
            <p:nvPr/>
          </p:nvSpPr>
          <p:spPr>
            <a:xfrm>
              <a:off x="7135212" y="5299732"/>
              <a:ext cx="428359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50" b="1" i="0" u="none" strike="noStrike" kern="1200" cap="none" spc="0" normalizeH="0" baseline="0" noProof="0">
                  <a:ln>
                    <a:noFill/>
                  </a:ln>
                  <a:solidFill>
                    <a:srgbClr val="D7D1CA">
                      <a:lumMod val="25000"/>
                    </a:srgbClr>
                  </a:solidFill>
                  <a:effectLst/>
                  <a:uLnTx/>
                  <a:uFillTx/>
                  <a:latin typeface="Arial"/>
                  <a:ea typeface="+mn-ea"/>
                  <a:cs typeface="+mn-cs"/>
                </a:rPr>
                <a:t>Det finns ett klimat, kompetenser och strukturer för att testa, följa upp och införa nya sätt att arbeta</a:t>
              </a:r>
            </a:p>
          </p:txBody>
        </p:sp>
      </p:grpSp>
      <p:sp>
        <p:nvSpPr>
          <p:cNvPr id="63" name="TextBox 62">
            <a:extLst>
              <a:ext uri="{FF2B5EF4-FFF2-40B4-BE49-F238E27FC236}">
                <a16:creationId xmlns:a16="http://schemas.microsoft.com/office/drawing/2014/main" id="{BB499094-C53A-4F29-B692-02A8E57DDA30}"/>
              </a:ext>
            </a:extLst>
          </p:cNvPr>
          <p:cNvSpPr txBox="1"/>
          <p:nvPr/>
        </p:nvSpPr>
        <p:spPr>
          <a:xfrm>
            <a:off x="4793425" y="2034610"/>
            <a:ext cx="376968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D7D1CA">
                    <a:lumMod val="25000"/>
                  </a:srgbClr>
                </a:solidFill>
                <a:effectLst/>
                <a:uLnTx/>
                <a:uFillTx/>
                <a:latin typeface="Arial"/>
                <a:ea typeface="+mn-ea"/>
                <a:cs typeface="+mn-cs"/>
              </a:rPr>
              <a:t>Nuläge</a:t>
            </a:r>
            <a:endParaRPr kumimoji="0" lang="sv-SE" sz="1200" b="0" i="0" u="none" strike="noStrike" kern="1200" cap="none" spc="0" normalizeH="0" baseline="0" noProof="0">
              <a:ln>
                <a:noFill/>
              </a:ln>
              <a:solidFill>
                <a:srgbClr val="D7D1CA">
                  <a:lumMod val="25000"/>
                </a:srgbClr>
              </a:solidFill>
              <a:effectLst/>
              <a:uLnTx/>
              <a:uFillTx/>
              <a:latin typeface="Arial"/>
              <a:ea typeface="+mn-ea"/>
              <a:cs typeface="+mn-cs"/>
            </a:endParaRPr>
          </a:p>
        </p:txBody>
      </p:sp>
      <p:sp>
        <p:nvSpPr>
          <p:cNvPr id="64" name="TextBox 63">
            <a:extLst>
              <a:ext uri="{FF2B5EF4-FFF2-40B4-BE49-F238E27FC236}">
                <a16:creationId xmlns:a16="http://schemas.microsoft.com/office/drawing/2014/main" id="{230AA25F-9749-4C78-A873-4F85B76670ED}"/>
              </a:ext>
            </a:extLst>
          </p:cNvPr>
          <p:cNvSpPr txBox="1"/>
          <p:nvPr/>
        </p:nvSpPr>
        <p:spPr>
          <a:xfrm>
            <a:off x="7124192" y="2034610"/>
            <a:ext cx="376968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D7D1CA">
                    <a:lumMod val="25000"/>
                  </a:srgbClr>
                </a:solidFill>
                <a:effectLst/>
                <a:uLnTx/>
                <a:uFillTx/>
                <a:latin typeface="Arial"/>
                <a:ea typeface="+mn-ea"/>
                <a:cs typeface="+mn-cs"/>
              </a:rPr>
              <a:t>2030</a:t>
            </a:r>
            <a:endParaRPr kumimoji="0" lang="sv-SE" sz="1200" b="0" i="0" u="none" strike="noStrike" kern="1200" cap="none" spc="0" normalizeH="0" baseline="0" noProof="0">
              <a:ln>
                <a:noFill/>
              </a:ln>
              <a:solidFill>
                <a:srgbClr val="D7D1CA">
                  <a:lumMod val="25000"/>
                </a:srgbClr>
              </a:solidFill>
              <a:effectLst/>
              <a:uLnTx/>
              <a:uFillTx/>
              <a:latin typeface="Arial"/>
              <a:ea typeface="+mn-ea"/>
              <a:cs typeface="+mn-cs"/>
            </a:endParaRPr>
          </a:p>
        </p:txBody>
      </p:sp>
      <p:sp>
        <p:nvSpPr>
          <p:cNvPr id="50" name="Rectangle 49">
            <a:extLst>
              <a:ext uri="{FF2B5EF4-FFF2-40B4-BE49-F238E27FC236}">
                <a16:creationId xmlns:a16="http://schemas.microsoft.com/office/drawing/2014/main" id="{935CB773-6D3D-4717-BEF5-4FC2BA1B63C2}"/>
              </a:ext>
            </a:extLst>
          </p:cNvPr>
          <p:cNvSpPr/>
          <p:nvPr/>
        </p:nvSpPr>
        <p:spPr>
          <a:xfrm>
            <a:off x="402828" y="2000085"/>
            <a:ext cx="1774800" cy="737164"/>
          </a:xfrm>
          <a:prstGeom prst="rect">
            <a:avLst/>
          </a:prstGeom>
          <a:solidFill>
            <a:schemeClr val="bg1">
              <a:lumMod val="8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3" name="Oval 82">
            <a:extLst>
              <a:ext uri="{FF2B5EF4-FFF2-40B4-BE49-F238E27FC236}">
                <a16:creationId xmlns:a16="http://schemas.microsoft.com/office/drawing/2014/main" id="{9CC1A214-EA8A-4BDC-A2DC-7B93EA86AF92}"/>
              </a:ext>
            </a:extLst>
          </p:cNvPr>
          <p:cNvSpPr/>
          <p:nvPr/>
        </p:nvSpPr>
        <p:spPr>
          <a:xfrm>
            <a:off x="512913" y="2098667"/>
            <a:ext cx="540000" cy="540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00" b="1" i="0" u="none" strike="noStrike" kern="1200" cap="none" spc="0" normalizeH="0" baseline="0" noProof="0">
              <a:ln>
                <a:noFill/>
              </a:ln>
              <a:solidFill>
                <a:prstClr val="white"/>
              </a:solidFill>
              <a:effectLst/>
              <a:uLnTx/>
              <a:uFillTx/>
              <a:latin typeface="Arial"/>
              <a:ea typeface="+mn-ea"/>
              <a:cs typeface="+mn-cs"/>
            </a:endParaRPr>
          </a:p>
        </p:txBody>
      </p:sp>
      <p:sp>
        <p:nvSpPr>
          <p:cNvPr id="84" name="Rectangle 83">
            <a:extLst>
              <a:ext uri="{FF2B5EF4-FFF2-40B4-BE49-F238E27FC236}">
                <a16:creationId xmlns:a16="http://schemas.microsoft.com/office/drawing/2014/main" id="{A1A8C42B-34B0-43D5-AEC8-69D5CF0B008B}"/>
              </a:ext>
            </a:extLst>
          </p:cNvPr>
          <p:cNvSpPr>
            <a:spLocks noChangeAspect="1"/>
          </p:cNvSpPr>
          <p:nvPr/>
        </p:nvSpPr>
        <p:spPr>
          <a:xfrm>
            <a:off x="786809" y="2098667"/>
            <a:ext cx="1285043" cy="540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white"/>
                </a:solidFill>
                <a:effectLst/>
                <a:uLnTx/>
                <a:uFillTx/>
                <a:latin typeface="Arial"/>
                <a:ea typeface="+mn-ea"/>
                <a:cs typeface="+mn-cs"/>
              </a:rPr>
              <a:t>Vision</a:t>
            </a:r>
          </a:p>
        </p:txBody>
      </p:sp>
      <p:sp>
        <p:nvSpPr>
          <p:cNvPr id="86" name="Rectangle 85">
            <a:extLst>
              <a:ext uri="{FF2B5EF4-FFF2-40B4-BE49-F238E27FC236}">
                <a16:creationId xmlns:a16="http://schemas.microsoft.com/office/drawing/2014/main" id="{936D7DAB-75D0-44DF-BE03-7E62DC21B8E5}"/>
              </a:ext>
            </a:extLst>
          </p:cNvPr>
          <p:cNvSpPr/>
          <p:nvPr/>
        </p:nvSpPr>
        <p:spPr>
          <a:xfrm>
            <a:off x="402828" y="5330564"/>
            <a:ext cx="1774800" cy="737164"/>
          </a:xfrm>
          <a:prstGeom prst="rect">
            <a:avLst/>
          </a:prstGeom>
          <a:solidFill>
            <a:schemeClr val="bg1">
              <a:lumMod val="8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7" name="Oval 86">
            <a:extLst>
              <a:ext uri="{FF2B5EF4-FFF2-40B4-BE49-F238E27FC236}">
                <a16:creationId xmlns:a16="http://schemas.microsoft.com/office/drawing/2014/main" id="{175216C8-54D8-4B63-8C8E-1FD26500FE08}"/>
              </a:ext>
            </a:extLst>
          </p:cNvPr>
          <p:cNvSpPr/>
          <p:nvPr/>
        </p:nvSpPr>
        <p:spPr>
          <a:xfrm>
            <a:off x="512913" y="5429146"/>
            <a:ext cx="540000" cy="540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00" b="1" i="0" u="none" strike="noStrike" kern="1200" cap="none" spc="0" normalizeH="0" baseline="0" noProof="0">
              <a:ln>
                <a:noFill/>
              </a:ln>
              <a:solidFill>
                <a:prstClr val="white"/>
              </a:solidFill>
              <a:effectLst/>
              <a:uLnTx/>
              <a:uFillTx/>
              <a:latin typeface="Arial"/>
              <a:ea typeface="+mn-ea"/>
              <a:cs typeface="+mn-cs"/>
            </a:endParaRPr>
          </a:p>
        </p:txBody>
      </p:sp>
      <p:sp>
        <p:nvSpPr>
          <p:cNvPr id="88" name="Rectangle 87">
            <a:extLst>
              <a:ext uri="{FF2B5EF4-FFF2-40B4-BE49-F238E27FC236}">
                <a16:creationId xmlns:a16="http://schemas.microsoft.com/office/drawing/2014/main" id="{9252D6A2-C42F-48F3-8D7D-A3068A2837D6}"/>
              </a:ext>
            </a:extLst>
          </p:cNvPr>
          <p:cNvSpPr>
            <a:spLocks noChangeAspect="1"/>
          </p:cNvSpPr>
          <p:nvPr/>
        </p:nvSpPr>
        <p:spPr>
          <a:xfrm>
            <a:off x="790247" y="5429146"/>
            <a:ext cx="1285043" cy="539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white"/>
                </a:solidFill>
                <a:effectLst/>
                <a:uLnTx/>
                <a:uFillTx/>
                <a:latin typeface="Arial"/>
                <a:ea typeface="+mn-ea"/>
                <a:cs typeface="+mn-cs"/>
              </a:rPr>
              <a:t>Åtgärds-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white"/>
                </a:solidFill>
                <a:effectLst/>
                <a:uLnTx/>
                <a:uFillTx/>
                <a:latin typeface="Arial"/>
                <a:ea typeface="+mn-ea"/>
                <a:cs typeface="+mn-cs"/>
              </a:rPr>
              <a:t>områden</a:t>
            </a:r>
          </a:p>
        </p:txBody>
      </p:sp>
      <p:sp>
        <p:nvSpPr>
          <p:cNvPr id="90" name="Rectangle 89">
            <a:extLst>
              <a:ext uri="{FF2B5EF4-FFF2-40B4-BE49-F238E27FC236}">
                <a16:creationId xmlns:a16="http://schemas.microsoft.com/office/drawing/2014/main" id="{2D8675B8-EC49-4EF9-98A0-BCA2FE4F8C0D}"/>
              </a:ext>
            </a:extLst>
          </p:cNvPr>
          <p:cNvSpPr/>
          <p:nvPr/>
        </p:nvSpPr>
        <p:spPr>
          <a:xfrm>
            <a:off x="402828" y="3668988"/>
            <a:ext cx="1774800" cy="737164"/>
          </a:xfrm>
          <a:prstGeom prst="rect">
            <a:avLst/>
          </a:prstGeom>
          <a:solidFill>
            <a:schemeClr val="bg1">
              <a:lumMod val="8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1" name="Oval 90">
            <a:extLst>
              <a:ext uri="{FF2B5EF4-FFF2-40B4-BE49-F238E27FC236}">
                <a16:creationId xmlns:a16="http://schemas.microsoft.com/office/drawing/2014/main" id="{C6A8CABE-3279-4706-A4D9-7F0AF6728FA3}"/>
              </a:ext>
            </a:extLst>
          </p:cNvPr>
          <p:cNvSpPr/>
          <p:nvPr/>
        </p:nvSpPr>
        <p:spPr>
          <a:xfrm>
            <a:off x="512913" y="3767570"/>
            <a:ext cx="540000" cy="540000"/>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00" b="1" i="0" u="none" strike="noStrike" kern="1200" cap="none" spc="0" normalizeH="0" baseline="0" noProof="0">
              <a:ln>
                <a:noFill/>
              </a:ln>
              <a:solidFill>
                <a:prstClr val="white"/>
              </a:solidFill>
              <a:effectLst/>
              <a:uLnTx/>
              <a:uFillTx/>
              <a:latin typeface="Arial"/>
              <a:ea typeface="+mn-ea"/>
              <a:cs typeface="+mn-cs"/>
            </a:endParaRPr>
          </a:p>
        </p:txBody>
      </p:sp>
      <p:sp>
        <p:nvSpPr>
          <p:cNvPr id="92" name="Rectangle 91">
            <a:extLst>
              <a:ext uri="{FF2B5EF4-FFF2-40B4-BE49-F238E27FC236}">
                <a16:creationId xmlns:a16="http://schemas.microsoft.com/office/drawing/2014/main" id="{F9A63F44-F643-40F4-82BB-08CA81F119EB}"/>
              </a:ext>
            </a:extLst>
          </p:cNvPr>
          <p:cNvSpPr>
            <a:spLocks noChangeAspect="1"/>
          </p:cNvSpPr>
          <p:nvPr/>
        </p:nvSpPr>
        <p:spPr>
          <a:xfrm>
            <a:off x="790247" y="3767570"/>
            <a:ext cx="1285043" cy="540000"/>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D7D1CA">
                    <a:lumMod val="25000"/>
                  </a:srgbClr>
                </a:solidFill>
                <a:effectLst/>
                <a:uLnTx/>
                <a:uFillTx/>
                <a:latin typeface="Arial"/>
                <a:ea typeface="+mn-ea"/>
                <a:cs typeface="+mn-cs"/>
              </a:rPr>
              <a:t>Förflyttningar</a:t>
            </a:r>
          </a:p>
        </p:txBody>
      </p:sp>
      <p:sp>
        <p:nvSpPr>
          <p:cNvPr id="94" name="Rectangle 93">
            <a:extLst>
              <a:ext uri="{FF2B5EF4-FFF2-40B4-BE49-F238E27FC236}">
                <a16:creationId xmlns:a16="http://schemas.microsoft.com/office/drawing/2014/main" id="{EB3240CD-FE2E-47EB-9DB8-75D7862E7DFB}"/>
              </a:ext>
            </a:extLst>
          </p:cNvPr>
          <p:cNvSpPr/>
          <p:nvPr/>
        </p:nvSpPr>
        <p:spPr>
          <a:xfrm>
            <a:off x="402828" y="2838200"/>
            <a:ext cx="1774800" cy="737164"/>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D7D1CA">
                  <a:lumMod val="50000"/>
                </a:srgbClr>
              </a:solidFill>
              <a:effectLst/>
              <a:uLnTx/>
              <a:uFillTx/>
              <a:latin typeface="Arial"/>
              <a:ea typeface="+mn-ea"/>
              <a:cs typeface="+mn-cs"/>
            </a:endParaRPr>
          </a:p>
        </p:txBody>
      </p:sp>
      <p:sp>
        <p:nvSpPr>
          <p:cNvPr id="95" name="Oval 94">
            <a:extLst>
              <a:ext uri="{FF2B5EF4-FFF2-40B4-BE49-F238E27FC236}">
                <a16:creationId xmlns:a16="http://schemas.microsoft.com/office/drawing/2014/main" id="{3EDAAF5F-7235-422B-80BA-555063E9E2A9}"/>
              </a:ext>
            </a:extLst>
          </p:cNvPr>
          <p:cNvSpPr/>
          <p:nvPr/>
        </p:nvSpPr>
        <p:spPr>
          <a:xfrm>
            <a:off x="512913" y="2936782"/>
            <a:ext cx="540000" cy="540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00" b="1" i="0" u="none" strike="noStrike" kern="1200" cap="none" spc="0" normalizeH="0" baseline="0" noProof="0">
              <a:ln>
                <a:noFill/>
              </a:ln>
              <a:solidFill>
                <a:prstClr val="white"/>
              </a:solidFill>
              <a:effectLst/>
              <a:uLnTx/>
              <a:uFillTx/>
              <a:latin typeface="Arial"/>
              <a:ea typeface="+mn-ea"/>
              <a:cs typeface="+mn-cs"/>
            </a:endParaRPr>
          </a:p>
        </p:txBody>
      </p:sp>
      <p:sp>
        <p:nvSpPr>
          <p:cNvPr id="96" name="Rectangle 95">
            <a:extLst>
              <a:ext uri="{FF2B5EF4-FFF2-40B4-BE49-F238E27FC236}">
                <a16:creationId xmlns:a16="http://schemas.microsoft.com/office/drawing/2014/main" id="{D28148F3-BEA1-498C-BD7E-57B5E1741973}"/>
              </a:ext>
            </a:extLst>
          </p:cNvPr>
          <p:cNvSpPr>
            <a:spLocks noChangeAspect="1"/>
          </p:cNvSpPr>
          <p:nvPr/>
        </p:nvSpPr>
        <p:spPr>
          <a:xfrm>
            <a:off x="790247" y="2936782"/>
            <a:ext cx="1285043" cy="540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white"/>
                </a:solidFill>
                <a:effectLst/>
                <a:uLnTx/>
                <a:uFillTx/>
                <a:latin typeface="Arial"/>
                <a:ea typeface="+mn-ea"/>
                <a:cs typeface="+mn-cs"/>
              </a:rPr>
              <a:t>Mål</a:t>
            </a:r>
          </a:p>
        </p:txBody>
      </p:sp>
      <p:sp>
        <p:nvSpPr>
          <p:cNvPr id="98" name="Rectangle 97">
            <a:extLst>
              <a:ext uri="{FF2B5EF4-FFF2-40B4-BE49-F238E27FC236}">
                <a16:creationId xmlns:a16="http://schemas.microsoft.com/office/drawing/2014/main" id="{2942E65E-DB8D-434F-93BF-735017A44FD4}"/>
              </a:ext>
            </a:extLst>
          </p:cNvPr>
          <p:cNvSpPr/>
          <p:nvPr/>
        </p:nvSpPr>
        <p:spPr>
          <a:xfrm>
            <a:off x="402828" y="4499776"/>
            <a:ext cx="1774800" cy="737164"/>
          </a:xfrm>
          <a:prstGeom prst="rect">
            <a:avLst/>
          </a:prstGeom>
          <a:solidFill>
            <a:schemeClr val="bg1">
              <a:lumMod val="8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9" name="Oval 98">
            <a:extLst>
              <a:ext uri="{FF2B5EF4-FFF2-40B4-BE49-F238E27FC236}">
                <a16:creationId xmlns:a16="http://schemas.microsoft.com/office/drawing/2014/main" id="{B8681FB7-D9DF-4A48-BA6A-B51EC9105534}"/>
              </a:ext>
            </a:extLst>
          </p:cNvPr>
          <p:cNvSpPr/>
          <p:nvPr/>
        </p:nvSpPr>
        <p:spPr>
          <a:xfrm>
            <a:off x="512913" y="4598358"/>
            <a:ext cx="540000" cy="540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00" b="1" i="0" u="none" strike="noStrike" kern="1200" cap="none" spc="0" normalizeH="0" baseline="0" noProof="0">
              <a:ln>
                <a:noFill/>
              </a:ln>
              <a:solidFill>
                <a:prstClr val="white"/>
              </a:solidFill>
              <a:effectLst/>
              <a:uLnTx/>
              <a:uFillTx/>
              <a:latin typeface="Arial"/>
              <a:ea typeface="+mn-ea"/>
              <a:cs typeface="+mn-cs"/>
            </a:endParaRPr>
          </a:p>
        </p:txBody>
      </p:sp>
      <p:sp>
        <p:nvSpPr>
          <p:cNvPr id="100" name="Rectangle 99">
            <a:extLst>
              <a:ext uri="{FF2B5EF4-FFF2-40B4-BE49-F238E27FC236}">
                <a16:creationId xmlns:a16="http://schemas.microsoft.com/office/drawing/2014/main" id="{FB375035-3DA4-4EDC-8A1D-C1149FD59388}"/>
              </a:ext>
            </a:extLst>
          </p:cNvPr>
          <p:cNvSpPr>
            <a:spLocks noChangeAspect="1"/>
          </p:cNvSpPr>
          <p:nvPr/>
        </p:nvSpPr>
        <p:spPr>
          <a:xfrm>
            <a:off x="790247" y="4598358"/>
            <a:ext cx="1285043" cy="540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white"/>
                </a:solidFill>
                <a:effectLst/>
                <a:uLnTx/>
                <a:uFillTx/>
                <a:latin typeface="Arial"/>
                <a:ea typeface="+mn-ea"/>
                <a:cs typeface="+mn-cs"/>
              </a:rPr>
              <a:t>Strategiska </a:t>
            </a:r>
            <a:br>
              <a:rPr kumimoji="0" lang="sv-SE" sz="1000" b="1" i="0" u="none" strike="noStrike" kern="1200" cap="none" spc="0" normalizeH="0" baseline="0" noProof="0">
                <a:ln>
                  <a:noFill/>
                </a:ln>
                <a:solidFill>
                  <a:prstClr val="white"/>
                </a:solidFill>
                <a:effectLst/>
                <a:uLnTx/>
                <a:uFillTx/>
                <a:latin typeface="Arial"/>
                <a:ea typeface="+mn-ea"/>
                <a:cs typeface="+mn-cs"/>
              </a:rPr>
            </a:br>
            <a:r>
              <a:rPr kumimoji="0" lang="sv-SE" sz="1000" b="1" i="0" u="none" strike="noStrike" kern="1200" cap="none" spc="0" normalizeH="0" baseline="0" noProof="0">
                <a:ln>
                  <a:noFill/>
                </a:ln>
                <a:solidFill>
                  <a:prstClr val="white"/>
                </a:solidFill>
                <a:effectLst/>
                <a:uLnTx/>
                <a:uFillTx/>
                <a:latin typeface="Arial"/>
                <a:ea typeface="+mn-ea"/>
                <a:cs typeface="+mn-cs"/>
              </a:rPr>
              <a:t>områden</a:t>
            </a:r>
          </a:p>
        </p:txBody>
      </p:sp>
      <p:pic>
        <p:nvPicPr>
          <p:cNvPr id="114" name="Graphic 113">
            <a:extLst>
              <a:ext uri="{FF2B5EF4-FFF2-40B4-BE49-F238E27FC236}">
                <a16:creationId xmlns:a16="http://schemas.microsoft.com/office/drawing/2014/main" id="{10C851F6-6F88-4F3C-A946-14F4107D3C8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92708" y="2171939"/>
            <a:ext cx="374135" cy="374135"/>
          </a:xfrm>
          <a:prstGeom prst="rect">
            <a:avLst/>
          </a:prstGeom>
        </p:spPr>
      </p:pic>
      <p:pic>
        <p:nvPicPr>
          <p:cNvPr id="115" name="Graphic 114">
            <a:extLst>
              <a:ext uri="{FF2B5EF4-FFF2-40B4-BE49-F238E27FC236}">
                <a16:creationId xmlns:a16="http://schemas.microsoft.com/office/drawing/2014/main" id="{0D1AEBF6-3909-4FD2-807E-88B7152B334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81157" y="3005025"/>
            <a:ext cx="403513" cy="403513"/>
          </a:xfrm>
          <a:prstGeom prst="rect">
            <a:avLst/>
          </a:prstGeom>
        </p:spPr>
      </p:pic>
      <p:pic>
        <p:nvPicPr>
          <p:cNvPr id="116" name="Graphic 115">
            <a:extLst>
              <a:ext uri="{FF2B5EF4-FFF2-40B4-BE49-F238E27FC236}">
                <a16:creationId xmlns:a16="http://schemas.microsoft.com/office/drawing/2014/main" id="{938E8B2E-E291-40E1-8CFC-E5B84CB3454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581157" y="4661971"/>
            <a:ext cx="412774" cy="412774"/>
          </a:xfrm>
          <a:prstGeom prst="rect">
            <a:avLst/>
          </a:prstGeom>
        </p:spPr>
      </p:pic>
      <p:pic>
        <p:nvPicPr>
          <p:cNvPr id="117" name="Graphic 116">
            <a:extLst>
              <a:ext uri="{FF2B5EF4-FFF2-40B4-BE49-F238E27FC236}">
                <a16:creationId xmlns:a16="http://schemas.microsoft.com/office/drawing/2014/main" id="{22C5AAC3-89C3-47EF-8CD7-D6CABDC72E2F}"/>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581157" y="5506303"/>
            <a:ext cx="385686" cy="385686"/>
          </a:xfrm>
          <a:prstGeom prst="rect">
            <a:avLst/>
          </a:prstGeom>
        </p:spPr>
      </p:pic>
      <p:pic>
        <p:nvPicPr>
          <p:cNvPr id="118" name="Graphic 117">
            <a:extLst>
              <a:ext uri="{FF2B5EF4-FFF2-40B4-BE49-F238E27FC236}">
                <a16:creationId xmlns:a16="http://schemas.microsoft.com/office/drawing/2014/main" id="{6D9B197B-E1FF-478D-A912-F5E06E2FBDD9}"/>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520247" y="3767570"/>
            <a:ext cx="540000" cy="540000"/>
          </a:xfrm>
          <a:prstGeom prst="rect">
            <a:avLst/>
          </a:prstGeom>
        </p:spPr>
      </p:pic>
      <p:grpSp>
        <p:nvGrpSpPr>
          <p:cNvPr id="9" name="Group 8">
            <a:extLst>
              <a:ext uri="{FF2B5EF4-FFF2-40B4-BE49-F238E27FC236}">
                <a16:creationId xmlns:a16="http://schemas.microsoft.com/office/drawing/2014/main" id="{FE18B07C-3C24-435A-BAA9-E8B942718726}"/>
              </a:ext>
            </a:extLst>
          </p:cNvPr>
          <p:cNvGrpSpPr/>
          <p:nvPr/>
        </p:nvGrpSpPr>
        <p:grpSpPr>
          <a:xfrm>
            <a:off x="2399155" y="3215505"/>
            <a:ext cx="9051276" cy="861774"/>
            <a:chOff x="2399155" y="3215505"/>
            <a:chExt cx="9051276" cy="861774"/>
          </a:xfrm>
        </p:grpSpPr>
        <p:sp>
          <p:nvSpPr>
            <p:cNvPr id="69" name="Rectangle 68">
              <a:extLst>
                <a:ext uri="{FF2B5EF4-FFF2-40B4-BE49-F238E27FC236}">
                  <a16:creationId xmlns:a16="http://schemas.microsoft.com/office/drawing/2014/main" id="{C669FA30-4CC1-421F-9DB9-22CF52A34802}"/>
                </a:ext>
              </a:extLst>
            </p:cNvPr>
            <p:cNvSpPr/>
            <p:nvPr/>
          </p:nvSpPr>
          <p:spPr>
            <a:xfrm>
              <a:off x="3349257" y="3215505"/>
              <a:ext cx="8101174" cy="8617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white"/>
                </a:solidFill>
                <a:effectLst/>
                <a:uLnTx/>
                <a:uFillTx/>
                <a:latin typeface="Arial"/>
                <a:ea typeface="+mn-ea"/>
                <a:cs typeface="+mn-cs"/>
              </a:endParaRPr>
            </a:p>
          </p:txBody>
        </p:sp>
        <p:sp>
          <p:nvSpPr>
            <p:cNvPr id="70" name="Arrow: Pentagon 69">
              <a:extLst>
                <a:ext uri="{FF2B5EF4-FFF2-40B4-BE49-F238E27FC236}">
                  <a16:creationId xmlns:a16="http://schemas.microsoft.com/office/drawing/2014/main" id="{E3FF5EA8-290F-4544-B3D4-5CF039768635}"/>
                </a:ext>
              </a:extLst>
            </p:cNvPr>
            <p:cNvSpPr/>
            <p:nvPr/>
          </p:nvSpPr>
          <p:spPr>
            <a:xfrm>
              <a:off x="2399155" y="3215505"/>
              <a:ext cx="4725036" cy="861774"/>
            </a:xfrm>
            <a:prstGeom prst="homePlate">
              <a:avLst>
                <a:gd name="adj" fmla="val 242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200" b="0" i="0" u="none" strike="noStrike" kern="1200" cap="none" spc="0" normalizeH="0" baseline="0" noProof="0">
                <a:ln>
                  <a:noFill/>
                </a:ln>
                <a:solidFill>
                  <a:srgbClr val="6A605A"/>
                </a:solidFill>
                <a:effectLst/>
                <a:uLnTx/>
                <a:uFillTx/>
                <a:latin typeface="Arial"/>
                <a:ea typeface="+mn-ea"/>
                <a:cs typeface="+mn-cs"/>
              </a:endParaRPr>
            </a:p>
          </p:txBody>
        </p:sp>
        <p:sp>
          <p:nvSpPr>
            <p:cNvPr id="47" name="TextBox 46">
              <a:extLst>
                <a:ext uri="{FF2B5EF4-FFF2-40B4-BE49-F238E27FC236}">
                  <a16:creationId xmlns:a16="http://schemas.microsoft.com/office/drawing/2014/main" id="{1A629A97-4EC0-498D-AEDB-D7EB12250D97}"/>
                </a:ext>
              </a:extLst>
            </p:cNvPr>
            <p:cNvSpPr txBox="1"/>
            <p:nvPr/>
          </p:nvSpPr>
          <p:spPr>
            <a:xfrm>
              <a:off x="7135212" y="3407865"/>
              <a:ext cx="4283591"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50" b="1" i="0" u="none" strike="noStrike" kern="1200" cap="none" spc="0" normalizeH="0" baseline="0" noProof="0">
                  <a:ln>
                    <a:noFill/>
                  </a:ln>
                  <a:solidFill>
                    <a:srgbClr val="D7D1CA">
                      <a:lumMod val="25000"/>
                    </a:srgbClr>
                  </a:solidFill>
                  <a:effectLst/>
                  <a:uLnTx/>
                  <a:uFillTx/>
                  <a:latin typeface="Arial"/>
                  <a:ea typeface="+mn-ea"/>
                  <a:cs typeface="+mn-cs"/>
                </a:rPr>
                <a:t>Det förebyggande och hälsofrämjande arbetet är systematiserat och ändamålsenligt resurssatt</a:t>
              </a:r>
            </a:p>
          </p:txBody>
        </p:sp>
        <p:sp>
          <p:nvSpPr>
            <p:cNvPr id="53" name="TextBox 52">
              <a:extLst>
                <a:ext uri="{FF2B5EF4-FFF2-40B4-BE49-F238E27FC236}">
                  <a16:creationId xmlns:a16="http://schemas.microsoft.com/office/drawing/2014/main" id="{EF30ABA3-6A8A-4176-A290-153269BF2735}"/>
                </a:ext>
              </a:extLst>
            </p:cNvPr>
            <p:cNvSpPr txBox="1"/>
            <p:nvPr/>
          </p:nvSpPr>
          <p:spPr>
            <a:xfrm>
              <a:off x="4793425" y="3407865"/>
              <a:ext cx="2135054"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50" b="0" i="0" u="none" strike="noStrike" kern="1200" cap="none" spc="0" normalizeH="0" baseline="0" noProof="0">
                  <a:ln>
                    <a:noFill/>
                  </a:ln>
                  <a:solidFill>
                    <a:srgbClr val="D7D1CA">
                      <a:lumMod val="25000"/>
                    </a:srgbClr>
                  </a:solidFill>
                  <a:effectLst/>
                  <a:uLnTx/>
                  <a:uFillTx/>
                  <a:latin typeface="Arial"/>
                  <a:ea typeface="+mn-ea"/>
                  <a:cs typeface="+mn-cs"/>
                </a:rPr>
                <a:t>Kompenserande och reaktivt stöd</a:t>
              </a:r>
            </a:p>
          </p:txBody>
        </p:sp>
        <p:sp>
          <p:nvSpPr>
            <p:cNvPr id="30" name="TextBox 29">
              <a:extLst>
                <a:ext uri="{FF2B5EF4-FFF2-40B4-BE49-F238E27FC236}">
                  <a16:creationId xmlns:a16="http://schemas.microsoft.com/office/drawing/2014/main" id="{BF5DDEFD-77F6-4FA1-B881-31F1DE52F40C}"/>
                </a:ext>
              </a:extLst>
            </p:cNvPr>
            <p:cNvSpPr txBox="1"/>
            <p:nvPr/>
          </p:nvSpPr>
          <p:spPr>
            <a:xfrm>
              <a:off x="2399156" y="3311685"/>
              <a:ext cx="2054143" cy="6694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50" b="1" i="0" u="none" strike="noStrike" kern="1200" cap="none" spc="0" normalizeH="0" baseline="0" noProof="0">
                  <a:ln>
                    <a:noFill/>
                  </a:ln>
                  <a:solidFill>
                    <a:srgbClr val="D7D1CA">
                      <a:lumMod val="25000"/>
                    </a:srgbClr>
                  </a:solidFill>
                  <a:effectLst/>
                  <a:uLnTx/>
                  <a:uFillTx/>
                  <a:latin typeface="Arial"/>
                  <a:ea typeface="+mn-ea"/>
                  <a:cs typeface="+mn-cs"/>
                </a:rPr>
                <a:t>Fokus på hälsofrämjande och förebyggande stöd</a:t>
              </a:r>
            </a:p>
          </p:txBody>
        </p:sp>
      </p:grpSp>
      <p:grpSp>
        <p:nvGrpSpPr>
          <p:cNvPr id="10" name="Group 9">
            <a:extLst>
              <a:ext uri="{FF2B5EF4-FFF2-40B4-BE49-F238E27FC236}">
                <a16:creationId xmlns:a16="http://schemas.microsoft.com/office/drawing/2014/main" id="{16B576A0-4684-42C8-9E2E-C4B0AC4E9239}"/>
              </a:ext>
            </a:extLst>
          </p:cNvPr>
          <p:cNvGrpSpPr/>
          <p:nvPr/>
        </p:nvGrpSpPr>
        <p:grpSpPr>
          <a:xfrm>
            <a:off x="2399156" y="2269571"/>
            <a:ext cx="9051275" cy="861774"/>
            <a:chOff x="2399156" y="2269571"/>
            <a:chExt cx="9051275" cy="861774"/>
          </a:xfrm>
        </p:grpSpPr>
        <p:sp>
          <p:nvSpPr>
            <p:cNvPr id="71" name="Rectangle 70">
              <a:extLst>
                <a:ext uri="{FF2B5EF4-FFF2-40B4-BE49-F238E27FC236}">
                  <a16:creationId xmlns:a16="http://schemas.microsoft.com/office/drawing/2014/main" id="{D40BF1F4-FF28-4922-A115-1D593C0CEF13}"/>
                </a:ext>
              </a:extLst>
            </p:cNvPr>
            <p:cNvSpPr/>
            <p:nvPr/>
          </p:nvSpPr>
          <p:spPr>
            <a:xfrm>
              <a:off x="3349257" y="2269571"/>
              <a:ext cx="8101174" cy="8617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white"/>
                </a:solidFill>
                <a:effectLst/>
                <a:uLnTx/>
                <a:uFillTx/>
                <a:latin typeface="Arial"/>
                <a:ea typeface="+mn-ea"/>
                <a:cs typeface="+mn-cs"/>
              </a:endParaRPr>
            </a:p>
          </p:txBody>
        </p:sp>
        <p:sp>
          <p:nvSpPr>
            <p:cNvPr id="72" name="Arrow: Pentagon 71">
              <a:extLst>
                <a:ext uri="{FF2B5EF4-FFF2-40B4-BE49-F238E27FC236}">
                  <a16:creationId xmlns:a16="http://schemas.microsoft.com/office/drawing/2014/main" id="{6418906F-6ABC-4892-99FD-9CB71E8F7240}"/>
                </a:ext>
              </a:extLst>
            </p:cNvPr>
            <p:cNvSpPr/>
            <p:nvPr/>
          </p:nvSpPr>
          <p:spPr>
            <a:xfrm>
              <a:off x="2399156" y="2269571"/>
              <a:ext cx="4725036" cy="861774"/>
            </a:xfrm>
            <a:prstGeom prst="homePlate">
              <a:avLst>
                <a:gd name="adj" fmla="val 237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200" b="0" i="0" u="none" strike="noStrike" kern="1200" cap="none" spc="0" normalizeH="0" baseline="0" noProof="0">
                <a:ln>
                  <a:noFill/>
                </a:ln>
                <a:solidFill>
                  <a:srgbClr val="6A605A"/>
                </a:solidFill>
                <a:effectLst/>
                <a:uLnTx/>
                <a:uFillTx/>
                <a:latin typeface="Arial"/>
                <a:ea typeface="+mn-ea"/>
                <a:cs typeface="+mn-cs"/>
              </a:endParaRPr>
            </a:p>
          </p:txBody>
        </p:sp>
        <p:sp>
          <p:nvSpPr>
            <p:cNvPr id="12" name="TextBox 11">
              <a:extLst>
                <a:ext uri="{FF2B5EF4-FFF2-40B4-BE49-F238E27FC236}">
                  <a16:creationId xmlns:a16="http://schemas.microsoft.com/office/drawing/2014/main" id="{A8A4CE7B-8DE6-469A-9518-AF85BBE95F12}"/>
                </a:ext>
              </a:extLst>
            </p:cNvPr>
            <p:cNvSpPr txBox="1"/>
            <p:nvPr/>
          </p:nvSpPr>
          <p:spPr>
            <a:xfrm>
              <a:off x="7135212" y="2365751"/>
              <a:ext cx="4283591" cy="6694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50" b="1" i="0" u="none" strike="noStrike" kern="1200" cap="none" spc="0" normalizeH="0" baseline="0" noProof="0">
                  <a:ln>
                    <a:noFill/>
                  </a:ln>
                  <a:solidFill>
                    <a:srgbClr val="D7D1CA">
                      <a:lumMod val="25000"/>
                    </a:srgbClr>
                  </a:solidFill>
                  <a:effectLst/>
                  <a:uLnTx/>
                  <a:uFillTx/>
                  <a:latin typeface="Arial"/>
                  <a:ea typeface="+mn-ea"/>
                  <a:cs typeface="+mn-cs"/>
                </a:rPr>
                <a:t>Insatser är personanpassade och utformade utifrån bästa tillgängliga kunskap och i samskapande med den äldre</a:t>
              </a:r>
            </a:p>
          </p:txBody>
        </p:sp>
        <p:sp>
          <p:nvSpPr>
            <p:cNvPr id="52" name="TextBox 51">
              <a:extLst>
                <a:ext uri="{FF2B5EF4-FFF2-40B4-BE49-F238E27FC236}">
                  <a16:creationId xmlns:a16="http://schemas.microsoft.com/office/drawing/2014/main" id="{C19694C9-9229-49E0-AF8C-284AA50FBAB5}"/>
                </a:ext>
              </a:extLst>
            </p:cNvPr>
            <p:cNvSpPr txBox="1"/>
            <p:nvPr/>
          </p:nvSpPr>
          <p:spPr>
            <a:xfrm>
              <a:off x="4793425" y="2558111"/>
              <a:ext cx="2135054" cy="2846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50" b="0" i="0" u="none" strike="noStrike" kern="1200" cap="none" spc="0" normalizeH="0" baseline="0" noProof="0">
                  <a:ln>
                    <a:noFill/>
                  </a:ln>
                  <a:solidFill>
                    <a:srgbClr val="D7D1CA">
                      <a:lumMod val="25000"/>
                    </a:srgbClr>
                  </a:solidFill>
                  <a:effectLst/>
                  <a:uLnTx/>
                  <a:uFillTx/>
                  <a:latin typeface="Arial"/>
                  <a:ea typeface="+mn-ea"/>
                  <a:cs typeface="+mn-cs"/>
                </a:rPr>
                <a:t>Standardiserade lösningar</a:t>
              </a:r>
            </a:p>
          </p:txBody>
        </p:sp>
        <p:sp>
          <p:nvSpPr>
            <p:cNvPr id="6" name="TextBox 5">
              <a:extLst>
                <a:ext uri="{FF2B5EF4-FFF2-40B4-BE49-F238E27FC236}">
                  <a16:creationId xmlns:a16="http://schemas.microsoft.com/office/drawing/2014/main" id="{29AFC674-0435-46AC-93C5-92D315F88F61}"/>
                </a:ext>
              </a:extLst>
            </p:cNvPr>
            <p:cNvSpPr txBox="1"/>
            <p:nvPr/>
          </p:nvSpPr>
          <p:spPr>
            <a:xfrm>
              <a:off x="2399156" y="2461931"/>
              <a:ext cx="2054144"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50" b="1" i="0" u="none" strike="noStrike" kern="1200" cap="none" spc="0" normalizeH="0" baseline="0" noProof="0">
                  <a:ln>
                    <a:noFill/>
                  </a:ln>
                  <a:solidFill>
                    <a:srgbClr val="D7D1CA">
                      <a:lumMod val="25000"/>
                    </a:srgbClr>
                  </a:solidFill>
                  <a:effectLst/>
                  <a:uLnTx/>
                  <a:uFillTx/>
                  <a:latin typeface="Arial"/>
                  <a:ea typeface="+mn-ea"/>
                  <a:cs typeface="+mn-cs"/>
                </a:rPr>
                <a:t>Ökad personanpassning och samskapande</a:t>
              </a:r>
              <a:endParaRPr kumimoji="0" lang="sv-SE" sz="1250" b="0" i="0" u="none" strike="noStrike" kern="1200" cap="none" spc="0" normalizeH="0" baseline="0" noProof="0">
                <a:ln>
                  <a:noFill/>
                </a:ln>
                <a:solidFill>
                  <a:srgbClr val="D7D1CA">
                    <a:lumMod val="25000"/>
                  </a:srgbClr>
                </a:solidFill>
                <a:effectLst/>
                <a:uLnTx/>
                <a:uFillTx/>
                <a:latin typeface="Arial"/>
                <a:ea typeface="+mn-ea"/>
                <a:cs typeface="+mn-cs"/>
              </a:endParaRPr>
            </a:p>
          </p:txBody>
        </p:sp>
      </p:grpSp>
      <p:grpSp>
        <p:nvGrpSpPr>
          <p:cNvPr id="8" name="Group 7">
            <a:extLst>
              <a:ext uri="{FF2B5EF4-FFF2-40B4-BE49-F238E27FC236}">
                <a16:creationId xmlns:a16="http://schemas.microsoft.com/office/drawing/2014/main" id="{CA589825-11CC-463C-A0E2-5D220FDCB524}"/>
              </a:ext>
            </a:extLst>
          </p:cNvPr>
          <p:cNvGrpSpPr/>
          <p:nvPr/>
        </p:nvGrpSpPr>
        <p:grpSpPr>
          <a:xfrm>
            <a:off x="2399155" y="4161439"/>
            <a:ext cx="9078434" cy="861774"/>
            <a:chOff x="2399155" y="4161439"/>
            <a:chExt cx="9078434" cy="861774"/>
          </a:xfrm>
        </p:grpSpPr>
        <p:sp>
          <p:nvSpPr>
            <p:cNvPr id="73" name="Rectangle 72">
              <a:extLst>
                <a:ext uri="{FF2B5EF4-FFF2-40B4-BE49-F238E27FC236}">
                  <a16:creationId xmlns:a16="http://schemas.microsoft.com/office/drawing/2014/main" id="{A7D61E0E-3DF8-4C49-BAAB-544BC2B27B0F}"/>
                </a:ext>
              </a:extLst>
            </p:cNvPr>
            <p:cNvSpPr/>
            <p:nvPr/>
          </p:nvSpPr>
          <p:spPr>
            <a:xfrm>
              <a:off x="3349257" y="4161439"/>
              <a:ext cx="8101174" cy="8617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white"/>
                </a:solidFill>
                <a:effectLst/>
                <a:uLnTx/>
                <a:uFillTx/>
                <a:latin typeface="Arial"/>
                <a:ea typeface="+mn-ea"/>
                <a:cs typeface="+mn-cs"/>
              </a:endParaRPr>
            </a:p>
          </p:txBody>
        </p:sp>
        <p:sp>
          <p:nvSpPr>
            <p:cNvPr id="74" name="Arrow: Pentagon 73">
              <a:extLst>
                <a:ext uri="{FF2B5EF4-FFF2-40B4-BE49-F238E27FC236}">
                  <a16:creationId xmlns:a16="http://schemas.microsoft.com/office/drawing/2014/main" id="{27D125FA-C131-4843-A8AB-A476CEC04333}"/>
                </a:ext>
              </a:extLst>
            </p:cNvPr>
            <p:cNvSpPr/>
            <p:nvPr/>
          </p:nvSpPr>
          <p:spPr>
            <a:xfrm>
              <a:off x="2399155" y="4161439"/>
              <a:ext cx="4725036" cy="861774"/>
            </a:xfrm>
            <a:prstGeom prst="homePlate">
              <a:avLst>
                <a:gd name="adj" fmla="val 264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6A605A"/>
                </a:solidFill>
                <a:effectLst/>
                <a:uLnTx/>
                <a:uFillTx/>
                <a:latin typeface="Arial"/>
                <a:ea typeface="+mn-ea"/>
                <a:cs typeface="+mn-cs"/>
              </a:endParaRPr>
            </a:p>
          </p:txBody>
        </p:sp>
        <p:sp>
          <p:nvSpPr>
            <p:cNvPr id="51" name="TextBox 50">
              <a:extLst>
                <a:ext uri="{FF2B5EF4-FFF2-40B4-BE49-F238E27FC236}">
                  <a16:creationId xmlns:a16="http://schemas.microsoft.com/office/drawing/2014/main" id="{B120C48B-B8F8-4B08-82B8-F78B51AD5E67}"/>
                </a:ext>
              </a:extLst>
            </p:cNvPr>
            <p:cNvSpPr txBox="1"/>
            <p:nvPr/>
          </p:nvSpPr>
          <p:spPr>
            <a:xfrm>
              <a:off x="7135212" y="4353799"/>
              <a:ext cx="4342377"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50" b="1" i="0" u="none" strike="noStrike" kern="1200" cap="none" spc="0" normalizeH="0" baseline="0" noProof="0">
                  <a:ln>
                    <a:noFill/>
                  </a:ln>
                  <a:solidFill>
                    <a:srgbClr val="D7D1CA">
                      <a:lumMod val="25000"/>
                    </a:srgbClr>
                  </a:solidFill>
                  <a:effectLst/>
                  <a:uLnTx/>
                  <a:uFillTx/>
                  <a:latin typeface="Arial"/>
                  <a:ea typeface="+mn-ea"/>
                  <a:cs typeface="+mn-cs"/>
                </a:rPr>
                <a:t>Insatser är samordnade utifrån den äldres samlade sociala och medicinska behov</a:t>
              </a:r>
            </a:p>
          </p:txBody>
        </p:sp>
        <p:sp>
          <p:nvSpPr>
            <p:cNvPr id="54" name="TextBox 53">
              <a:extLst>
                <a:ext uri="{FF2B5EF4-FFF2-40B4-BE49-F238E27FC236}">
                  <a16:creationId xmlns:a16="http://schemas.microsoft.com/office/drawing/2014/main" id="{7C92ADA7-E4F9-4BA4-A88E-BBE9E029F834}"/>
                </a:ext>
              </a:extLst>
            </p:cNvPr>
            <p:cNvSpPr txBox="1"/>
            <p:nvPr/>
          </p:nvSpPr>
          <p:spPr>
            <a:xfrm>
              <a:off x="4793425" y="4361493"/>
              <a:ext cx="21350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D7D1CA">
                      <a:lumMod val="25000"/>
                    </a:srgbClr>
                  </a:solidFill>
                  <a:effectLst/>
                  <a:uLnTx/>
                  <a:uFillTx/>
                  <a:latin typeface="Arial"/>
                  <a:ea typeface="+mn-ea"/>
                  <a:cs typeface="+mn-cs"/>
                </a:rPr>
                <a:t>Brister i samordning utifrån den enskildes behov</a:t>
              </a:r>
            </a:p>
          </p:txBody>
        </p:sp>
        <p:sp>
          <p:nvSpPr>
            <p:cNvPr id="29" name="TextBox 28">
              <a:extLst>
                <a:ext uri="{FF2B5EF4-FFF2-40B4-BE49-F238E27FC236}">
                  <a16:creationId xmlns:a16="http://schemas.microsoft.com/office/drawing/2014/main" id="{4FE44004-7649-46FC-9340-A7CB8B13CA14}"/>
                </a:ext>
              </a:extLst>
            </p:cNvPr>
            <p:cNvSpPr txBox="1"/>
            <p:nvPr/>
          </p:nvSpPr>
          <p:spPr>
            <a:xfrm>
              <a:off x="2399156" y="4361493"/>
              <a:ext cx="20541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D7D1CA">
                      <a:lumMod val="25000"/>
                    </a:srgbClr>
                  </a:solidFill>
                  <a:effectLst/>
                  <a:uLnTx/>
                  <a:uFillTx/>
                  <a:latin typeface="Arial"/>
                  <a:ea typeface="+mn-ea"/>
                  <a:cs typeface="+mn-cs"/>
                </a:rPr>
                <a:t>Stärkt samverkan utifrån den äldres behov</a:t>
              </a:r>
            </a:p>
          </p:txBody>
        </p:sp>
      </p:grpSp>
      <p:grpSp>
        <p:nvGrpSpPr>
          <p:cNvPr id="58" name="primary_sticker_8">
            <a:extLst>
              <a:ext uri="{FF2B5EF4-FFF2-40B4-BE49-F238E27FC236}">
                <a16:creationId xmlns:a16="http://schemas.microsoft.com/office/drawing/2014/main" id="{B9BC8379-BEF5-439D-9595-B8E0D5524F1D}"/>
              </a:ext>
            </a:extLst>
          </p:cNvPr>
          <p:cNvGrpSpPr/>
          <p:nvPr/>
        </p:nvGrpSpPr>
        <p:grpSpPr>
          <a:xfrm>
            <a:off x="9580364" y="167362"/>
            <a:ext cx="2412000" cy="184666"/>
            <a:chOff x="9399339" y="791972"/>
            <a:chExt cx="2412000" cy="184666"/>
          </a:xfrm>
        </p:grpSpPr>
        <p:sp>
          <p:nvSpPr>
            <p:cNvPr id="59" name="text_2">
              <a:extLst>
                <a:ext uri="{FF2B5EF4-FFF2-40B4-BE49-F238E27FC236}">
                  <a16:creationId xmlns:a16="http://schemas.microsoft.com/office/drawing/2014/main" id="{776844AF-E12F-4F41-8D21-8AC302E5EAFE}"/>
                </a:ext>
              </a:extLst>
            </p:cNvPr>
            <p:cNvSpPr txBox="1"/>
            <p:nvPr/>
          </p:nvSpPr>
          <p:spPr>
            <a:xfrm>
              <a:off x="9439300" y="791972"/>
              <a:ext cx="2295500" cy="184666"/>
            </a:xfrm>
            <a:custGeom>
              <a:avLst/>
              <a:gdLst>
                <a:gd name="connsiteX0" fmla="*/ 0 w 816249"/>
                <a:gd name="connsiteY0" fmla="*/ 0 h 276999"/>
                <a:gd name="connsiteX1" fmla="*/ 816249 w 816249"/>
                <a:gd name="connsiteY1" fmla="*/ 0 h 276999"/>
                <a:gd name="connsiteX2" fmla="*/ 816249 w 816249"/>
                <a:gd name="connsiteY2" fmla="*/ 276999 h 276999"/>
                <a:gd name="connsiteX3" fmla="*/ 0 w 816249"/>
                <a:gd name="connsiteY3" fmla="*/ 276999 h 276999"/>
                <a:gd name="connsiteX4" fmla="*/ 0 w 816249"/>
                <a:gd name="connsiteY4" fmla="*/ 0 h 276999"/>
                <a:gd name="connsiteX0" fmla="*/ 0 w 816249"/>
                <a:gd name="connsiteY0" fmla="*/ 0 h 276999"/>
                <a:gd name="connsiteX1" fmla="*/ 816249 w 816249"/>
                <a:gd name="connsiteY1" fmla="*/ 0 h 276999"/>
                <a:gd name="connsiteX2" fmla="*/ 816249 w 816249"/>
                <a:gd name="connsiteY2" fmla="*/ 276999 h 276999"/>
                <a:gd name="connsiteX3" fmla="*/ 0 w 816249"/>
                <a:gd name="connsiteY3" fmla="*/ 276999 h 276999"/>
                <a:gd name="connsiteX4" fmla="*/ 0 w 816249"/>
                <a:gd name="connsiteY4" fmla="*/ 0 h 276999"/>
                <a:gd name="connsiteX5" fmla="*/ 0 w 816249"/>
                <a:gd name="connsiteY5" fmla="*/ 0 h 2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6249" h="276999">
                  <a:moveTo>
                    <a:pt x="0" y="0"/>
                  </a:moveTo>
                  <a:lnTo>
                    <a:pt x="816249" y="0"/>
                  </a:lnTo>
                  <a:lnTo>
                    <a:pt x="816249" y="276999"/>
                  </a:lnTo>
                  <a:lnTo>
                    <a:pt x="0" y="276999"/>
                  </a:lnTo>
                  <a:lnTo>
                    <a:pt x="0" y="0"/>
                  </a:lnTo>
                  <a:lnTo>
                    <a:pt x="0" y="0"/>
                  </a:lnTo>
                  <a:close/>
                </a:path>
              </a:pathLst>
            </a:custGeom>
            <a:noFill/>
          </p:spPr>
          <p:txBody>
            <a:bodyPr vert="horz"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D7D1CA">
                      <a:lumMod val="50000"/>
                    </a:srgbClr>
                  </a:solidFill>
                  <a:effectLst/>
                  <a:uLnTx/>
                  <a:uFillTx/>
                  <a:latin typeface="Arial" panose="020B0604020202020204" pitchFamily="34" charset="0"/>
                  <a:ea typeface="+mn-ea"/>
                  <a:cs typeface="+mn-cs"/>
                </a:rPr>
                <a:t>Preliminärt utkast – för diskussion</a:t>
              </a:r>
            </a:p>
          </p:txBody>
        </p:sp>
        <p:cxnSp>
          <p:nvCxnSpPr>
            <p:cNvPr id="60" name="top_4">
              <a:extLst>
                <a:ext uri="{FF2B5EF4-FFF2-40B4-BE49-F238E27FC236}">
                  <a16:creationId xmlns:a16="http://schemas.microsoft.com/office/drawing/2014/main" id="{BE5D199A-B40A-4F9D-9EB2-84365C8BFA67}"/>
                </a:ext>
              </a:extLst>
            </p:cNvPr>
            <p:cNvCxnSpPr>
              <a:cxnSpLocks/>
            </p:cNvCxnSpPr>
            <p:nvPr/>
          </p:nvCxnSpPr>
          <p:spPr>
            <a:xfrm>
              <a:off x="9399339" y="791972"/>
              <a:ext cx="2412000" cy="0"/>
            </a:xfrm>
            <a:prstGeom prst="straightConnector1">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bottom_5">
              <a:extLst>
                <a:ext uri="{FF2B5EF4-FFF2-40B4-BE49-F238E27FC236}">
                  <a16:creationId xmlns:a16="http://schemas.microsoft.com/office/drawing/2014/main" id="{A2FCECEE-74DA-4F41-B0FD-318DC7F4F567}"/>
                </a:ext>
              </a:extLst>
            </p:cNvPr>
            <p:cNvCxnSpPr>
              <a:cxnSpLocks/>
            </p:cNvCxnSpPr>
            <p:nvPr/>
          </p:nvCxnSpPr>
          <p:spPr>
            <a:xfrm flipH="1">
              <a:off x="9399339" y="976638"/>
              <a:ext cx="2412000" cy="0"/>
            </a:xfrm>
            <a:prstGeom prst="straightConnector1">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6" name="TextBox 65">
            <a:extLst>
              <a:ext uri="{FF2B5EF4-FFF2-40B4-BE49-F238E27FC236}">
                <a16:creationId xmlns:a16="http://schemas.microsoft.com/office/drawing/2014/main" id="{C751069E-B303-4532-84AD-337FFA891877}"/>
              </a:ext>
            </a:extLst>
          </p:cNvPr>
          <p:cNvSpPr txBox="1"/>
          <p:nvPr/>
        </p:nvSpPr>
        <p:spPr>
          <a:xfrm>
            <a:off x="2399155" y="2034610"/>
            <a:ext cx="145480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D7D1CA">
                    <a:lumMod val="25000"/>
                  </a:srgbClr>
                </a:solidFill>
                <a:effectLst/>
                <a:uLnTx/>
                <a:uFillTx/>
                <a:latin typeface="Arial"/>
                <a:ea typeface="+mn-ea"/>
                <a:cs typeface="+mn-cs"/>
              </a:rPr>
              <a:t>Förflyttning*</a:t>
            </a:r>
            <a:endParaRPr kumimoji="0" lang="sv-SE" sz="1200" b="0" i="0" u="none" strike="noStrike" kern="1200" cap="none" spc="0" normalizeH="0" baseline="0" noProof="0">
              <a:ln>
                <a:noFill/>
              </a:ln>
              <a:solidFill>
                <a:srgbClr val="D7D1CA">
                  <a:lumMod val="25000"/>
                </a:srgbClr>
              </a:solidFill>
              <a:effectLst/>
              <a:uLnTx/>
              <a:uFillTx/>
              <a:latin typeface="Arial"/>
              <a:ea typeface="+mn-ea"/>
              <a:cs typeface="+mn-cs"/>
            </a:endParaRPr>
          </a:p>
        </p:txBody>
      </p:sp>
      <p:sp>
        <p:nvSpPr>
          <p:cNvPr id="56" name="TextBox 55">
            <a:extLst>
              <a:ext uri="{FF2B5EF4-FFF2-40B4-BE49-F238E27FC236}">
                <a16:creationId xmlns:a16="http://schemas.microsoft.com/office/drawing/2014/main" id="{C88BE35C-BD43-4C1F-BB87-A3C3AF6003D5}"/>
              </a:ext>
            </a:extLst>
          </p:cNvPr>
          <p:cNvSpPr txBox="1"/>
          <p:nvPr/>
        </p:nvSpPr>
        <p:spPr>
          <a:xfrm>
            <a:off x="395780" y="6057269"/>
            <a:ext cx="1214720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a:t>
            </a:r>
            <a:r>
              <a:rPr kumimoji="0" lang="sv-SE" sz="1100" b="0" i="0" u="none" strike="noStrike" kern="1200" cap="none" spc="0" normalizeH="0" baseline="0" noProof="0">
                <a:ln>
                  <a:noFill/>
                </a:ln>
                <a:solidFill>
                  <a:prstClr val="black"/>
                </a:solidFill>
                <a:effectLst/>
                <a:uLnTx/>
                <a:uFillTx/>
                <a:latin typeface="Arial"/>
                <a:ea typeface="+mn-ea"/>
                <a:cs typeface="+mn-cs"/>
              </a:rPr>
              <a:t>Förflyttningarna följer samma logik som förflyttningarna inom god och nära vård men med begrepp som är anpassade för kommuner som målgrupp.</a:t>
            </a:r>
          </a:p>
        </p:txBody>
      </p:sp>
      <p:sp>
        <p:nvSpPr>
          <p:cNvPr id="57" name="Footer Placeholder 3">
            <a:extLst>
              <a:ext uri="{FF2B5EF4-FFF2-40B4-BE49-F238E27FC236}">
                <a16:creationId xmlns:a16="http://schemas.microsoft.com/office/drawing/2014/main" id="{EA628278-174D-417E-9324-353F468417A6}"/>
              </a:ext>
            </a:extLst>
          </p:cNvPr>
          <p:cNvSpPr>
            <a:spLocks noGrp="1"/>
          </p:cNvSpPr>
          <p:nvPr>
            <p:ph type="ftr" sz="quarter" idx="11"/>
          </p:nvPr>
        </p:nvSpPr>
        <p:spPr>
          <a:xfrm>
            <a:off x="2457449" y="6356350"/>
            <a:ext cx="602932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PRELIMINÄRT UTKAST - EJ FÖR SPRIDNING</a:t>
            </a:r>
          </a:p>
        </p:txBody>
      </p:sp>
    </p:spTree>
    <p:extLst>
      <p:ext uri="{BB962C8B-B14F-4D97-AF65-F5344CB8AC3E}">
        <p14:creationId xmlns:p14="http://schemas.microsoft.com/office/powerpoint/2010/main" val="4056551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7CEFAD-CF94-4021-A37D-73C698EBABAC}"/>
              </a:ext>
            </a:extLst>
          </p:cNvPr>
          <p:cNvSpPr/>
          <p:nvPr/>
        </p:nvSpPr>
        <p:spPr>
          <a:xfrm>
            <a:off x="2284392" y="2005179"/>
            <a:ext cx="9280800" cy="405000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87ABED7A-C33C-4A09-A0A2-E27A294BB0B4}"/>
              </a:ext>
            </a:extLst>
          </p:cNvPr>
          <p:cNvSpPr>
            <a:spLocks noGrp="1"/>
          </p:cNvSpPr>
          <p:nvPr>
            <p:ph type="title"/>
          </p:nvPr>
        </p:nvSpPr>
        <p:spPr>
          <a:xfrm>
            <a:off x="664233" y="596210"/>
            <a:ext cx="9609825" cy="1231392"/>
          </a:xfrm>
        </p:spPr>
        <p:txBody>
          <a:bodyPr/>
          <a:lstStyle/>
          <a:p>
            <a:r>
              <a:rPr lang="sv-SE"/>
              <a:t>… genom utveckling inom sex strategiska områden</a:t>
            </a:r>
          </a:p>
        </p:txBody>
      </p:sp>
      <p:sp>
        <p:nvSpPr>
          <p:cNvPr id="106" name="Freeform: Shape 105">
            <a:extLst>
              <a:ext uri="{FF2B5EF4-FFF2-40B4-BE49-F238E27FC236}">
                <a16:creationId xmlns:a16="http://schemas.microsoft.com/office/drawing/2014/main" id="{4FE65CA5-F284-4097-8127-8B1F6F6CC2FA}"/>
              </a:ext>
            </a:extLst>
          </p:cNvPr>
          <p:cNvSpPr/>
          <p:nvPr/>
        </p:nvSpPr>
        <p:spPr>
          <a:xfrm rot="3000000">
            <a:off x="2639215" y="394697"/>
            <a:ext cx="3767990" cy="4368378"/>
          </a:xfrm>
          <a:custGeom>
            <a:avLst/>
            <a:gdLst>
              <a:gd name="connsiteX0" fmla="*/ 3465860 w 3767990"/>
              <a:gd name="connsiteY0" fmla="*/ 1430091 h 4368378"/>
              <a:gd name="connsiteX1" fmla="*/ 3509075 w 3767990"/>
              <a:gd name="connsiteY1" fmla="*/ 1378591 h 4368378"/>
              <a:gd name="connsiteX2" fmla="*/ 3506006 w 3767990"/>
              <a:gd name="connsiteY2" fmla="*/ 1423013 h 4368378"/>
              <a:gd name="connsiteX3" fmla="*/ 2961174 w 3767990"/>
              <a:gd name="connsiteY3" fmla="*/ 0 h 4368378"/>
              <a:gd name="connsiteX4" fmla="*/ 3767990 w 3767990"/>
              <a:gd name="connsiteY4" fmla="*/ 676998 h 4368378"/>
              <a:gd name="connsiteX5" fmla="*/ 3720873 w 3767990"/>
              <a:gd name="connsiteY5" fmla="*/ 738514 h 4368378"/>
              <a:gd name="connsiteX6" fmla="*/ 3519277 w 3767990"/>
              <a:gd name="connsiteY6" fmla="*/ 1230881 h 4368378"/>
              <a:gd name="connsiteX7" fmla="*/ 3509074 w 3767990"/>
              <a:gd name="connsiteY7" fmla="*/ 1378590 h 4368378"/>
              <a:gd name="connsiteX8" fmla="*/ 3465859 w 3767990"/>
              <a:gd name="connsiteY8" fmla="*/ 1430091 h 4368378"/>
              <a:gd name="connsiteX9" fmla="*/ 2421114 w 3767990"/>
              <a:gd name="connsiteY9" fmla="*/ 1614308 h 4368378"/>
              <a:gd name="connsiteX10" fmla="*/ 2433616 w 3767990"/>
              <a:gd name="connsiteY10" fmla="*/ 1685214 h 4368378"/>
              <a:gd name="connsiteX11" fmla="*/ 2433617 w 3767990"/>
              <a:gd name="connsiteY11" fmla="*/ 1685214 h 4368378"/>
              <a:gd name="connsiteX12" fmla="*/ 2421115 w 3767990"/>
              <a:gd name="connsiteY12" fmla="*/ 1614309 h 4368378"/>
              <a:gd name="connsiteX13" fmla="*/ 3465859 w 3767990"/>
              <a:gd name="connsiteY13" fmla="*/ 1430092 h 4368378"/>
              <a:gd name="connsiteX14" fmla="*/ 3393859 w 3767990"/>
              <a:gd name="connsiteY14" fmla="*/ 1515899 h 4368378"/>
              <a:gd name="connsiteX15" fmla="*/ 3393858 w 3767990"/>
              <a:gd name="connsiteY15" fmla="*/ 1515899 h 4368378"/>
              <a:gd name="connsiteX16" fmla="*/ 1000343 w 3767990"/>
              <a:gd name="connsiteY16" fmla="*/ 4368378 h 4368378"/>
              <a:gd name="connsiteX17" fmla="*/ 0 w 3767990"/>
              <a:gd name="connsiteY17" fmla="*/ 3528990 h 436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67990" h="4368378">
                <a:moveTo>
                  <a:pt x="3465860" y="1430091"/>
                </a:moveTo>
                <a:lnTo>
                  <a:pt x="3509075" y="1378591"/>
                </a:lnTo>
                <a:lnTo>
                  <a:pt x="3506006" y="1423013"/>
                </a:lnTo>
                <a:close/>
                <a:moveTo>
                  <a:pt x="2961174" y="0"/>
                </a:moveTo>
                <a:lnTo>
                  <a:pt x="3767990" y="676998"/>
                </a:lnTo>
                <a:lnTo>
                  <a:pt x="3720873" y="738514"/>
                </a:lnTo>
                <a:cubicBezTo>
                  <a:pt x="3613825" y="892073"/>
                  <a:pt x="3546755" y="1061357"/>
                  <a:pt x="3519277" y="1230881"/>
                </a:cubicBezTo>
                <a:lnTo>
                  <a:pt x="3509074" y="1378590"/>
                </a:lnTo>
                <a:lnTo>
                  <a:pt x="3465859" y="1430091"/>
                </a:lnTo>
                <a:lnTo>
                  <a:pt x="2421114" y="1614308"/>
                </a:lnTo>
                <a:lnTo>
                  <a:pt x="2433616" y="1685214"/>
                </a:lnTo>
                <a:lnTo>
                  <a:pt x="2433617" y="1685214"/>
                </a:lnTo>
                <a:lnTo>
                  <a:pt x="2421115" y="1614309"/>
                </a:lnTo>
                <a:lnTo>
                  <a:pt x="3465859" y="1430092"/>
                </a:lnTo>
                <a:lnTo>
                  <a:pt x="3393859" y="1515899"/>
                </a:lnTo>
                <a:lnTo>
                  <a:pt x="3393858" y="1515899"/>
                </a:lnTo>
                <a:lnTo>
                  <a:pt x="1000343" y="4368378"/>
                </a:lnTo>
                <a:lnTo>
                  <a:pt x="0" y="3528990"/>
                </a:lnTo>
                <a:close/>
              </a:path>
            </a:pathLst>
          </a:cu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Freeform: Shape 106">
            <a:extLst>
              <a:ext uri="{FF2B5EF4-FFF2-40B4-BE49-F238E27FC236}">
                <a16:creationId xmlns:a16="http://schemas.microsoft.com/office/drawing/2014/main" id="{2F4E95D7-B039-4DC6-A951-E9AADFB45C83}"/>
              </a:ext>
            </a:extLst>
          </p:cNvPr>
          <p:cNvSpPr/>
          <p:nvPr/>
        </p:nvSpPr>
        <p:spPr>
          <a:xfrm rot="3000000">
            <a:off x="7345617" y="497827"/>
            <a:ext cx="3961518" cy="4205988"/>
          </a:xfrm>
          <a:custGeom>
            <a:avLst/>
            <a:gdLst>
              <a:gd name="connsiteX0" fmla="*/ 2961174 w 3961518"/>
              <a:gd name="connsiteY0" fmla="*/ 0 h 4205988"/>
              <a:gd name="connsiteX1" fmla="*/ 3961518 w 3961518"/>
              <a:gd name="connsiteY1" fmla="*/ 839388 h 4205988"/>
              <a:gd name="connsiteX2" fmla="*/ 1568003 w 3961518"/>
              <a:gd name="connsiteY2" fmla="*/ 3691868 h 4205988"/>
              <a:gd name="connsiteX3" fmla="*/ 1568003 w 3961518"/>
              <a:gd name="connsiteY3" fmla="*/ 3691868 h 4205988"/>
              <a:gd name="connsiteX4" fmla="*/ 1496003 w 3961518"/>
              <a:gd name="connsiteY4" fmla="*/ 3777674 h 4205988"/>
              <a:gd name="connsiteX5" fmla="*/ 1496003 w 3961518"/>
              <a:gd name="connsiteY5" fmla="*/ 2716812 h 4205988"/>
              <a:gd name="connsiteX6" fmla="*/ 1496003 w 3961518"/>
              <a:gd name="connsiteY6" fmla="*/ 3777674 h 4205988"/>
              <a:gd name="connsiteX7" fmla="*/ 1496003 w 3961518"/>
              <a:gd name="connsiteY7" fmla="*/ 3777674 h 4205988"/>
              <a:gd name="connsiteX8" fmla="*/ 1496003 w 3961518"/>
              <a:gd name="connsiteY8" fmla="*/ 3818440 h 4205988"/>
              <a:gd name="connsiteX9" fmla="*/ 1452789 w 3961518"/>
              <a:gd name="connsiteY9" fmla="*/ 3829175 h 4205988"/>
              <a:gd name="connsiteX10" fmla="*/ 1452788 w 3961518"/>
              <a:gd name="connsiteY10" fmla="*/ 3829176 h 4205988"/>
              <a:gd name="connsiteX11" fmla="*/ 1309095 w 3961518"/>
              <a:gd name="connsiteY11" fmla="*/ 3864874 h 4205988"/>
              <a:gd name="connsiteX12" fmla="*/ 859215 w 3961518"/>
              <a:gd name="connsiteY12" fmla="*/ 4148905 h 4205988"/>
              <a:gd name="connsiteX13" fmla="*/ 806815 w 3961518"/>
              <a:gd name="connsiteY13" fmla="*/ 4205988 h 4205988"/>
              <a:gd name="connsiteX14" fmla="*/ 0 w 3961518"/>
              <a:gd name="connsiteY14" fmla="*/ 3528990 h 420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61518" h="4205988">
                <a:moveTo>
                  <a:pt x="2961174" y="0"/>
                </a:moveTo>
                <a:lnTo>
                  <a:pt x="3961518" y="839388"/>
                </a:lnTo>
                <a:lnTo>
                  <a:pt x="1568003" y="3691868"/>
                </a:lnTo>
                <a:lnTo>
                  <a:pt x="1568003" y="3691868"/>
                </a:lnTo>
                <a:lnTo>
                  <a:pt x="1496003" y="3777674"/>
                </a:lnTo>
                <a:lnTo>
                  <a:pt x="1496003" y="2716812"/>
                </a:lnTo>
                <a:lnTo>
                  <a:pt x="1496003" y="3777674"/>
                </a:lnTo>
                <a:lnTo>
                  <a:pt x="1496003" y="3777674"/>
                </a:lnTo>
                <a:lnTo>
                  <a:pt x="1496003" y="3818440"/>
                </a:lnTo>
                <a:lnTo>
                  <a:pt x="1452789" y="3829175"/>
                </a:lnTo>
                <a:lnTo>
                  <a:pt x="1452788" y="3829176"/>
                </a:lnTo>
                <a:lnTo>
                  <a:pt x="1309095" y="3864874"/>
                </a:lnTo>
                <a:cubicBezTo>
                  <a:pt x="1146917" y="3921371"/>
                  <a:pt x="991852" y="4016819"/>
                  <a:pt x="859215" y="4148905"/>
                </a:cubicBezTo>
                <a:lnTo>
                  <a:pt x="806815" y="4205988"/>
                </a:lnTo>
                <a:lnTo>
                  <a:pt x="0" y="3528990"/>
                </a:lnTo>
                <a:close/>
              </a:path>
            </a:pathLst>
          </a:cu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Freeform: Shape 47">
            <a:extLst>
              <a:ext uri="{FF2B5EF4-FFF2-40B4-BE49-F238E27FC236}">
                <a16:creationId xmlns:a16="http://schemas.microsoft.com/office/drawing/2014/main" id="{32725614-10BD-46FD-AFB0-4D4C07D88DF1}"/>
              </a:ext>
            </a:extLst>
          </p:cNvPr>
          <p:cNvSpPr/>
          <p:nvPr/>
        </p:nvSpPr>
        <p:spPr>
          <a:xfrm rot="3000000">
            <a:off x="2462811" y="2150851"/>
            <a:ext cx="3447959" cy="3758590"/>
          </a:xfrm>
          <a:custGeom>
            <a:avLst/>
            <a:gdLst>
              <a:gd name="connsiteX0" fmla="*/ 0 w 3447959"/>
              <a:gd name="connsiteY0" fmla="*/ 2919201 h 3758590"/>
              <a:gd name="connsiteX1" fmla="*/ 2448670 w 3447959"/>
              <a:gd name="connsiteY1" fmla="*/ 989 h 3758590"/>
              <a:gd name="connsiteX2" fmla="*/ 2454281 w 3447959"/>
              <a:gd name="connsiteY2" fmla="*/ 0 h 3758590"/>
              <a:gd name="connsiteX3" fmla="*/ 2456998 w 3447959"/>
              <a:gd name="connsiteY3" fmla="*/ 37484 h 3758590"/>
              <a:gd name="connsiteX4" fmla="*/ 2770974 w 3447959"/>
              <a:gd name="connsiteY4" fmla="*/ 631586 h 3758590"/>
              <a:gd name="connsiteX5" fmla="*/ 3410572 w 3447959"/>
              <a:gd name="connsiteY5" fmla="*/ 837627 h 3758590"/>
              <a:gd name="connsiteX6" fmla="*/ 3447959 w 3447959"/>
              <a:gd name="connsiteY6" fmla="*/ 833794 h 3758590"/>
              <a:gd name="connsiteX7" fmla="*/ 3447959 w 3447959"/>
              <a:gd name="connsiteY7" fmla="*/ 841636 h 3758590"/>
              <a:gd name="connsiteX8" fmla="*/ 1000344 w 3447959"/>
              <a:gd name="connsiteY8" fmla="*/ 3758590 h 3758590"/>
              <a:gd name="connsiteX9" fmla="*/ 0 w 3447959"/>
              <a:gd name="connsiteY9" fmla="*/ 2919201 h 375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47959" h="3758590">
                <a:moveTo>
                  <a:pt x="0" y="2919201"/>
                </a:moveTo>
                <a:lnTo>
                  <a:pt x="2448670" y="989"/>
                </a:lnTo>
                <a:lnTo>
                  <a:pt x="2454281" y="0"/>
                </a:lnTo>
                <a:lnTo>
                  <a:pt x="2456998" y="37484"/>
                </a:lnTo>
                <a:cubicBezTo>
                  <a:pt x="2484854" y="267419"/>
                  <a:pt x="2589863" y="479616"/>
                  <a:pt x="2770974" y="631586"/>
                </a:cubicBezTo>
                <a:cubicBezTo>
                  <a:pt x="2952085" y="783556"/>
                  <a:pt x="3179293" y="850122"/>
                  <a:pt x="3410572" y="837627"/>
                </a:cubicBezTo>
                <a:lnTo>
                  <a:pt x="3447959" y="833794"/>
                </a:lnTo>
                <a:lnTo>
                  <a:pt x="3447959" y="841636"/>
                </a:lnTo>
                <a:lnTo>
                  <a:pt x="1000344" y="3758590"/>
                </a:lnTo>
                <a:lnTo>
                  <a:pt x="0" y="2919201"/>
                </a:lnTo>
                <a:close/>
              </a:path>
            </a:pathLst>
          </a:cu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Freeform: Shape 42">
            <a:extLst>
              <a:ext uri="{FF2B5EF4-FFF2-40B4-BE49-F238E27FC236}">
                <a16:creationId xmlns:a16="http://schemas.microsoft.com/office/drawing/2014/main" id="{4DFE31B7-000D-4679-B1E8-D64081E429CF}"/>
              </a:ext>
            </a:extLst>
          </p:cNvPr>
          <p:cNvSpPr/>
          <p:nvPr/>
        </p:nvSpPr>
        <p:spPr>
          <a:xfrm rot="3000000">
            <a:off x="7938288" y="2152050"/>
            <a:ext cx="3449014" cy="3757703"/>
          </a:xfrm>
          <a:custGeom>
            <a:avLst/>
            <a:gdLst>
              <a:gd name="connsiteX0" fmla="*/ 0 w 3449014"/>
              <a:gd name="connsiteY0" fmla="*/ 2918211 h 3757703"/>
              <a:gd name="connsiteX1" fmla="*/ 2448670 w 3449014"/>
              <a:gd name="connsiteY1" fmla="*/ 0 h 3757703"/>
              <a:gd name="connsiteX2" fmla="*/ 3449014 w 3449014"/>
              <a:gd name="connsiteY2" fmla="*/ 839388 h 3757703"/>
              <a:gd name="connsiteX3" fmla="*/ 1001400 w 3449014"/>
              <a:gd name="connsiteY3" fmla="*/ 3756342 h 3757703"/>
              <a:gd name="connsiteX4" fmla="*/ 993677 w 3449014"/>
              <a:gd name="connsiteY4" fmla="*/ 3757703 h 3757703"/>
              <a:gd name="connsiteX5" fmla="*/ 990960 w 3449014"/>
              <a:gd name="connsiteY5" fmla="*/ 3720219 h 3757703"/>
              <a:gd name="connsiteX6" fmla="*/ 676984 w 3449014"/>
              <a:gd name="connsiteY6" fmla="*/ 3126116 h 3757703"/>
              <a:gd name="connsiteX7" fmla="*/ 37386 w 3449014"/>
              <a:gd name="connsiteY7" fmla="*/ 2920075 h 3757703"/>
              <a:gd name="connsiteX8" fmla="*/ 0 w 3449014"/>
              <a:gd name="connsiteY8" fmla="*/ 2923909 h 3757703"/>
              <a:gd name="connsiteX9" fmla="*/ 0 w 3449014"/>
              <a:gd name="connsiteY9" fmla="*/ 2918211 h 375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49014" h="3757703">
                <a:moveTo>
                  <a:pt x="0" y="2918211"/>
                </a:moveTo>
                <a:lnTo>
                  <a:pt x="2448670" y="0"/>
                </a:lnTo>
                <a:lnTo>
                  <a:pt x="3449014" y="839388"/>
                </a:lnTo>
                <a:lnTo>
                  <a:pt x="1001400" y="3756342"/>
                </a:lnTo>
                <a:lnTo>
                  <a:pt x="993677" y="3757703"/>
                </a:lnTo>
                <a:lnTo>
                  <a:pt x="990960" y="3720219"/>
                </a:lnTo>
                <a:cubicBezTo>
                  <a:pt x="963104" y="3490284"/>
                  <a:pt x="858095" y="3278086"/>
                  <a:pt x="676984" y="3126116"/>
                </a:cubicBezTo>
                <a:cubicBezTo>
                  <a:pt x="495873" y="2974146"/>
                  <a:pt x="268665" y="2907580"/>
                  <a:pt x="37386" y="2920075"/>
                </a:cubicBezTo>
                <a:lnTo>
                  <a:pt x="0" y="2923909"/>
                </a:lnTo>
                <a:lnTo>
                  <a:pt x="0" y="2918211"/>
                </a:lnTo>
                <a:close/>
              </a:path>
            </a:pathLst>
          </a:cu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Freeform: Shape 114">
            <a:extLst>
              <a:ext uri="{FF2B5EF4-FFF2-40B4-BE49-F238E27FC236}">
                <a16:creationId xmlns:a16="http://schemas.microsoft.com/office/drawing/2014/main" id="{1637C1C9-5F86-4C57-A3FD-92F7B1C951AC}"/>
              </a:ext>
            </a:extLst>
          </p:cNvPr>
          <p:cNvSpPr/>
          <p:nvPr/>
        </p:nvSpPr>
        <p:spPr>
          <a:xfrm rot="3000000">
            <a:off x="6258088" y="3347987"/>
            <a:ext cx="1333408" cy="1364384"/>
          </a:xfrm>
          <a:custGeom>
            <a:avLst/>
            <a:gdLst>
              <a:gd name="connsiteX0" fmla="*/ 702704 w 1333408"/>
              <a:gd name="connsiteY0" fmla="*/ 665405 h 1364384"/>
              <a:gd name="connsiteX1" fmla="*/ 702704 w 1333408"/>
              <a:gd name="connsiteY1" fmla="*/ 712398 h 1364384"/>
              <a:gd name="connsiteX2" fmla="*/ 702705 w 1333408"/>
              <a:gd name="connsiteY2" fmla="*/ 712398 h 1364384"/>
              <a:gd name="connsiteX3" fmla="*/ 702705 w 1333408"/>
              <a:gd name="connsiteY3" fmla="*/ 712399 h 1364384"/>
              <a:gd name="connsiteX4" fmla="*/ 748984 w 1333408"/>
              <a:gd name="connsiteY4" fmla="*/ 704239 h 1364384"/>
              <a:gd name="connsiteX5" fmla="*/ 748983 w 1333408"/>
              <a:gd name="connsiteY5" fmla="*/ 704238 h 1364384"/>
              <a:gd name="connsiteX6" fmla="*/ 702704 w 1333408"/>
              <a:gd name="connsiteY6" fmla="*/ 712398 h 1364384"/>
              <a:gd name="connsiteX7" fmla="*/ 702704 w 1333408"/>
              <a:gd name="connsiteY7" fmla="*/ 665405 h 1364384"/>
              <a:gd name="connsiteX8" fmla="*/ 702703 w 1333408"/>
              <a:gd name="connsiteY8" fmla="*/ 4628 h 1364384"/>
              <a:gd name="connsiteX9" fmla="*/ 781053 w 1333408"/>
              <a:gd name="connsiteY9" fmla="*/ 0 h 1364384"/>
              <a:gd name="connsiteX10" fmla="*/ 1128780 w 1333408"/>
              <a:gd name="connsiteY10" fmla="*/ 131511 h 1364384"/>
              <a:gd name="connsiteX11" fmla="*/ 1318675 w 1333408"/>
              <a:gd name="connsiteY11" fmla="*/ 451118 h 1364384"/>
              <a:gd name="connsiteX12" fmla="*/ 1327722 w 1333408"/>
              <a:gd name="connsiteY12" fmla="*/ 529081 h 1364384"/>
              <a:gd name="connsiteX13" fmla="*/ 702704 w 1333408"/>
              <a:gd name="connsiteY13" fmla="*/ 639288 h 1364384"/>
              <a:gd name="connsiteX14" fmla="*/ 185920 w 1333408"/>
              <a:gd name="connsiteY14" fmla="*/ 278764 h 1364384"/>
              <a:gd name="connsiteX15" fmla="*/ 211487 w 1333408"/>
              <a:gd name="connsiteY15" fmla="*/ 253225 h 1364384"/>
              <a:gd name="connsiteX16" fmla="*/ 211487 w 1333408"/>
              <a:gd name="connsiteY16" fmla="*/ 253225 h 1364384"/>
              <a:gd name="connsiteX17" fmla="*/ 288812 w 1333408"/>
              <a:gd name="connsiteY17" fmla="*/ 175980 h 1364384"/>
              <a:gd name="connsiteX18" fmla="*/ 526381 w 1333408"/>
              <a:gd name="connsiteY18" fmla="*/ 39774 h 1364384"/>
              <a:gd name="connsiteX19" fmla="*/ 630703 w 1333408"/>
              <a:gd name="connsiteY19" fmla="*/ 13312 h 1364384"/>
              <a:gd name="connsiteX20" fmla="*/ 630703 w 1333408"/>
              <a:gd name="connsiteY20" fmla="*/ 13311 h 1364384"/>
              <a:gd name="connsiteX21" fmla="*/ 653475 w 1333408"/>
              <a:gd name="connsiteY21" fmla="*/ 7535 h 1364384"/>
              <a:gd name="connsiteX22" fmla="*/ 702703 w 1333408"/>
              <a:gd name="connsiteY22" fmla="*/ 4627 h 1364384"/>
              <a:gd name="connsiteX23" fmla="*/ 702703 w 1333408"/>
              <a:gd name="connsiteY23" fmla="*/ 639287 h 1364384"/>
              <a:gd name="connsiteX24" fmla="*/ 676984 w 1333408"/>
              <a:gd name="connsiteY24" fmla="*/ 643822 h 1364384"/>
              <a:gd name="connsiteX25" fmla="*/ 630705 w 1333408"/>
              <a:gd name="connsiteY25" fmla="*/ 651983 h 1364384"/>
              <a:gd name="connsiteX26" fmla="*/ 630704 w 1333408"/>
              <a:gd name="connsiteY26" fmla="*/ 604989 h 1364384"/>
              <a:gd name="connsiteX27" fmla="*/ 630704 w 1333408"/>
              <a:gd name="connsiteY27" fmla="*/ 604988 h 1364384"/>
              <a:gd name="connsiteX28" fmla="*/ 630704 w 1333408"/>
              <a:gd name="connsiteY28" fmla="*/ 604989 h 1364384"/>
              <a:gd name="connsiteX29" fmla="*/ 630704 w 1333408"/>
              <a:gd name="connsiteY29" fmla="*/ 651983 h 1364384"/>
              <a:gd name="connsiteX30" fmla="*/ 630705 w 1333408"/>
              <a:gd name="connsiteY30" fmla="*/ 651983 h 1364384"/>
              <a:gd name="connsiteX31" fmla="*/ 630705 w 1333408"/>
              <a:gd name="connsiteY31" fmla="*/ 651984 h 1364384"/>
              <a:gd name="connsiteX32" fmla="*/ 676985 w 1333408"/>
              <a:gd name="connsiteY32" fmla="*/ 643823 h 1364384"/>
              <a:gd name="connsiteX33" fmla="*/ 702704 w 1333408"/>
              <a:gd name="connsiteY33" fmla="*/ 639288 h 1364384"/>
              <a:gd name="connsiteX34" fmla="*/ 702704 w 1333408"/>
              <a:gd name="connsiteY34" fmla="*/ 639288 h 1364384"/>
              <a:gd name="connsiteX35" fmla="*/ 1327723 w 1333408"/>
              <a:gd name="connsiteY35" fmla="*/ 529081 h 1364384"/>
              <a:gd name="connsiteX36" fmla="*/ 1333408 w 1333408"/>
              <a:gd name="connsiteY36" fmla="*/ 578067 h 1364384"/>
              <a:gd name="connsiteX37" fmla="*/ 1331674 w 1333408"/>
              <a:gd name="connsiteY37" fmla="*/ 601494 h 1364384"/>
              <a:gd name="connsiteX38" fmla="*/ 1323730 w 1333408"/>
              <a:gd name="connsiteY38" fmla="*/ 708827 h 1364384"/>
              <a:gd name="connsiteX39" fmla="*/ 1230846 w 1333408"/>
              <a:gd name="connsiteY39" fmla="*/ 966440 h 1364384"/>
              <a:gd name="connsiteX40" fmla="*/ 1168202 w 1333408"/>
              <a:gd name="connsiteY40" fmla="*/ 1056003 h 1364384"/>
              <a:gd name="connsiteX41" fmla="*/ 748986 w 1333408"/>
              <a:gd name="connsiteY41" fmla="*/ 704239 h 1364384"/>
              <a:gd name="connsiteX42" fmla="*/ 748986 w 1333408"/>
              <a:gd name="connsiteY42" fmla="*/ 704239 h 1364384"/>
              <a:gd name="connsiteX43" fmla="*/ 1168202 w 1333408"/>
              <a:gd name="connsiteY43" fmla="*/ 1056004 h 1364384"/>
              <a:gd name="connsiteX44" fmla="*/ 1147489 w 1333408"/>
              <a:gd name="connsiteY44" fmla="*/ 1085618 h 1364384"/>
              <a:gd name="connsiteX45" fmla="*/ 1121922 w 1333408"/>
              <a:gd name="connsiteY45" fmla="*/ 1111159 h 1364384"/>
              <a:gd name="connsiteX46" fmla="*/ 702704 w 1333408"/>
              <a:gd name="connsiteY46" fmla="*/ 759394 h 1364384"/>
              <a:gd name="connsiteX47" fmla="*/ 702704 w 1333408"/>
              <a:gd name="connsiteY47" fmla="*/ 759393 h 1364384"/>
              <a:gd name="connsiteX48" fmla="*/ 656424 w 1333408"/>
              <a:gd name="connsiteY48" fmla="*/ 720559 h 1364384"/>
              <a:gd name="connsiteX49" fmla="*/ 656423 w 1333408"/>
              <a:gd name="connsiteY49" fmla="*/ 720560 h 1364384"/>
              <a:gd name="connsiteX50" fmla="*/ 656424 w 1333408"/>
              <a:gd name="connsiteY50" fmla="*/ 720560 h 1364384"/>
              <a:gd name="connsiteX51" fmla="*/ 656423 w 1333408"/>
              <a:gd name="connsiteY51" fmla="*/ 720560 h 1364384"/>
              <a:gd name="connsiteX52" fmla="*/ 702703 w 1333408"/>
              <a:gd name="connsiteY52" fmla="*/ 759394 h 1364384"/>
              <a:gd name="connsiteX53" fmla="*/ 1121921 w 1333408"/>
              <a:gd name="connsiteY53" fmla="*/ 1111159 h 1364384"/>
              <a:gd name="connsiteX54" fmla="*/ 1044596 w 1333408"/>
              <a:gd name="connsiteY54" fmla="*/ 1188403 h 1364384"/>
              <a:gd name="connsiteX55" fmla="*/ 807026 w 1333408"/>
              <a:gd name="connsiteY55" fmla="*/ 1324610 h 1364384"/>
              <a:gd name="connsiteX56" fmla="*/ 702704 w 1333408"/>
              <a:gd name="connsiteY56" fmla="*/ 1351072 h 1364384"/>
              <a:gd name="connsiteX57" fmla="*/ 702704 w 1333408"/>
              <a:gd name="connsiteY57" fmla="*/ 1351072 h 1364384"/>
              <a:gd name="connsiteX58" fmla="*/ 679933 w 1333408"/>
              <a:gd name="connsiteY58" fmla="*/ 1356848 h 1364384"/>
              <a:gd name="connsiteX59" fmla="*/ 630704 w 1333408"/>
              <a:gd name="connsiteY59" fmla="*/ 1359756 h 1364384"/>
              <a:gd name="connsiteX60" fmla="*/ 552355 w 1333408"/>
              <a:gd name="connsiteY60" fmla="*/ 1364384 h 1364384"/>
              <a:gd name="connsiteX61" fmla="*/ 204627 w 1333408"/>
              <a:gd name="connsiteY61" fmla="*/ 1232873 h 1364384"/>
              <a:gd name="connsiteX62" fmla="*/ 14732 w 1333408"/>
              <a:gd name="connsiteY62" fmla="*/ 913266 h 1364384"/>
              <a:gd name="connsiteX63" fmla="*/ 5685 w 1333408"/>
              <a:gd name="connsiteY63" fmla="*/ 835302 h 1364384"/>
              <a:gd name="connsiteX64" fmla="*/ 630704 w 1333408"/>
              <a:gd name="connsiteY64" fmla="*/ 725095 h 1364384"/>
              <a:gd name="connsiteX65" fmla="*/ 630704 w 1333408"/>
              <a:gd name="connsiteY65" fmla="*/ 725095 h 1364384"/>
              <a:gd name="connsiteX66" fmla="*/ 630704 w 1333408"/>
              <a:gd name="connsiteY66" fmla="*/ 698979 h 1364384"/>
              <a:gd name="connsiteX67" fmla="*/ 630704 w 1333408"/>
              <a:gd name="connsiteY67" fmla="*/ 698979 h 1364384"/>
              <a:gd name="connsiteX68" fmla="*/ 630704 w 1333408"/>
              <a:gd name="connsiteY68" fmla="*/ 698977 h 1364384"/>
              <a:gd name="connsiteX69" fmla="*/ 584424 w 1333408"/>
              <a:gd name="connsiteY69" fmla="*/ 660143 h 1364384"/>
              <a:gd name="connsiteX70" fmla="*/ 584423 w 1333408"/>
              <a:gd name="connsiteY70" fmla="*/ 660143 h 1364384"/>
              <a:gd name="connsiteX71" fmla="*/ 165206 w 1333408"/>
              <a:gd name="connsiteY71" fmla="*/ 308380 h 1364384"/>
              <a:gd name="connsiteX72" fmla="*/ 584422 w 1333408"/>
              <a:gd name="connsiteY72" fmla="*/ 660143 h 1364384"/>
              <a:gd name="connsiteX73" fmla="*/ 584422 w 1333408"/>
              <a:gd name="connsiteY73" fmla="*/ 660143 h 1364384"/>
              <a:gd name="connsiteX74" fmla="*/ 630703 w 1333408"/>
              <a:gd name="connsiteY74" fmla="*/ 698978 h 1364384"/>
              <a:gd name="connsiteX75" fmla="*/ 630703 w 1333408"/>
              <a:gd name="connsiteY75" fmla="*/ 725094 h 1364384"/>
              <a:gd name="connsiteX76" fmla="*/ 5685 w 1333408"/>
              <a:gd name="connsiteY76" fmla="*/ 835301 h 1364384"/>
              <a:gd name="connsiteX77" fmla="*/ 0 w 1333408"/>
              <a:gd name="connsiteY77" fmla="*/ 786316 h 1364384"/>
              <a:gd name="connsiteX78" fmla="*/ 1734 w 1333408"/>
              <a:gd name="connsiteY78" fmla="*/ 762887 h 1364384"/>
              <a:gd name="connsiteX79" fmla="*/ 1734 w 1333408"/>
              <a:gd name="connsiteY79" fmla="*/ 762887 h 1364384"/>
              <a:gd name="connsiteX80" fmla="*/ 9678 w 1333408"/>
              <a:gd name="connsiteY80" fmla="*/ 655554 h 1364384"/>
              <a:gd name="connsiteX81" fmla="*/ 102562 w 1333408"/>
              <a:gd name="connsiteY81" fmla="*/ 397942 h 1364384"/>
              <a:gd name="connsiteX82" fmla="*/ 165205 w 1333408"/>
              <a:gd name="connsiteY82" fmla="*/ 308379 h 1364384"/>
              <a:gd name="connsiteX83" fmla="*/ 165206 w 1333408"/>
              <a:gd name="connsiteY83" fmla="*/ 308380 h 136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333408" h="1364384">
                <a:moveTo>
                  <a:pt x="702704" y="665405"/>
                </a:moveTo>
                <a:lnTo>
                  <a:pt x="702704" y="712398"/>
                </a:lnTo>
                <a:lnTo>
                  <a:pt x="702705" y="712398"/>
                </a:lnTo>
                <a:lnTo>
                  <a:pt x="702705" y="712399"/>
                </a:lnTo>
                <a:lnTo>
                  <a:pt x="748984" y="704239"/>
                </a:lnTo>
                <a:lnTo>
                  <a:pt x="748983" y="704238"/>
                </a:lnTo>
                <a:lnTo>
                  <a:pt x="702704" y="712398"/>
                </a:lnTo>
                <a:lnTo>
                  <a:pt x="702704" y="665405"/>
                </a:lnTo>
                <a:close/>
                <a:moveTo>
                  <a:pt x="702703" y="4628"/>
                </a:moveTo>
                <a:lnTo>
                  <a:pt x="781053" y="0"/>
                </a:lnTo>
                <a:cubicBezTo>
                  <a:pt x="907610" y="5009"/>
                  <a:pt x="1029206" y="47958"/>
                  <a:pt x="1128780" y="131511"/>
                </a:cubicBezTo>
                <a:cubicBezTo>
                  <a:pt x="1228354" y="215063"/>
                  <a:pt x="1291766" y="327354"/>
                  <a:pt x="1318675" y="451118"/>
                </a:cubicBezTo>
                <a:lnTo>
                  <a:pt x="1327722" y="529081"/>
                </a:lnTo>
                <a:lnTo>
                  <a:pt x="702704" y="639288"/>
                </a:lnTo>
                <a:close/>
                <a:moveTo>
                  <a:pt x="185920" y="278764"/>
                </a:moveTo>
                <a:lnTo>
                  <a:pt x="211487" y="253225"/>
                </a:lnTo>
                <a:lnTo>
                  <a:pt x="211487" y="253225"/>
                </a:lnTo>
                <a:lnTo>
                  <a:pt x="288812" y="175980"/>
                </a:lnTo>
                <a:cubicBezTo>
                  <a:pt x="361781" y="115032"/>
                  <a:pt x="442656" y="69367"/>
                  <a:pt x="526381" y="39774"/>
                </a:cubicBezTo>
                <a:lnTo>
                  <a:pt x="630703" y="13312"/>
                </a:lnTo>
                <a:lnTo>
                  <a:pt x="630703" y="13311"/>
                </a:lnTo>
                <a:lnTo>
                  <a:pt x="653475" y="7535"/>
                </a:lnTo>
                <a:lnTo>
                  <a:pt x="702703" y="4627"/>
                </a:lnTo>
                <a:lnTo>
                  <a:pt x="702703" y="639287"/>
                </a:lnTo>
                <a:lnTo>
                  <a:pt x="676984" y="643822"/>
                </a:lnTo>
                <a:lnTo>
                  <a:pt x="630705" y="651983"/>
                </a:lnTo>
                <a:lnTo>
                  <a:pt x="630704" y="604989"/>
                </a:lnTo>
                <a:lnTo>
                  <a:pt x="630704" y="604988"/>
                </a:lnTo>
                <a:lnTo>
                  <a:pt x="630704" y="604989"/>
                </a:lnTo>
                <a:lnTo>
                  <a:pt x="630704" y="651983"/>
                </a:lnTo>
                <a:lnTo>
                  <a:pt x="630705" y="651983"/>
                </a:lnTo>
                <a:lnTo>
                  <a:pt x="630705" y="651984"/>
                </a:lnTo>
                <a:lnTo>
                  <a:pt x="676985" y="643823"/>
                </a:lnTo>
                <a:lnTo>
                  <a:pt x="702704" y="639288"/>
                </a:lnTo>
                <a:lnTo>
                  <a:pt x="702704" y="639288"/>
                </a:lnTo>
                <a:lnTo>
                  <a:pt x="1327723" y="529081"/>
                </a:lnTo>
                <a:lnTo>
                  <a:pt x="1333408" y="578067"/>
                </a:lnTo>
                <a:lnTo>
                  <a:pt x="1331674" y="601494"/>
                </a:lnTo>
                <a:lnTo>
                  <a:pt x="1323730" y="708827"/>
                </a:lnTo>
                <a:cubicBezTo>
                  <a:pt x="1309125" y="796420"/>
                  <a:pt x="1278197" y="883995"/>
                  <a:pt x="1230846" y="966440"/>
                </a:cubicBezTo>
                <a:lnTo>
                  <a:pt x="1168202" y="1056003"/>
                </a:lnTo>
                <a:lnTo>
                  <a:pt x="748986" y="704239"/>
                </a:lnTo>
                <a:lnTo>
                  <a:pt x="748986" y="704239"/>
                </a:lnTo>
                <a:lnTo>
                  <a:pt x="1168202" y="1056004"/>
                </a:lnTo>
                <a:lnTo>
                  <a:pt x="1147489" y="1085618"/>
                </a:lnTo>
                <a:lnTo>
                  <a:pt x="1121922" y="1111159"/>
                </a:lnTo>
                <a:lnTo>
                  <a:pt x="702704" y="759394"/>
                </a:lnTo>
                <a:lnTo>
                  <a:pt x="702704" y="759393"/>
                </a:lnTo>
                <a:lnTo>
                  <a:pt x="656424" y="720559"/>
                </a:lnTo>
                <a:lnTo>
                  <a:pt x="656423" y="720560"/>
                </a:lnTo>
                <a:lnTo>
                  <a:pt x="656424" y="720560"/>
                </a:lnTo>
                <a:lnTo>
                  <a:pt x="656423" y="720560"/>
                </a:lnTo>
                <a:lnTo>
                  <a:pt x="702703" y="759394"/>
                </a:lnTo>
                <a:lnTo>
                  <a:pt x="1121921" y="1111159"/>
                </a:lnTo>
                <a:lnTo>
                  <a:pt x="1044596" y="1188403"/>
                </a:lnTo>
                <a:cubicBezTo>
                  <a:pt x="971627" y="1249351"/>
                  <a:pt x="890752" y="1295017"/>
                  <a:pt x="807026" y="1324610"/>
                </a:cubicBezTo>
                <a:lnTo>
                  <a:pt x="702704" y="1351072"/>
                </a:lnTo>
                <a:lnTo>
                  <a:pt x="702704" y="1351072"/>
                </a:lnTo>
                <a:lnTo>
                  <a:pt x="679933" y="1356848"/>
                </a:lnTo>
                <a:lnTo>
                  <a:pt x="630704" y="1359756"/>
                </a:lnTo>
                <a:lnTo>
                  <a:pt x="552355" y="1364384"/>
                </a:lnTo>
                <a:cubicBezTo>
                  <a:pt x="425798" y="1359374"/>
                  <a:pt x="304201" y="1316425"/>
                  <a:pt x="204627" y="1232873"/>
                </a:cubicBezTo>
                <a:cubicBezTo>
                  <a:pt x="105053" y="1149320"/>
                  <a:pt x="41642" y="1037030"/>
                  <a:pt x="14732" y="913266"/>
                </a:cubicBezTo>
                <a:lnTo>
                  <a:pt x="5685" y="835302"/>
                </a:lnTo>
                <a:lnTo>
                  <a:pt x="630704" y="725095"/>
                </a:lnTo>
                <a:lnTo>
                  <a:pt x="630704" y="725095"/>
                </a:lnTo>
                <a:lnTo>
                  <a:pt x="630704" y="698979"/>
                </a:lnTo>
                <a:lnTo>
                  <a:pt x="630704" y="698979"/>
                </a:lnTo>
                <a:lnTo>
                  <a:pt x="630704" y="698977"/>
                </a:lnTo>
                <a:lnTo>
                  <a:pt x="584424" y="660143"/>
                </a:lnTo>
                <a:lnTo>
                  <a:pt x="584423" y="660143"/>
                </a:lnTo>
                <a:lnTo>
                  <a:pt x="165206" y="308380"/>
                </a:lnTo>
                <a:lnTo>
                  <a:pt x="584422" y="660143"/>
                </a:lnTo>
                <a:lnTo>
                  <a:pt x="584422" y="660143"/>
                </a:lnTo>
                <a:lnTo>
                  <a:pt x="630703" y="698978"/>
                </a:lnTo>
                <a:lnTo>
                  <a:pt x="630703" y="725094"/>
                </a:lnTo>
                <a:lnTo>
                  <a:pt x="5685" y="835301"/>
                </a:lnTo>
                <a:lnTo>
                  <a:pt x="0" y="786316"/>
                </a:lnTo>
                <a:lnTo>
                  <a:pt x="1734" y="762887"/>
                </a:lnTo>
                <a:lnTo>
                  <a:pt x="1734" y="762887"/>
                </a:lnTo>
                <a:lnTo>
                  <a:pt x="9678" y="655554"/>
                </a:lnTo>
                <a:cubicBezTo>
                  <a:pt x="24283" y="567962"/>
                  <a:pt x="55211" y="480386"/>
                  <a:pt x="102562" y="397942"/>
                </a:cubicBezTo>
                <a:lnTo>
                  <a:pt x="165205" y="308379"/>
                </a:lnTo>
                <a:lnTo>
                  <a:pt x="165206" y="30838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Freeform: Shape 115">
            <a:extLst>
              <a:ext uri="{FF2B5EF4-FFF2-40B4-BE49-F238E27FC236}">
                <a16:creationId xmlns:a16="http://schemas.microsoft.com/office/drawing/2014/main" id="{8B26007A-6819-4AF5-9631-75F33EC99716}"/>
              </a:ext>
            </a:extLst>
          </p:cNvPr>
          <p:cNvSpPr/>
          <p:nvPr/>
        </p:nvSpPr>
        <p:spPr>
          <a:xfrm rot="3000000">
            <a:off x="5891342" y="2972957"/>
            <a:ext cx="2066905" cy="2114441"/>
          </a:xfrm>
          <a:custGeom>
            <a:avLst/>
            <a:gdLst>
              <a:gd name="connsiteX0" fmla="*/ 1566168 w 2066905"/>
              <a:gd name="connsiteY0" fmla="*/ 1551218 h 2114441"/>
              <a:gd name="connsiteX1" fmla="*/ 1758640 w 2066905"/>
              <a:gd name="connsiteY1" fmla="*/ 1712721 h 2114441"/>
              <a:gd name="connsiteX2" fmla="*/ 1706240 w 2066905"/>
              <a:gd name="connsiteY2" fmla="*/ 1769804 h 2114441"/>
              <a:gd name="connsiteX3" fmla="*/ 1256360 w 2066905"/>
              <a:gd name="connsiteY3" fmla="*/ 2053836 h 2114441"/>
              <a:gd name="connsiteX4" fmla="*/ 1114942 w 2066905"/>
              <a:gd name="connsiteY4" fmla="*/ 2088968 h 2114441"/>
              <a:gd name="connsiteX5" fmla="*/ 1557293 w 2066905"/>
              <a:gd name="connsiteY5" fmla="*/ 1449781 h 2114441"/>
              <a:gd name="connsiteX6" fmla="*/ 1998853 w 2066905"/>
              <a:gd name="connsiteY6" fmla="*/ 923551 h 2114441"/>
              <a:gd name="connsiteX7" fmla="*/ 2066905 w 2066905"/>
              <a:gd name="connsiteY7" fmla="*/ 911552 h 2114441"/>
              <a:gd name="connsiteX8" fmla="*/ 2063675 w 2066905"/>
              <a:gd name="connsiteY8" fmla="*/ 958311 h 2114441"/>
              <a:gd name="connsiteX9" fmla="*/ 2063674 w 2066905"/>
              <a:gd name="connsiteY9" fmla="*/ 958312 h 2114441"/>
              <a:gd name="connsiteX10" fmla="*/ 2053632 w 2066905"/>
              <a:gd name="connsiteY10" fmla="*/ 1103682 h 2114441"/>
              <a:gd name="connsiteX11" fmla="*/ 1852036 w 2066905"/>
              <a:gd name="connsiteY11" fmla="*/ 1596050 h 2114441"/>
              <a:gd name="connsiteX12" fmla="*/ 1804921 w 2066905"/>
              <a:gd name="connsiteY12" fmla="*/ 1657566 h 2114441"/>
              <a:gd name="connsiteX13" fmla="*/ 1612449 w 2066905"/>
              <a:gd name="connsiteY13" fmla="*/ 1496062 h 2114441"/>
              <a:gd name="connsiteX14" fmla="*/ 1612449 w 2066905"/>
              <a:gd name="connsiteY14" fmla="*/ 1496062 h 2114441"/>
              <a:gd name="connsiteX15" fmla="*/ 1698423 w 2066905"/>
              <a:gd name="connsiteY15" fmla="*/ 976525 h 2114441"/>
              <a:gd name="connsiteX16" fmla="*/ 1998852 w 2066905"/>
              <a:gd name="connsiteY16" fmla="*/ 923551 h 2114441"/>
              <a:gd name="connsiteX17" fmla="*/ 1557293 w 2066905"/>
              <a:gd name="connsiteY17" fmla="*/ 1449781 h 2114441"/>
              <a:gd name="connsiteX18" fmla="*/ 1557293 w 2066905"/>
              <a:gd name="connsiteY18" fmla="*/ 1449782 h 2114441"/>
              <a:gd name="connsiteX19" fmla="*/ 1534951 w 2066905"/>
              <a:gd name="connsiteY19" fmla="*/ 1431035 h 2114441"/>
              <a:gd name="connsiteX20" fmla="*/ 1597594 w 2066905"/>
              <a:gd name="connsiteY20" fmla="*/ 1341471 h 2114441"/>
              <a:gd name="connsiteX21" fmla="*/ 1690478 w 2066905"/>
              <a:gd name="connsiteY21" fmla="*/ 1083859 h 2114441"/>
              <a:gd name="connsiteX22" fmla="*/ 1069453 w 2066905"/>
              <a:gd name="connsiteY22" fmla="*/ 1726102 h 2114441"/>
              <a:gd name="connsiteX23" fmla="*/ 1173776 w 2066905"/>
              <a:gd name="connsiteY23" fmla="*/ 1699640 h 2114441"/>
              <a:gd name="connsiteX24" fmla="*/ 1411346 w 2066905"/>
              <a:gd name="connsiteY24" fmla="*/ 1563433 h 2114441"/>
              <a:gd name="connsiteX25" fmla="*/ 1488671 w 2066905"/>
              <a:gd name="connsiteY25" fmla="*/ 1486189 h 2114441"/>
              <a:gd name="connsiteX26" fmla="*/ 1511014 w 2066905"/>
              <a:gd name="connsiteY26" fmla="*/ 1504936 h 2114441"/>
              <a:gd name="connsiteX27" fmla="*/ 1511013 w 2066905"/>
              <a:gd name="connsiteY27" fmla="*/ 1504936 h 2114441"/>
              <a:gd name="connsiteX28" fmla="*/ 1566167 w 2066905"/>
              <a:gd name="connsiteY28" fmla="*/ 1551217 h 2114441"/>
              <a:gd name="connsiteX29" fmla="*/ 1114941 w 2066905"/>
              <a:gd name="connsiteY29" fmla="*/ 2088967 h 2114441"/>
              <a:gd name="connsiteX30" fmla="*/ 1069452 w 2066905"/>
              <a:gd name="connsiteY30" fmla="*/ 2100269 h 2114441"/>
              <a:gd name="connsiteX31" fmla="*/ 1069452 w 2066905"/>
              <a:gd name="connsiteY31" fmla="*/ 2031166 h 2114441"/>
              <a:gd name="connsiteX32" fmla="*/ 1069453 w 2066905"/>
              <a:gd name="connsiteY32" fmla="*/ 2031164 h 2114441"/>
              <a:gd name="connsiteX33" fmla="*/ 1069453 w 2066905"/>
              <a:gd name="connsiteY33" fmla="*/ 5312 h 2114441"/>
              <a:gd name="connsiteX34" fmla="*/ 1106839 w 2066905"/>
              <a:gd name="connsiteY34" fmla="*/ 1477 h 2114441"/>
              <a:gd name="connsiteX35" fmla="*/ 1746437 w 2066905"/>
              <a:gd name="connsiteY35" fmla="*/ 207518 h 2114441"/>
              <a:gd name="connsiteX36" fmla="*/ 2060413 w 2066905"/>
              <a:gd name="connsiteY36" fmla="*/ 801621 h 2114441"/>
              <a:gd name="connsiteX37" fmla="*/ 2063130 w 2066905"/>
              <a:gd name="connsiteY37" fmla="*/ 839105 h 2114441"/>
              <a:gd name="connsiteX38" fmla="*/ 1694472 w 2066905"/>
              <a:gd name="connsiteY38" fmla="*/ 904110 h 2114441"/>
              <a:gd name="connsiteX39" fmla="*/ 1685425 w 2066905"/>
              <a:gd name="connsiteY39" fmla="*/ 826147 h 2114441"/>
              <a:gd name="connsiteX40" fmla="*/ 1495530 w 2066905"/>
              <a:gd name="connsiteY40" fmla="*/ 506540 h 2114441"/>
              <a:gd name="connsiteX41" fmla="*/ 1147803 w 2066905"/>
              <a:gd name="connsiteY41" fmla="*/ 375030 h 2114441"/>
              <a:gd name="connsiteX42" fmla="*/ 1069453 w 2066905"/>
              <a:gd name="connsiteY42" fmla="*/ 379657 h 2114441"/>
              <a:gd name="connsiteX43" fmla="*/ 3775 w 2066905"/>
              <a:gd name="connsiteY43" fmla="*/ 1275337 h 2114441"/>
              <a:gd name="connsiteX44" fmla="*/ 372436 w 2066905"/>
              <a:gd name="connsiteY44" fmla="*/ 1210332 h 2114441"/>
              <a:gd name="connsiteX45" fmla="*/ 381482 w 2066905"/>
              <a:gd name="connsiteY45" fmla="*/ 1288295 h 2114441"/>
              <a:gd name="connsiteX46" fmla="*/ 571377 w 2066905"/>
              <a:gd name="connsiteY46" fmla="*/ 1607902 h 2114441"/>
              <a:gd name="connsiteX47" fmla="*/ 919104 w 2066905"/>
              <a:gd name="connsiteY47" fmla="*/ 1739414 h 2114441"/>
              <a:gd name="connsiteX48" fmla="*/ 997453 w 2066905"/>
              <a:gd name="connsiteY48" fmla="*/ 1734786 h 2114441"/>
              <a:gd name="connsiteX49" fmla="*/ 997453 w 2066905"/>
              <a:gd name="connsiteY49" fmla="*/ 2109130 h 2114441"/>
              <a:gd name="connsiteX50" fmla="*/ 960066 w 2066905"/>
              <a:gd name="connsiteY50" fmla="*/ 2112964 h 2114441"/>
              <a:gd name="connsiteX51" fmla="*/ 320468 w 2066905"/>
              <a:gd name="connsiteY51" fmla="*/ 1906923 h 2114441"/>
              <a:gd name="connsiteX52" fmla="*/ 6492 w 2066905"/>
              <a:gd name="connsiteY52" fmla="*/ 1312821 h 2114441"/>
              <a:gd name="connsiteX53" fmla="*/ 954238 w 2066905"/>
              <a:gd name="connsiteY53" fmla="*/ 24910 h 2114441"/>
              <a:gd name="connsiteX54" fmla="*/ 997453 w 2066905"/>
              <a:gd name="connsiteY54" fmla="*/ 14174 h 2114441"/>
              <a:gd name="connsiteX55" fmla="*/ 997454 w 2066905"/>
              <a:gd name="connsiteY55" fmla="*/ 85420 h 2114441"/>
              <a:gd name="connsiteX56" fmla="*/ 997453 w 2066905"/>
              <a:gd name="connsiteY56" fmla="*/ 85420 h 2114441"/>
              <a:gd name="connsiteX57" fmla="*/ 997453 w 2066905"/>
              <a:gd name="connsiteY57" fmla="*/ 388342 h 2114441"/>
              <a:gd name="connsiteX58" fmla="*/ 893130 w 2066905"/>
              <a:gd name="connsiteY58" fmla="*/ 414804 h 2114441"/>
              <a:gd name="connsiteX59" fmla="*/ 655561 w 2066905"/>
              <a:gd name="connsiteY59" fmla="*/ 551010 h 2114441"/>
              <a:gd name="connsiteX60" fmla="*/ 578236 w 2066905"/>
              <a:gd name="connsiteY60" fmla="*/ 628255 h 2114441"/>
              <a:gd name="connsiteX61" fmla="*/ 556949 w 2066905"/>
              <a:gd name="connsiteY61" fmla="*/ 610392 h 2114441"/>
              <a:gd name="connsiteX62" fmla="*/ 556949 w 2066905"/>
              <a:gd name="connsiteY62" fmla="*/ 610391 h 2114441"/>
              <a:gd name="connsiteX63" fmla="*/ 501794 w 2066905"/>
              <a:gd name="connsiteY63" fmla="*/ 564112 h 2114441"/>
              <a:gd name="connsiteX64" fmla="*/ 455513 w 2066905"/>
              <a:gd name="connsiteY64" fmla="*/ 619267 h 2114441"/>
              <a:gd name="connsiteX65" fmla="*/ 510667 w 2066905"/>
              <a:gd name="connsiteY65" fmla="*/ 665547 h 2114441"/>
              <a:gd name="connsiteX66" fmla="*/ 510667 w 2066905"/>
              <a:gd name="connsiteY66" fmla="*/ 665547 h 2114441"/>
              <a:gd name="connsiteX67" fmla="*/ 531954 w 2066905"/>
              <a:gd name="connsiteY67" fmla="*/ 683409 h 2114441"/>
              <a:gd name="connsiteX68" fmla="*/ 469311 w 2066905"/>
              <a:gd name="connsiteY68" fmla="*/ 772972 h 2114441"/>
              <a:gd name="connsiteX69" fmla="*/ 376428 w 2066905"/>
              <a:gd name="connsiteY69" fmla="*/ 1030584 h 2114441"/>
              <a:gd name="connsiteX70" fmla="*/ 368483 w 2066905"/>
              <a:gd name="connsiteY70" fmla="*/ 1137917 h 2114441"/>
              <a:gd name="connsiteX71" fmla="*/ 70166 w 2066905"/>
              <a:gd name="connsiteY71" fmla="*/ 1190518 h 2114441"/>
              <a:gd name="connsiteX72" fmla="*/ 70164 w 2066905"/>
              <a:gd name="connsiteY72" fmla="*/ 1190520 h 2114441"/>
              <a:gd name="connsiteX73" fmla="*/ 0 w 2066905"/>
              <a:gd name="connsiteY73" fmla="*/ 1202892 h 2114441"/>
              <a:gd name="connsiteX74" fmla="*/ 3069 w 2066905"/>
              <a:gd name="connsiteY74" fmla="*/ 1158469 h 2114441"/>
              <a:gd name="connsiteX75" fmla="*/ 308265 w 2066905"/>
              <a:gd name="connsiteY75" fmla="*/ 401722 h 2114441"/>
              <a:gd name="connsiteX76" fmla="*/ 360664 w 2066905"/>
              <a:gd name="connsiteY76" fmla="*/ 344639 h 2114441"/>
              <a:gd name="connsiteX77" fmla="*/ 810544 w 2066905"/>
              <a:gd name="connsiteY77" fmla="*/ 60608 h 2114441"/>
              <a:gd name="connsiteX78" fmla="*/ 954237 w 2066905"/>
              <a:gd name="connsiteY78" fmla="*/ 24910 h 2114441"/>
              <a:gd name="connsiteX79" fmla="*/ 501794 w 2066905"/>
              <a:gd name="connsiteY79" fmla="*/ 564112 h 2114441"/>
              <a:gd name="connsiteX80" fmla="*/ 261984 w 2066905"/>
              <a:gd name="connsiteY80" fmla="*/ 456877 h 2114441"/>
              <a:gd name="connsiteX81" fmla="*/ 455512 w 2066905"/>
              <a:gd name="connsiteY81" fmla="*/ 619267 h 2114441"/>
              <a:gd name="connsiteX82" fmla="*/ 3068 w 2066905"/>
              <a:gd name="connsiteY82" fmla="*/ 1158469 h 2114441"/>
              <a:gd name="connsiteX83" fmla="*/ 13271 w 2066905"/>
              <a:gd name="connsiteY83" fmla="*/ 1010760 h 2114441"/>
              <a:gd name="connsiteX84" fmla="*/ 214867 w 2066905"/>
              <a:gd name="connsiteY84" fmla="*/ 518393 h 211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066905" h="2114441">
                <a:moveTo>
                  <a:pt x="1566168" y="1551218"/>
                </a:moveTo>
                <a:lnTo>
                  <a:pt x="1758640" y="1712721"/>
                </a:lnTo>
                <a:lnTo>
                  <a:pt x="1706240" y="1769804"/>
                </a:lnTo>
                <a:cubicBezTo>
                  <a:pt x="1573603" y="1901890"/>
                  <a:pt x="1418538" y="1997338"/>
                  <a:pt x="1256360" y="2053836"/>
                </a:cubicBezTo>
                <a:lnTo>
                  <a:pt x="1114942" y="2088968"/>
                </a:lnTo>
                <a:close/>
                <a:moveTo>
                  <a:pt x="1557293" y="1449781"/>
                </a:moveTo>
                <a:lnTo>
                  <a:pt x="1998853" y="923551"/>
                </a:lnTo>
                <a:lnTo>
                  <a:pt x="2066905" y="911552"/>
                </a:lnTo>
                <a:lnTo>
                  <a:pt x="2063675" y="958311"/>
                </a:lnTo>
                <a:lnTo>
                  <a:pt x="2063674" y="958312"/>
                </a:lnTo>
                <a:lnTo>
                  <a:pt x="2053632" y="1103682"/>
                </a:lnTo>
                <a:cubicBezTo>
                  <a:pt x="2026155" y="1273208"/>
                  <a:pt x="1959085" y="1442491"/>
                  <a:pt x="1852036" y="1596050"/>
                </a:cubicBezTo>
                <a:lnTo>
                  <a:pt x="1804921" y="1657566"/>
                </a:lnTo>
                <a:lnTo>
                  <a:pt x="1612449" y="1496062"/>
                </a:lnTo>
                <a:lnTo>
                  <a:pt x="1612449" y="1496062"/>
                </a:lnTo>
                <a:close/>
                <a:moveTo>
                  <a:pt x="1698423" y="976525"/>
                </a:moveTo>
                <a:lnTo>
                  <a:pt x="1998852" y="923551"/>
                </a:lnTo>
                <a:lnTo>
                  <a:pt x="1557293" y="1449781"/>
                </a:lnTo>
                <a:lnTo>
                  <a:pt x="1557293" y="1449782"/>
                </a:lnTo>
                <a:lnTo>
                  <a:pt x="1534951" y="1431035"/>
                </a:lnTo>
                <a:lnTo>
                  <a:pt x="1597594" y="1341471"/>
                </a:lnTo>
                <a:cubicBezTo>
                  <a:pt x="1644945" y="1259027"/>
                  <a:pt x="1675873" y="1171452"/>
                  <a:pt x="1690478" y="1083859"/>
                </a:cubicBezTo>
                <a:close/>
                <a:moveTo>
                  <a:pt x="1069453" y="1726102"/>
                </a:moveTo>
                <a:lnTo>
                  <a:pt x="1173776" y="1699640"/>
                </a:lnTo>
                <a:cubicBezTo>
                  <a:pt x="1257503" y="1670047"/>
                  <a:pt x="1338378" y="1624381"/>
                  <a:pt x="1411346" y="1563433"/>
                </a:cubicBezTo>
                <a:lnTo>
                  <a:pt x="1488671" y="1486189"/>
                </a:lnTo>
                <a:lnTo>
                  <a:pt x="1511014" y="1504936"/>
                </a:lnTo>
                <a:lnTo>
                  <a:pt x="1511013" y="1504936"/>
                </a:lnTo>
                <a:lnTo>
                  <a:pt x="1566167" y="1551217"/>
                </a:lnTo>
                <a:lnTo>
                  <a:pt x="1114941" y="2088967"/>
                </a:lnTo>
                <a:lnTo>
                  <a:pt x="1069452" y="2100269"/>
                </a:lnTo>
                <a:lnTo>
                  <a:pt x="1069452" y="2031166"/>
                </a:lnTo>
                <a:lnTo>
                  <a:pt x="1069453" y="2031164"/>
                </a:lnTo>
                <a:close/>
                <a:moveTo>
                  <a:pt x="1069453" y="5312"/>
                </a:moveTo>
                <a:lnTo>
                  <a:pt x="1106839" y="1477"/>
                </a:lnTo>
                <a:cubicBezTo>
                  <a:pt x="1338118" y="-11018"/>
                  <a:pt x="1565326" y="55548"/>
                  <a:pt x="1746437" y="207518"/>
                </a:cubicBezTo>
                <a:cubicBezTo>
                  <a:pt x="1927548" y="359488"/>
                  <a:pt x="2032557" y="571686"/>
                  <a:pt x="2060413" y="801621"/>
                </a:cubicBezTo>
                <a:lnTo>
                  <a:pt x="2063130" y="839105"/>
                </a:lnTo>
                <a:lnTo>
                  <a:pt x="1694472" y="904110"/>
                </a:lnTo>
                <a:lnTo>
                  <a:pt x="1685425" y="826147"/>
                </a:lnTo>
                <a:cubicBezTo>
                  <a:pt x="1658515" y="702383"/>
                  <a:pt x="1595104" y="590092"/>
                  <a:pt x="1495530" y="506540"/>
                </a:cubicBezTo>
                <a:cubicBezTo>
                  <a:pt x="1395956" y="422987"/>
                  <a:pt x="1274360" y="380038"/>
                  <a:pt x="1147803" y="375030"/>
                </a:cubicBezTo>
                <a:lnTo>
                  <a:pt x="1069453" y="379657"/>
                </a:lnTo>
                <a:close/>
                <a:moveTo>
                  <a:pt x="3775" y="1275337"/>
                </a:moveTo>
                <a:lnTo>
                  <a:pt x="372436" y="1210332"/>
                </a:lnTo>
                <a:lnTo>
                  <a:pt x="381482" y="1288295"/>
                </a:lnTo>
                <a:cubicBezTo>
                  <a:pt x="408392" y="1412060"/>
                  <a:pt x="471803" y="1524350"/>
                  <a:pt x="571377" y="1607902"/>
                </a:cubicBezTo>
                <a:cubicBezTo>
                  <a:pt x="670952" y="1691454"/>
                  <a:pt x="792547" y="1734403"/>
                  <a:pt x="919104" y="1739414"/>
                </a:cubicBezTo>
                <a:lnTo>
                  <a:pt x="997453" y="1734786"/>
                </a:lnTo>
                <a:lnTo>
                  <a:pt x="997453" y="2109130"/>
                </a:lnTo>
                <a:lnTo>
                  <a:pt x="960066" y="2112964"/>
                </a:lnTo>
                <a:cubicBezTo>
                  <a:pt x="728787" y="2125459"/>
                  <a:pt x="501579" y="2058893"/>
                  <a:pt x="320468" y="1906923"/>
                </a:cubicBezTo>
                <a:cubicBezTo>
                  <a:pt x="139358" y="1754953"/>
                  <a:pt x="34349" y="1542755"/>
                  <a:pt x="6492" y="1312821"/>
                </a:cubicBezTo>
                <a:close/>
                <a:moveTo>
                  <a:pt x="954238" y="24910"/>
                </a:moveTo>
                <a:lnTo>
                  <a:pt x="997453" y="14174"/>
                </a:lnTo>
                <a:lnTo>
                  <a:pt x="997454" y="85420"/>
                </a:lnTo>
                <a:lnTo>
                  <a:pt x="997453" y="85420"/>
                </a:lnTo>
                <a:lnTo>
                  <a:pt x="997453" y="388342"/>
                </a:lnTo>
                <a:lnTo>
                  <a:pt x="893130" y="414804"/>
                </a:lnTo>
                <a:cubicBezTo>
                  <a:pt x="809405" y="444396"/>
                  <a:pt x="728530" y="490062"/>
                  <a:pt x="655561" y="551010"/>
                </a:cubicBezTo>
                <a:lnTo>
                  <a:pt x="578236" y="628255"/>
                </a:lnTo>
                <a:lnTo>
                  <a:pt x="556949" y="610392"/>
                </a:lnTo>
                <a:lnTo>
                  <a:pt x="556949" y="610391"/>
                </a:lnTo>
                <a:lnTo>
                  <a:pt x="501794" y="564112"/>
                </a:lnTo>
                <a:close/>
                <a:moveTo>
                  <a:pt x="455513" y="619267"/>
                </a:moveTo>
                <a:lnTo>
                  <a:pt x="510667" y="665547"/>
                </a:lnTo>
                <a:lnTo>
                  <a:pt x="510667" y="665547"/>
                </a:lnTo>
                <a:lnTo>
                  <a:pt x="531954" y="683409"/>
                </a:lnTo>
                <a:lnTo>
                  <a:pt x="469311" y="772972"/>
                </a:lnTo>
                <a:cubicBezTo>
                  <a:pt x="421961" y="855416"/>
                  <a:pt x="391033" y="942992"/>
                  <a:pt x="376428" y="1030584"/>
                </a:cubicBezTo>
                <a:lnTo>
                  <a:pt x="368483" y="1137917"/>
                </a:lnTo>
                <a:lnTo>
                  <a:pt x="70166" y="1190518"/>
                </a:lnTo>
                <a:lnTo>
                  <a:pt x="70164" y="1190520"/>
                </a:lnTo>
                <a:lnTo>
                  <a:pt x="0" y="1202892"/>
                </a:lnTo>
                <a:lnTo>
                  <a:pt x="3069" y="1158469"/>
                </a:lnTo>
                <a:close/>
                <a:moveTo>
                  <a:pt x="308265" y="401722"/>
                </a:moveTo>
                <a:lnTo>
                  <a:pt x="360664" y="344639"/>
                </a:lnTo>
                <a:cubicBezTo>
                  <a:pt x="493301" y="212554"/>
                  <a:pt x="648366" y="117105"/>
                  <a:pt x="810544" y="60608"/>
                </a:cubicBezTo>
                <a:lnTo>
                  <a:pt x="954237" y="24910"/>
                </a:lnTo>
                <a:lnTo>
                  <a:pt x="501794" y="564112"/>
                </a:lnTo>
                <a:close/>
                <a:moveTo>
                  <a:pt x="261984" y="456877"/>
                </a:moveTo>
                <a:lnTo>
                  <a:pt x="455512" y="619267"/>
                </a:lnTo>
                <a:lnTo>
                  <a:pt x="3068" y="1158469"/>
                </a:lnTo>
                <a:lnTo>
                  <a:pt x="13271" y="1010760"/>
                </a:lnTo>
                <a:cubicBezTo>
                  <a:pt x="40749" y="841236"/>
                  <a:pt x="107819" y="671952"/>
                  <a:pt x="214867" y="518393"/>
                </a:cubicBezTo>
                <a:close/>
              </a:path>
            </a:pathLst>
          </a:cu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Freeform: Shape 104">
            <a:extLst>
              <a:ext uri="{FF2B5EF4-FFF2-40B4-BE49-F238E27FC236}">
                <a16:creationId xmlns:a16="http://schemas.microsoft.com/office/drawing/2014/main" id="{32C9A7D8-263B-4023-8091-7DC0CB0A6616}"/>
              </a:ext>
            </a:extLst>
          </p:cNvPr>
          <p:cNvSpPr/>
          <p:nvPr/>
        </p:nvSpPr>
        <p:spPr>
          <a:xfrm rot="3000000">
            <a:off x="2543317" y="3356946"/>
            <a:ext cx="3960463" cy="4205990"/>
          </a:xfrm>
          <a:custGeom>
            <a:avLst/>
            <a:gdLst>
              <a:gd name="connsiteX0" fmla="*/ 2464462 w 3960463"/>
              <a:gd name="connsiteY0" fmla="*/ 387549 h 4205990"/>
              <a:gd name="connsiteX1" fmla="*/ 2509949 w 3960463"/>
              <a:gd name="connsiteY1" fmla="*/ 376248 h 4205990"/>
              <a:gd name="connsiteX2" fmla="*/ 2509949 w 3960463"/>
              <a:gd name="connsiteY2" fmla="*/ 376248 h 4205990"/>
              <a:gd name="connsiteX3" fmla="*/ 2651367 w 3960463"/>
              <a:gd name="connsiteY3" fmla="*/ 341115 h 4205990"/>
              <a:gd name="connsiteX4" fmla="*/ 3101247 w 3960463"/>
              <a:gd name="connsiteY4" fmla="*/ 57083 h 4205990"/>
              <a:gd name="connsiteX5" fmla="*/ 3153647 w 3960463"/>
              <a:gd name="connsiteY5" fmla="*/ 0 h 4205990"/>
              <a:gd name="connsiteX6" fmla="*/ 3960463 w 3960463"/>
              <a:gd name="connsiteY6" fmla="*/ 676999 h 4205990"/>
              <a:gd name="connsiteX7" fmla="*/ 999288 w 3960463"/>
              <a:gd name="connsiteY7" fmla="*/ 4205990 h 4205990"/>
              <a:gd name="connsiteX8" fmla="*/ 0 w 3960463"/>
              <a:gd name="connsiteY8" fmla="*/ 3367488 h 4205990"/>
              <a:gd name="connsiteX9" fmla="*/ 2392460 w 3960463"/>
              <a:gd name="connsiteY9" fmla="*/ 516265 h 4205990"/>
              <a:gd name="connsiteX10" fmla="*/ 2392460 w 3960463"/>
              <a:gd name="connsiteY10" fmla="*/ 1489177 h 4205990"/>
              <a:gd name="connsiteX11" fmla="*/ 2392461 w 3960463"/>
              <a:gd name="connsiteY11" fmla="*/ 1489177 h 4205990"/>
              <a:gd name="connsiteX12" fmla="*/ 2392461 w 3960463"/>
              <a:gd name="connsiteY12" fmla="*/ 516265 h 4205990"/>
              <a:gd name="connsiteX13" fmla="*/ 2464460 w 3960463"/>
              <a:gd name="connsiteY13" fmla="*/ 430460 h 4205990"/>
              <a:gd name="connsiteX14" fmla="*/ 2464460 w 3960463"/>
              <a:gd name="connsiteY14" fmla="*/ 430459 h 4205990"/>
              <a:gd name="connsiteX15" fmla="*/ 2464462 w 3960463"/>
              <a:gd name="connsiteY15" fmla="*/ 430457 h 420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60463" h="4205990">
                <a:moveTo>
                  <a:pt x="2464462" y="387549"/>
                </a:moveTo>
                <a:lnTo>
                  <a:pt x="2509949" y="376248"/>
                </a:lnTo>
                <a:lnTo>
                  <a:pt x="2509949" y="376248"/>
                </a:lnTo>
                <a:lnTo>
                  <a:pt x="2651367" y="341115"/>
                </a:lnTo>
                <a:cubicBezTo>
                  <a:pt x="2813545" y="284617"/>
                  <a:pt x="2968610" y="189169"/>
                  <a:pt x="3101247" y="57083"/>
                </a:cubicBezTo>
                <a:lnTo>
                  <a:pt x="3153647" y="0"/>
                </a:lnTo>
                <a:lnTo>
                  <a:pt x="3960463" y="676999"/>
                </a:lnTo>
                <a:lnTo>
                  <a:pt x="999288" y="4205990"/>
                </a:lnTo>
                <a:lnTo>
                  <a:pt x="0" y="3367488"/>
                </a:lnTo>
                <a:lnTo>
                  <a:pt x="2392460" y="516265"/>
                </a:lnTo>
                <a:lnTo>
                  <a:pt x="2392460" y="1489177"/>
                </a:lnTo>
                <a:lnTo>
                  <a:pt x="2392461" y="1489177"/>
                </a:lnTo>
                <a:lnTo>
                  <a:pt x="2392461" y="516265"/>
                </a:lnTo>
                <a:lnTo>
                  <a:pt x="2464460" y="430460"/>
                </a:lnTo>
                <a:lnTo>
                  <a:pt x="2464460" y="430459"/>
                </a:lnTo>
                <a:lnTo>
                  <a:pt x="2464462" y="430457"/>
                </a:lnTo>
                <a:close/>
              </a:path>
            </a:pathLst>
          </a:cu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Freeform: Shape 107">
            <a:extLst>
              <a:ext uri="{FF2B5EF4-FFF2-40B4-BE49-F238E27FC236}">
                <a16:creationId xmlns:a16="http://schemas.microsoft.com/office/drawing/2014/main" id="{3B4521A2-EF14-4E72-B055-91BA268A2807}"/>
              </a:ext>
            </a:extLst>
          </p:cNvPr>
          <p:cNvSpPr/>
          <p:nvPr/>
        </p:nvSpPr>
        <p:spPr>
          <a:xfrm rot="3000000">
            <a:off x="7442043" y="3298010"/>
            <a:ext cx="3767990" cy="4367492"/>
          </a:xfrm>
          <a:custGeom>
            <a:avLst/>
            <a:gdLst>
              <a:gd name="connsiteX0" fmla="*/ 261985 w 3767990"/>
              <a:gd name="connsiteY0" fmla="*/ 2944482 h 4367492"/>
              <a:gd name="connsiteX1" fmla="*/ 304240 w 3767990"/>
              <a:gd name="connsiteY1" fmla="*/ 2937031 h 4367492"/>
              <a:gd name="connsiteX2" fmla="*/ 304242 w 3767990"/>
              <a:gd name="connsiteY2" fmla="*/ 2937028 h 4367492"/>
              <a:gd name="connsiteX3" fmla="*/ 304243 w 3767990"/>
              <a:gd name="connsiteY3" fmla="*/ 2937028 h 4367492"/>
              <a:gd name="connsiteX4" fmla="*/ 376241 w 3767990"/>
              <a:gd name="connsiteY4" fmla="*/ 2851224 h 4367492"/>
              <a:gd name="connsiteX5" fmla="*/ 1334374 w 3767990"/>
              <a:gd name="connsiteY5" fmla="*/ 2682280 h 4367492"/>
              <a:gd name="connsiteX6" fmla="*/ 1346875 w 3767990"/>
              <a:gd name="connsiteY6" fmla="*/ 2753184 h 4367492"/>
              <a:gd name="connsiteX7" fmla="*/ 1346876 w 3767990"/>
              <a:gd name="connsiteY7" fmla="*/ 2753184 h 4367492"/>
              <a:gd name="connsiteX8" fmla="*/ 1334374 w 3767990"/>
              <a:gd name="connsiteY8" fmla="*/ 2682278 h 4367492"/>
              <a:gd name="connsiteX9" fmla="*/ 376242 w 3767990"/>
              <a:gd name="connsiteY9" fmla="*/ 2851222 h 4367492"/>
              <a:gd name="connsiteX10" fmla="*/ 2768702 w 3767990"/>
              <a:gd name="connsiteY10" fmla="*/ 0 h 4367492"/>
              <a:gd name="connsiteX11" fmla="*/ 3767990 w 3767990"/>
              <a:gd name="connsiteY11" fmla="*/ 838502 h 4367492"/>
              <a:gd name="connsiteX12" fmla="*/ 806816 w 3767990"/>
              <a:gd name="connsiteY12" fmla="*/ 4367492 h 4367492"/>
              <a:gd name="connsiteX13" fmla="*/ 0 w 3767990"/>
              <a:gd name="connsiteY13" fmla="*/ 3690493 h 4367492"/>
              <a:gd name="connsiteX14" fmla="*/ 47116 w 3767990"/>
              <a:gd name="connsiteY14" fmla="*/ 3628977 h 4367492"/>
              <a:gd name="connsiteX15" fmla="*/ 248712 w 3767990"/>
              <a:gd name="connsiteY15" fmla="*/ 3136610 h 4367492"/>
              <a:gd name="connsiteX16" fmla="*/ 258754 w 3767990"/>
              <a:gd name="connsiteY16" fmla="*/ 2991239 h 4367492"/>
              <a:gd name="connsiteX17" fmla="*/ 258755 w 3767990"/>
              <a:gd name="connsiteY17" fmla="*/ 2991238 h 436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67990" h="4367492">
                <a:moveTo>
                  <a:pt x="261985" y="2944482"/>
                </a:moveTo>
                <a:lnTo>
                  <a:pt x="304240" y="2937031"/>
                </a:lnTo>
                <a:lnTo>
                  <a:pt x="304242" y="2937028"/>
                </a:lnTo>
                <a:lnTo>
                  <a:pt x="304243" y="2937028"/>
                </a:lnTo>
                <a:lnTo>
                  <a:pt x="376241" y="2851224"/>
                </a:lnTo>
                <a:lnTo>
                  <a:pt x="1334374" y="2682280"/>
                </a:lnTo>
                <a:lnTo>
                  <a:pt x="1346875" y="2753184"/>
                </a:lnTo>
                <a:lnTo>
                  <a:pt x="1346876" y="2753184"/>
                </a:lnTo>
                <a:lnTo>
                  <a:pt x="1334374" y="2682278"/>
                </a:lnTo>
                <a:lnTo>
                  <a:pt x="376242" y="2851222"/>
                </a:lnTo>
                <a:lnTo>
                  <a:pt x="2768702" y="0"/>
                </a:lnTo>
                <a:lnTo>
                  <a:pt x="3767990" y="838502"/>
                </a:lnTo>
                <a:lnTo>
                  <a:pt x="806816" y="4367492"/>
                </a:lnTo>
                <a:lnTo>
                  <a:pt x="0" y="3690493"/>
                </a:lnTo>
                <a:lnTo>
                  <a:pt x="47116" y="3628977"/>
                </a:lnTo>
                <a:cubicBezTo>
                  <a:pt x="154164" y="3475418"/>
                  <a:pt x="221234" y="3306135"/>
                  <a:pt x="248712" y="3136610"/>
                </a:cubicBezTo>
                <a:lnTo>
                  <a:pt x="258754" y="2991239"/>
                </a:lnTo>
                <a:lnTo>
                  <a:pt x="258755" y="2991238"/>
                </a:lnTo>
                <a:close/>
              </a:path>
            </a:pathLst>
          </a:cu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AA07A866-01E7-4199-947A-6DCA001679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120" name="Rectangle 119">
            <a:extLst>
              <a:ext uri="{FF2B5EF4-FFF2-40B4-BE49-F238E27FC236}">
                <a16:creationId xmlns:a16="http://schemas.microsoft.com/office/drawing/2014/main" id="{31152DEF-3340-48DE-9B69-3350FE007F39}"/>
              </a:ext>
            </a:extLst>
          </p:cNvPr>
          <p:cNvSpPr/>
          <p:nvPr/>
        </p:nvSpPr>
        <p:spPr>
          <a:xfrm>
            <a:off x="402828" y="2000085"/>
            <a:ext cx="1774800" cy="737164"/>
          </a:xfrm>
          <a:prstGeom prst="rect">
            <a:avLst/>
          </a:prstGeom>
          <a:solidFill>
            <a:schemeClr val="bg1">
              <a:lumMod val="8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21" name="Oval 120">
            <a:extLst>
              <a:ext uri="{FF2B5EF4-FFF2-40B4-BE49-F238E27FC236}">
                <a16:creationId xmlns:a16="http://schemas.microsoft.com/office/drawing/2014/main" id="{8AA494A9-98B9-4A06-A417-1E37B9965CB7}"/>
              </a:ext>
            </a:extLst>
          </p:cNvPr>
          <p:cNvSpPr/>
          <p:nvPr/>
        </p:nvSpPr>
        <p:spPr>
          <a:xfrm>
            <a:off x="512913" y="2098667"/>
            <a:ext cx="540000" cy="540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00" b="1" i="0" u="none" strike="noStrike" kern="1200" cap="none" spc="0" normalizeH="0" baseline="0" noProof="0">
              <a:ln>
                <a:noFill/>
              </a:ln>
              <a:solidFill>
                <a:prstClr val="white"/>
              </a:solidFill>
              <a:effectLst/>
              <a:uLnTx/>
              <a:uFillTx/>
              <a:latin typeface="Arial"/>
              <a:ea typeface="+mn-ea"/>
              <a:cs typeface="+mn-cs"/>
            </a:endParaRPr>
          </a:p>
        </p:txBody>
      </p:sp>
      <p:sp>
        <p:nvSpPr>
          <p:cNvPr id="122" name="Rectangle 121">
            <a:extLst>
              <a:ext uri="{FF2B5EF4-FFF2-40B4-BE49-F238E27FC236}">
                <a16:creationId xmlns:a16="http://schemas.microsoft.com/office/drawing/2014/main" id="{F2047DF0-7421-4C5D-A4FD-0E6B05D511AB}"/>
              </a:ext>
            </a:extLst>
          </p:cNvPr>
          <p:cNvSpPr>
            <a:spLocks noChangeAspect="1"/>
          </p:cNvSpPr>
          <p:nvPr/>
        </p:nvSpPr>
        <p:spPr>
          <a:xfrm>
            <a:off x="786809" y="2098667"/>
            <a:ext cx="1285043" cy="540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white"/>
                </a:solidFill>
                <a:effectLst/>
                <a:uLnTx/>
                <a:uFillTx/>
                <a:latin typeface="Arial"/>
                <a:ea typeface="+mn-ea"/>
                <a:cs typeface="+mn-cs"/>
              </a:rPr>
              <a:t>Vision</a:t>
            </a:r>
          </a:p>
        </p:txBody>
      </p:sp>
      <p:sp>
        <p:nvSpPr>
          <p:cNvPr id="123" name="Rectangle 122">
            <a:extLst>
              <a:ext uri="{FF2B5EF4-FFF2-40B4-BE49-F238E27FC236}">
                <a16:creationId xmlns:a16="http://schemas.microsoft.com/office/drawing/2014/main" id="{8E5DC130-0396-4E67-A67D-51310FE0B793}"/>
              </a:ext>
            </a:extLst>
          </p:cNvPr>
          <p:cNvSpPr/>
          <p:nvPr/>
        </p:nvSpPr>
        <p:spPr>
          <a:xfrm>
            <a:off x="402828" y="5330564"/>
            <a:ext cx="1774800" cy="737164"/>
          </a:xfrm>
          <a:prstGeom prst="rect">
            <a:avLst/>
          </a:prstGeom>
          <a:solidFill>
            <a:schemeClr val="bg1">
              <a:lumMod val="8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24" name="Oval 123">
            <a:extLst>
              <a:ext uri="{FF2B5EF4-FFF2-40B4-BE49-F238E27FC236}">
                <a16:creationId xmlns:a16="http://schemas.microsoft.com/office/drawing/2014/main" id="{329C4824-2DF5-4CF6-AAEC-D3B12C3F06BC}"/>
              </a:ext>
            </a:extLst>
          </p:cNvPr>
          <p:cNvSpPr/>
          <p:nvPr/>
        </p:nvSpPr>
        <p:spPr>
          <a:xfrm>
            <a:off x="512913" y="5429146"/>
            <a:ext cx="540000" cy="540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00" b="1" i="0" u="none" strike="noStrike" kern="1200" cap="none" spc="0" normalizeH="0" baseline="0" noProof="0">
              <a:ln>
                <a:noFill/>
              </a:ln>
              <a:solidFill>
                <a:prstClr val="white"/>
              </a:solidFill>
              <a:effectLst/>
              <a:uLnTx/>
              <a:uFillTx/>
              <a:latin typeface="Arial"/>
              <a:ea typeface="+mn-ea"/>
              <a:cs typeface="+mn-cs"/>
            </a:endParaRPr>
          </a:p>
        </p:txBody>
      </p:sp>
      <p:sp>
        <p:nvSpPr>
          <p:cNvPr id="125" name="Rectangle 124">
            <a:extLst>
              <a:ext uri="{FF2B5EF4-FFF2-40B4-BE49-F238E27FC236}">
                <a16:creationId xmlns:a16="http://schemas.microsoft.com/office/drawing/2014/main" id="{8D12E274-CA13-4544-90DF-605E0E495D0B}"/>
              </a:ext>
            </a:extLst>
          </p:cNvPr>
          <p:cNvSpPr>
            <a:spLocks noChangeAspect="1"/>
          </p:cNvSpPr>
          <p:nvPr/>
        </p:nvSpPr>
        <p:spPr>
          <a:xfrm>
            <a:off x="790247" y="5426080"/>
            <a:ext cx="1285043" cy="54306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white"/>
                </a:solidFill>
                <a:effectLst/>
                <a:uLnTx/>
                <a:uFillTx/>
                <a:latin typeface="Arial"/>
                <a:ea typeface="+mn-ea"/>
                <a:cs typeface="+mn-cs"/>
              </a:rPr>
              <a:t>Åtgärds-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white"/>
                </a:solidFill>
                <a:effectLst/>
                <a:uLnTx/>
                <a:uFillTx/>
                <a:latin typeface="Arial"/>
                <a:ea typeface="+mn-ea"/>
                <a:cs typeface="+mn-cs"/>
              </a:rPr>
              <a:t>områden</a:t>
            </a:r>
          </a:p>
        </p:txBody>
      </p:sp>
      <p:sp>
        <p:nvSpPr>
          <p:cNvPr id="126" name="Rectangle 125">
            <a:extLst>
              <a:ext uri="{FF2B5EF4-FFF2-40B4-BE49-F238E27FC236}">
                <a16:creationId xmlns:a16="http://schemas.microsoft.com/office/drawing/2014/main" id="{9813FFC7-10A9-448C-BF38-1B23D2368698}"/>
              </a:ext>
            </a:extLst>
          </p:cNvPr>
          <p:cNvSpPr/>
          <p:nvPr/>
        </p:nvSpPr>
        <p:spPr>
          <a:xfrm>
            <a:off x="402828" y="2838200"/>
            <a:ext cx="1774800" cy="737164"/>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D7D1CA">
                  <a:lumMod val="50000"/>
                </a:srgbClr>
              </a:solidFill>
              <a:effectLst/>
              <a:uLnTx/>
              <a:uFillTx/>
              <a:latin typeface="Arial"/>
              <a:ea typeface="+mn-ea"/>
              <a:cs typeface="+mn-cs"/>
            </a:endParaRPr>
          </a:p>
        </p:txBody>
      </p:sp>
      <p:sp>
        <p:nvSpPr>
          <p:cNvPr id="127" name="Oval 126">
            <a:extLst>
              <a:ext uri="{FF2B5EF4-FFF2-40B4-BE49-F238E27FC236}">
                <a16:creationId xmlns:a16="http://schemas.microsoft.com/office/drawing/2014/main" id="{3674F16B-750A-49A8-B81E-049AAE5176B0}"/>
              </a:ext>
            </a:extLst>
          </p:cNvPr>
          <p:cNvSpPr/>
          <p:nvPr/>
        </p:nvSpPr>
        <p:spPr>
          <a:xfrm>
            <a:off x="512913" y="2936782"/>
            <a:ext cx="540000" cy="540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00" b="1" i="0" u="none" strike="noStrike" kern="1200" cap="none" spc="0" normalizeH="0" baseline="0" noProof="0">
              <a:ln>
                <a:noFill/>
              </a:ln>
              <a:solidFill>
                <a:prstClr val="white"/>
              </a:solidFill>
              <a:effectLst/>
              <a:uLnTx/>
              <a:uFillTx/>
              <a:latin typeface="Arial"/>
              <a:ea typeface="+mn-ea"/>
              <a:cs typeface="+mn-cs"/>
            </a:endParaRPr>
          </a:p>
        </p:txBody>
      </p:sp>
      <p:sp>
        <p:nvSpPr>
          <p:cNvPr id="128" name="Rectangle 127">
            <a:extLst>
              <a:ext uri="{FF2B5EF4-FFF2-40B4-BE49-F238E27FC236}">
                <a16:creationId xmlns:a16="http://schemas.microsoft.com/office/drawing/2014/main" id="{9A92522E-6CA8-4092-B289-D45E46D62032}"/>
              </a:ext>
            </a:extLst>
          </p:cNvPr>
          <p:cNvSpPr>
            <a:spLocks noChangeAspect="1"/>
          </p:cNvSpPr>
          <p:nvPr/>
        </p:nvSpPr>
        <p:spPr>
          <a:xfrm>
            <a:off x="790247" y="2933164"/>
            <a:ext cx="1285043" cy="540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white"/>
                </a:solidFill>
                <a:effectLst/>
                <a:uLnTx/>
                <a:uFillTx/>
                <a:latin typeface="Arial"/>
                <a:ea typeface="+mn-ea"/>
                <a:cs typeface="+mn-cs"/>
              </a:rPr>
              <a:t>Mål</a:t>
            </a:r>
          </a:p>
        </p:txBody>
      </p:sp>
      <p:sp>
        <p:nvSpPr>
          <p:cNvPr id="129" name="Rectangle 128">
            <a:extLst>
              <a:ext uri="{FF2B5EF4-FFF2-40B4-BE49-F238E27FC236}">
                <a16:creationId xmlns:a16="http://schemas.microsoft.com/office/drawing/2014/main" id="{090D17D9-4A1E-4812-BA61-BAFC563E521D}"/>
              </a:ext>
            </a:extLst>
          </p:cNvPr>
          <p:cNvSpPr/>
          <p:nvPr/>
        </p:nvSpPr>
        <p:spPr>
          <a:xfrm>
            <a:off x="402828" y="4499776"/>
            <a:ext cx="1774800" cy="737164"/>
          </a:xfrm>
          <a:prstGeom prst="rect">
            <a:avLst/>
          </a:prstGeom>
          <a:solidFill>
            <a:schemeClr val="bg1">
              <a:lumMod val="8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30" name="Oval 129">
            <a:extLst>
              <a:ext uri="{FF2B5EF4-FFF2-40B4-BE49-F238E27FC236}">
                <a16:creationId xmlns:a16="http://schemas.microsoft.com/office/drawing/2014/main" id="{60C259E4-D129-4DB0-A26A-3431C0B049E6}"/>
              </a:ext>
            </a:extLst>
          </p:cNvPr>
          <p:cNvSpPr/>
          <p:nvPr/>
        </p:nvSpPr>
        <p:spPr>
          <a:xfrm>
            <a:off x="512913" y="4598358"/>
            <a:ext cx="540000" cy="540000"/>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00" b="1" i="0" u="none" strike="noStrike" kern="1200" cap="none" spc="0" normalizeH="0" baseline="0" noProof="0">
              <a:ln>
                <a:noFill/>
              </a:ln>
              <a:solidFill>
                <a:prstClr val="white"/>
              </a:solidFill>
              <a:effectLst/>
              <a:uLnTx/>
              <a:uFillTx/>
              <a:latin typeface="Arial"/>
              <a:ea typeface="+mn-ea"/>
              <a:cs typeface="+mn-cs"/>
            </a:endParaRPr>
          </a:p>
        </p:txBody>
      </p:sp>
      <p:sp>
        <p:nvSpPr>
          <p:cNvPr id="131" name="Rectangle 130">
            <a:extLst>
              <a:ext uri="{FF2B5EF4-FFF2-40B4-BE49-F238E27FC236}">
                <a16:creationId xmlns:a16="http://schemas.microsoft.com/office/drawing/2014/main" id="{0A0F4C0E-BF58-4FC2-869E-D786842D9519}"/>
              </a:ext>
            </a:extLst>
          </p:cNvPr>
          <p:cNvSpPr>
            <a:spLocks noChangeAspect="1"/>
          </p:cNvSpPr>
          <p:nvPr/>
        </p:nvSpPr>
        <p:spPr>
          <a:xfrm>
            <a:off x="790247" y="4597474"/>
            <a:ext cx="1285043" cy="540000"/>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D7D1CA">
                    <a:lumMod val="25000"/>
                  </a:srgbClr>
                </a:solidFill>
                <a:effectLst/>
                <a:uLnTx/>
                <a:uFillTx/>
                <a:latin typeface="Arial"/>
                <a:ea typeface="+mn-ea"/>
                <a:cs typeface="+mn-cs"/>
              </a:rPr>
              <a:t>Strategiska </a:t>
            </a:r>
            <a:br>
              <a:rPr kumimoji="0" lang="sv-SE" sz="1000" b="1" i="0" u="none" strike="noStrike" kern="1200" cap="none" spc="0" normalizeH="0" baseline="0" noProof="0">
                <a:ln>
                  <a:noFill/>
                </a:ln>
                <a:solidFill>
                  <a:srgbClr val="D7D1CA">
                    <a:lumMod val="25000"/>
                  </a:srgbClr>
                </a:solidFill>
                <a:effectLst/>
                <a:uLnTx/>
                <a:uFillTx/>
                <a:latin typeface="Arial"/>
                <a:ea typeface="+mn-ea"/>
                <a:cs typeface="+mn-cs"/>
              </a:rPr>
            </a:br>
            <a:r>
              <a:rPr kumimoji="0" lang="sv-SE" sz="1000" b="1" i="0" u="none" strike="noStrike" kern="1200" cap="none" spc="0" normalizeH="0" baseline="0" noProof="0">
                <a:ln>
                  <a:noFill/>
                </a:ln>
                <a:solidFill>
                  <a:srgbClr val="D7D1CA">
                    <a:lumMod val="25000"/>
                  </a:srgbClr>
                </a:solidFill>
                <a:effectLst/>
                <a:uLnTx/>
                <a:uFillTx/>
                <a:latin typeface="Arial"/>
                <a:ea typeface="+mn-ea"/>
                <a:cs typeface="+mn-cs"/>
              </a:rPr>
              <a:t>områden</a:t>
            </a:r>
          </a:p>
        </p:txBody>
      </p:sp>
      <p:sp>
        <p:nvSpPr>
          <p:cNvPr id="132" name="Rectangle 131">
            <a:extLst>
              <a:ext uri="{FF2B5EF4-FFF2-40B4-BE49-F238E27FC236}">
                <a16:creationId xmlns:a16="http://schemas.microsoft.com/office/drawing/2014/main" id="{9EB6949C-B76B-4878-B25C-71EA6068BF22}"/>
              </a:ext>
            </a:extLst>
          </p:cNvPr>
          <p:cNvSpPr/>
          <p:nvPr/>
        </p:nvSpPr>
        <p:spPr>
          <a:xfrm>
            <a:off x="402828" y="3668988"/>
            <a:ext cx="1774800" cy="737164"/>
          </a:xfrm>
          <a:prstGeom prst="rect">
            <a:avLst/>
          </a:prstGeom>
          <a:solidFill>
            <a:schemeClr val="bg1">
              <a:lumMod val="8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33" name="Oval 132">
            <a:extLst>
              <a:ext uri="{FF2B5EF4-FFF2-40B4-BE49-F238E27FC236}">
                <a16:creationId xmlns:a16="http://schemas.microsoft.com/office/drawing/2014/main" id="{5A867BC3-93D8-41B7-A64F-42F90E319303}"/>
              </a:ext>
            </a:extLst>
          </p:cNvPr>
          <p:cNvSpPr/>
          <p:nvPr/>
        </p:nvSpPr>
        <p:spPr>
          <a:xfrm>
            <a:off x="512913" y="3767570"/>
            <a:ext cx="540000" cy="540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00" b="1" i="0" u="none" strike="noStrike" kern="1200" cap="none" spc="0" normalizeH="0" baseline="0" noProof="0">
              <a:ln>
                <a:noFill/>
              </a:ln>
              <a:solidFill>
                <a:prstClr val="white"/>
              </a:solidFill>
              <a:effectLst/>
              <a:uLnTx/>
              <a:uFillTx/>
              <a:latin typeface="Arial"/>
              <a:ea typeface="+mn-ea"/>
              <a:cs typeface="+mn-cs"/>
            </a:endParaRPr>
          </a:p>
        </p:txBody>
      </p:sp>
      <p:sp>
        <p:nvSpPr>
          <p:cNvPr id="134" name="Rectangle 133">
            <a:extLst>
              <a:ext uri="{FF2B5EF4-FFF2-40B4-BE49-F238E27FC236}">
                <a16:creationId xmlns:a16="http://schemas.microsoft.com/office/drawing/2014/main" id="{7B037CBF-03BF-4F51-9CB9-3DB578AFC4F1}"/>
              </a:ext>
            </a:extLst>
          </p:cNvPr>
          <p:cNvSpPr>
            <a:spLocks noChangeAspect="1"/>
          </p:cNvSpPr>
          <p:nvPr/>
        </p:nvSpPr>
        <p:spPr>
          <a:xfrm>
            <a:off x="790247" y="3767570"/>
            <a:ext cx="1285043" cy="540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white"/>
                </a:solidFill>
                <a:effectLst/>
                <a:uLnTx/>
                <a:uFillTx/>
                <a:latin typeface="Arial"/>
                <a:ea typeface="+mn-ea"/>
                <a:cs typeface="+mn-cs"/>
              </a:rPr>
              <a:t>Förflyttningar</a:t>
            </a:r>
          </a:p>
        </p:txBody>
      </p:sp>
      <p:pic>
        <p:nvPicPr>
          <p:cNvPr id="135" name="Graphic 134">
            <a:extLst>
              <a:ext uri="{FF2B5EF4-FFF2-40B4-BE49-F238E27FC236}">
                <a16:creationId xmlns:a16="http://schemas.microsoft.com/office/drawing/2014/main" id="{9902754B-060F-449E-B9D9-81ACA6B478D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92708" y="2171939"/>
            <a:ext cx="374135" cy="374135"/>
          </a:xfrm>
          <a:prstGeom prst="rect">
            <a:avLst/>
          </a:prstGeom>
        </p:spPr>
      </p:pic>
      <p:pic>
        <p:nvPicPr>
          <p:cNvPr id="136" name="Graphic 135">
            <a:extLst>
              <a:ext uri="{FF2B5EF4-FFF2-40B4-BE49-F238E27FC236}">
                <a16:creationId xmlns:a16="http://schemas.microsoft.com/office/drawing/2014/main" id="{39F743B9-7DCA-4239-8BB5-DB3614F81CDE}"/>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81157" y="3005025"/>
            <a:ext cx="403513" cy="403513"/>
          </a:xfrm>
          <a:prstGeom prst="rect">
            <a:avLst/>
          </a:prstGeom>
        </p:spPr>
      </p:pic>
      <p:pic>
        <p:nvPicPr>
          <p:cNvPr id="137" name="Graphic 136">
            <a:extLst>
              <a:ext uri="{FF2B5EF4-FFF2-40B4-BE49-F238E27FC236}">
                <a16:creationId xmlns:a16="http://schemas.microsoft.com/office/drawing/2014/main" id="{9D719296-57B2-4C7F-9D71-8FBF66EDFBB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81157" y="4661971"/>
            <a:ext cx="412774" cy="412774"/>
          </a:xfrm>
          <a:prstGeom prst="rect">
            <a:avLst/>
          </a:prstGeom>
        </p:spPr>
      </p:pic>
      <p:pic>
        <p:nvPicPr>
          <p:cNvPr id="138" name="Graphic 137">
            <a:extLst>
              <a:ext uri="{FF2B5EF4-FFF2-40B4-BE49-F238E27FC236}">
                <a16:creationId xmlns:a16="http://schemas.microsoft.com/office/drawing/2014/main" id="{F47B0D01-4E15-4BF1-9827-EB2D90A703DD}"/>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81157" y="5506303"/>
            <a:ext cx="385686" cy="385686"/>
          </a:xfrm>
          <a:prstGeom prst="rect">
            <a:avLst/>
          </a:prstGeom>
        </p:spPr>
      </p:pic>
      <p:pic>
        <p:nvPicPr>
          <p:cNvPr id="139" name="Graphic 138">
            <a:extLst>
              <a:ext uri="{FF2B5EF4-FFF2-40B4-BE49-F238E27FC236}">
                <a16:creationId xmlns:a16="http://schemas.microsoft.com/office/drawing/2014/main" id="{EC11CFA8-B0F7-4BFF-84E8-7B82D4DA2A82}"/>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520247" y="3767570"/>
            <a:ext cx="540000" cy="540000"/>
          </a:xfrm>
          <a:prstGeom prst="rect">
            <a:avLst/>
          </a:prstGeom>
        </p:spPr>
      </p:pic>
      <p:sp>
        <p:nvSpPr>
          <p:cNvPr id="140" name="TextBox 58">
            <a:extLst>
              <a:ext uri="{FF2B5EF4-FFF2-40B4-BE49-F238E27FC236}">
                <a16:creationId xmlns:a16="http://schemas.microsoft.com/office/drawing/2014/main" id="{82FA3186-24B6-4DD1-AEC0-77CB005455C6}"/>
              </a:ext>
            </a:extLst>
          </p:cNvPr>
          <p:cNvSpPr txBox="1"/>
          <p:nvPr/>
        </p:nvSpPr>
        <p:spPr>
          <a:xfrm>
            <a:off x="2725603" y="5208256"/>
            <a:ext cx="3041754"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500" b="1" i="0" u="none" strike="noStrike" kern="1200" cap="none" spc="0" normalizeH="0" baseline="0" noProof="0">
                <a:ln>
                  <a:noFill/>
                </a:ln>
                <a:solidFill>
                  <a:srgbClr val="D7D1CA">
                    <a:lumMod val="25000"/>
                  </a:srgbClr>
                </a:solidFill>
                <a:effectLst/>
                <a:uLnTx/>
                <a:uFillTx/>
                <a:latin typeface="Arial"/>
                <a:ea typeface="+mn-ea"/>
                <a:cs typeface="+mn-cs"/>
              </a:rPr>
              <a:t>Styrning för utveckling och effektiv resursanvändning</a:t>
            </a:r>
          </a:p>
        </p:txBody>
      </p:sp>
      <p:sp>
        <p:nvSpPr>
          <p:cNvPr id="141" name="TextBox 140">
            <a:extLst>
              <a:ext uri="{FF2B5EF4-FFF2-40B4-BE49-F238E27FC236}">
                <a16:creationId xmlns:a16="http://schemas.microsoft.com/office/drawing/2014/main" id="{CFE69541-949E-4562-9B72-EF696F904838}"/>
              </a:ext>
            </a:extLst>
          </p:cNvPr>
          <p:cNvSpPr txBox="1"/>
          <p:nvPr/>
        </p:nvSpPr>
        <p:spPr>
          <a:xfrm>
            <a:off x="7951724" y="2432146"/>
            <a:ext cx="3128435"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500" b="1" i="0" u="none" strike="noStrike" kern="1200" cap="none" spc="0" normalizeH="0" baseline="0" noProof="0">
                <a:ln>
                  <a:noFill/>
                </a:ln>
                <a:solidFill>
                  <a:srgbClr val="D7D1CA">
                    <a:lumMod val="25000"/>
                  </a:srgbClr>
                </a:solidFill>
                <a:effectLst/>
                <a:uLnTx/>
                <a:uFillTx/>
                <a:latin typeface="Arial"/>
                <a:ea typeface="+mn-ea"/>
                <a:cs typeface="+mn-cs"/>
              </a:rPr>
              <a:t>Digitalisering och välfärdsteknik som möjliggörare</a:t>
            </a:r>
          </a:p>
        </p:txBody>
      </p:sp>
      <p:sp>
        <p:nvSpPr>
          <p:cNvPr id="142" name="TextBox 48">
            <a:extLst>
              <a:ext uri="{FF2B5EF4-FFF2-40B4-BE49-F238E27FC236}">
                <a16:creationId xmlns:a16="http://schemas.microsoft.com/office/drawing/2014/main" id="{FB04A6C6-BD42-44EE-A03C-6D2D1A7CCE5E}"/>
              </a:ext>
            </a:extLst>
          </p:cNvPr>
          <p:cNvSpPr txBox="1"/>
          <p:nvPr/>
        </p:nvSpPr>
        <p:spPr>
          <a:xfrm>
            <a:off x="3000503" y="3777617"/>
            <a:ext cx="255595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500" b="1" i="0" u="none" strike="noStrike" kern="1200" cap="none" spc="0" normalizeH="0" baseline="0" noProof="0">
                <a:ln>
                  <a:noFill/>
                </a:ln>
                <a:solidFill>
                  <a:srgbClr val="D7D1CA">
                    <a:lumMod val="25000"/>
                  </a:srgbClr>
                </a:solidFill>
                <a:effectLst/>
                <a:uLnTx/>
                <a:uFillTx/>
                <a:latin typeface="Arial"/>
                <a:ea typeface="+mn-ea"/>
                <a:cs typeface="+mn-cs"/>
              </a:rPr>
              <a:t>Långsiktigt hållbar kompetensförsörjning</a:t>
            </a:r>
          </a:p>
        </p:txBody>
      </p:sp>
      <p:sp>
        <p:nvSpPr>
          <p:cNvPr id="143" name="TextBox 46">
            <a:extLst>
              <a:ext uri="{FF2B5EF4-FFF2-40B4-BE49-F238E27FC236}">
                <a16:creationId xmlns:a16="http://schemas.microsoft.com/office/drawing/2014/main" id="{B8EE231F-FD98-49F3-B497-F9EE11A7EE50}"/>
              </a:ext>
            </a:extLst>
          </p:cNvPr>
          <p:cNvSpPr txBox="1"/>
          <p:nvPr/>
        </p:nvSpPr>
        <p:spPr>
          <a:xfrm>
            <a:off x="7944028" y="5172881"/>
            <a:ext cx="336063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500" b="1" i="0" u="none" strike="noStrike" kern="1200" cap="none" spc="0" normalizeH="0" baseline="0" noProof="0">
                <a:ln>
                  <a:noFill/>
                </a:ln>
                <a:solidFill>
                  <a:srgbClr val="D7D1CA">
                    <a:lumMod val="25000"/>
                  </a:srgbClr>
                </a:solidFill>
                <a:effectLst/>
                <a:uLnTx/>
                <a:uFillTx/>
                <a:latin typeface="Arial"/>
                <a:ea typeface="+mn-ea"/>
                <a:cs typeface="+mn-cs"/>
              </a:rPr>
              <a:t>Utvecklad samhällsplanering och fler alternativ för boende</a:t>
            </a:r>
          </a:p>
        </p:txBody>
      </p:sp>
      <p:sp>
        <p:nvSpPr>
          <p:cNvPr id="144" name="TextBox 54">
            <a:extLst>
              <a:ext uri="{FF2B5EF4-FFF2-40B4-BE49-F238E27FC236}">
                <a16:creationId xmlns:a16="http://schemas.microsoft.com/office/drawing/2014/main" id="{5F0AF368-6C8E-4E64-810D-B939060E8C32}"/>
              </a:ext>
            </a:extLst>
          </p:cNvPr>
          <p:cNvSpPr txBox="1"/>
          <p:nvPr/>
        </p:nvSpPr>
        <p:spPr>
          <a:xfrm>
            <a:off x="2720401" y="2400266"/>
            <a:ext cx="3052157"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500" b="1" i="0" u="none" strike="noStrike" kern="1200" cap="none" spc="0" normalizeH="0" baseline="0" noProof="0">
                <a:ln>
                  <a:noFill/>
                </a:ln>
                <a:solidFill>
                  <a:srgbClr val="D7D1CA">
                    <a:lumMod val="25000"/>
                  </a:srgbClr>
                </a:solidFill>
                <a:effectLst/>
                <a:uLnTx/>
                <a:uFillTx/>
                <a:latin typeface="Arial"/>
                <a:ea typeface="+mn-ea"/>
                <a:cs typeface="+mn-cs"/>
              </a:rPr>
              <a:t>Kunskapsbaserad, säker och jämlik vård och omsorg</a:t>
            </a:r>
          </a:p>
        </p:txBody>
      </p:sp>
      <p:sp>
        <p:nvSpPr>
          <p:cNvPr id="145" name="TextBox 58">
            <a:extLst>
              <a:ext uri="{FF2B5EF4-FFF2-40B4-BE49-F238E27FC236}">
                <a16:creationId xmlns:a16="http://schemas.microsoft.com/office/drawing/2014/main" id="{B83C0953-12A2-4A0C-8B10-A097EB44D98B}"/>
              </a:ext>
            </a:extLst>
          </p:cNvPr>
          <p:cNvSpPr txBox="1"/>
          <p:nvPr/>
        </p:nvSpPr>
        <p:spPr>
          <a:xfrm>
            <a:off x="8185161" y="3667661"/>
            <a:ext cx="2878371" cy="7848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500" b="1" i="0" u="none" strike="noStrike" kern="1200" cap="none" spc="0" normalizeH="0" baseline="0" noProof="0">
                <a:ln>
                  <a:noFill/>
                </a:ln>
                <a:solidFill>
                  <a:srgbClr val="D7D1CA">
                    <a:lumMod val="25000"/>
                  </a:srgbClr>
                </a:solidFill>
                <a:effectLst/>
                <a:uLnTx/>
                <a:uFillTx/>
                <a:latin typeface="Arial"/>
                <a:ea typeface="+mn-ea"/>
                <a:cs typeface="+mn-cs"/>
              </a:rPr>
              <a:t>Stärkt stöd för delaktighet i samhällslivet i partnerskap med civilsamhället</a:t>
            </a:r>
          </a:p>
        </p:txBody>
      </p:sp>
      <p:sp>
        <p:nvSpPr>
          <p:cNvPr id="146" name="TextBox 145">
            <a:extLst>
              <a:ext uri="{FF2B5EF4-FFF2-40B4-BE49-F238E27FC236}">
                <a16:creationId xmlns:a16="http://schemas.microsoft.com/office/drawing/2014/main" id="{B9E7ABAD-F577-4AB9-A3BA-22DD8FC7EC58}"/>
              </a:ext>
            </a:extLst>
          </p:cNvPr>
          <p:cNvSpPr txBox="1"/>
          <p:nvPr/>
        </p:nvSpPr>
        <p:spPr>
          <a:xfrm>
            <a:off x="6350136" y="3668157"/>
            <a:ext cx="1165931" cy="7848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500" b="1" i="1" u="none" strike="noStrike" kern="1200" cap="none" spc="0" normalizeH="0" baseline="0" noProof="0">
                <a:ln>
                  <a:noFill/>
                </a:ln>
                <a:solidFill>
                  <a:srgbClr val="D7D1CA">
                    <a:lumMod val="25000"/>
                  </a:srgbClr>
                </a:solidFill>
                <a:effectLst/>
                <a:uLnTx/>
                <a:uFillTx/>
                <a:latin typeface="Arial"/>
                <a:ea typeface="+mn-ea"/>
                <a:cs typeface="+mn-cs"/>
              </a:rPr>
              <a:t>Möjlighet att leva livet ut!</a:t>
            </a:r>
          </a:p>
        </p:txBody>
      </p:sp>
      <p:sp>
        <p:nvSpPr>
          <p:cNvPr id="4" name="Footer Placeholder 3">
            <a:extLst>
              <a:ext uri="{FF2B5EF4-FFF2-40B4-BE49-F238E27FC236}">
                <a16:creationId xmlns:a16="http://schemas.microsoft.com/office/drawing/2014/main" id="{2E08FF83-4600-479D-A0D8-C9B50AA3B0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PRELIMINÄRT UTKAST - EJ FÖR SPRIDNING</a:t>
            </a:r>
          </a:p>
        </p:txBody>
      </p:sp>
      <p:grpSp>
        <p:nvGrpSpPr>
          <p:cNvPr id="44" name="primary_sticker_8">
            <a:extLst>
              <a:ext uri="{FF2B5EF4-FFF2-40B4-BE49-F238E27FC236}">
                <a16:creationId xmlns:a16="http://schemas.microsoft.com/office/drawing/2014/main" id="{BAEC0CB4-A642-43BA-A06E-886AF9ACC02F}"/>
              </a:ext>
            </a:extLst>
          </p:cNvPr>
          <p:cNvGrpSpPr/>
          <p:nvPr/>
        </p:nvGrpSpPr>
        <p:grpSpPr>
          <a:xfrm>
            <a:off x="9580364" y="167362"/>
            <a:ext cx="2412000" cy="184666"/>
            <a:chOff x="9399339" y="791972"/>
            <a:chExt cx="2412000" cy="184666"/>
          </a:xfrm>
        </p:grpSpPr>
        <p:sp>
          <p:nvSpPr>
            <p:cNvPr id="45" name="text_2">
              <a:extLst>
                <a:ext uri="{FF2B5EF4-FFF2-40B4-BE49-F238E27FC236}">
                  <a16:creationId xmlns:a16="http://schemas.microsoft.com/office/drawing/2014/main" id="{98D61C22-601B-47C1-BF43-ED9D21BE7A1B}"/>
                </a:ext>
              </a:extLst>
            </p:cNvPr>
            <p:cNvSpPr txBox="1"/>
            <p:nvPr/>
          </p:nvSpPr>
          <p:spPr>
            <a:xfrm>
              <a:off x="9439300" y="791972"/>
              <a:ext cx="2295500" cy="184666"/>
            </a:xfrm>
            <a:custGeom>
              <a:avLst/>
              <a:gdLst>
                <a:gd name="connsiteX0" fmla="*/ 0 w 816249"/>
                <a:gd name="connsiteY0" fmla="*/ 0 h 276999"/>
                <a:gd name="connsiteX1" fmla="*/ 816249 w 816249"/>
                <a:gd name="connsiteY1" fmla="*/ 0 h 276999"/>
                <a:gd name="connsiteX2" fmla="*/ 816249 w 816249"/>
                <a:gd name="connsiteY2" fmla="*/ 276999 h 276999"/>
                <a:gd name="connsiteX3" fmla="*/ 0 w 816249"/>
                <a:gd name="connsiteY3" fmla="*/ 276999 h 276999"/>
                <a:gd name="connsiteX4" fmla="*/ 0 w 816249"/>
                <a:gd name="connsiteY4" fmla="*/ 0 h 276999"/>
                <a:gd name="connsiteX0" fmla="*/ 0 w 816249"/>
                <a:gd name="connsiteY0" fmla="*/ 0 h 276999"/>
                <a:gd name="connsiteX1" fmla="*/ 816249 w 816249"/>
                <a:gd name="connsiteY1" fmla="*/ 0 h 276999"/>
                <a:gd name="connsiteX2" fmla="*/ 816249 w 816249"/>
                <a:gd name="connsiteY2" fmla="*/ 276999 h 276999"/>
                <a:gd name="connsiteX3" fmla="*/ 0 w 816249"/>
                <a:gd name="connsiteY3" fmla="*/ 276999 h 276999"/>
                <a:gd name="connsiteX4" fmla="*/ 0 w 816249"/>
                <a:gd name="connsiteY4" fmla="*/ 0 h 276999"/>
                <a:gd name="connsiteX5" fmla="*/ 0 w 816249"/>
                <a:gd name="connsiteY5" fmla="*/ 0 h 2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6249" h="276999">
                  <a:moveTo>
                    <a:pt x="0" y="0"/>
                  </a:moveTo>
                  <a:lnTo>
                    <a:pt x="816249" y="0"/>
                  </a:lnTo>
                  <a:lnTo>
                    <a:pt x="816249" y="276999"/>
                  </a:lnTo>
                  <a:lnTo>
                    <a:pt x="0" y="276999"/>
                  </a:lnTo>
                  <a:lnTo>
                    <a:pt x="0" y="0"/>
                  </a:lnTo>
                  <a:lnTo>
                    <a:pt x="0" y="0"/>
                  </a:lnTo>
                  <a:close/>
                </a:path>
              </a:pathLst>
            </a:custGeom>
            <a:noFill/>
          </p:spPr>
          <p:txBody>
            <a:bodyPr vert="horz"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D7D1CA">
                      <a:lumMod val="50000"/>
                    </a:srgbClr>
                  </a:solidFill>
                  <a:effectLst/>
                  <a:uLnTx/>
                  <a:uFillTx/>
                  <a:latin typeface="Arial" panose="020B0604020202020204" pitchFamily="34" charset="0"/>
                  <a:ea typeface="+mn-ea"/>
                  <a:cs typeface="+mn-cs"/>
                </a:rPr>
                <a:t>Preliminärt utkast – för diskussion</a:t>
              </a:r>
            </a:p>
          </p:txBody>
        </p:sp>
        <p:cxnSp>
          <p:nvCxnSpPr>
            <p:cNvPr id="46" name="top_4">
              <a:extLst>
                <a:ext uri="{FF2B5EF4-FFF2-40B4-BE49-F238E27FC236}">
                  <a16:creationId xmlns:a16="http://schemas.microsoft.com/office/drawing/2014/main" id="{C3F10803-591E-4ED1-90F3-82ACF6089130}"/>
                </a:ext>
              </a:extLst>
            </p:cNvPr>
            <p:cNvCxnSpPr>
              <a:cxnSpLocks/>
            </p:cNvCxnSpPr>
            <p:nvPr/>
          </p:nvCxnSpPr>
          <p:spPr>
            <a:xfrm>
              <a:off x="9399339" y="791972"/>
              <a:ext cx="2412000" cy="0"/>
            </a:xfrm>
            <a:prstGeom prst="straightConnector1">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bottom_5">
              <a:extLst>
                <a:ext uri="{FF2B5EF4-FFF2-40B4-BE49-F238E27FC236}">
                  <a16:creationId xmlns:a16="http://schemas.microsoft.com/office/drawing/2014/main" id="{22047102-E7C1-4852-B9D0-4757BD207555}"/>
                </a:ext>
              </a:extLst>
            </p:cNvPr>
            <p:cNvCxnSpPr>
              <a:cxnSpLocks/>
            </p:cNvCxnSpPr>
            <p:nvPr/>
          </p:nvCxnSpPr>
          <p:spPr>
            <a:xfrm flipH="1">
              <a:off x="9399339" y="976638"/>
              <a:ext cx="2412000" cy="0"/>
            </a:xfrm>
            <a:prstGeom prst="straightConnector1">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148188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7CEFAD-CF94-4021-A37D-73C698EBABAC}"/>
              </a:ext>
            </a:extLst>
          </p:cNvPr>
          <p:cNvSpPr/>
          <p:nvPr/>
        </p:nvSpPr>
        <p:spPr>
          <a:xfrm>
            <a:off x="2284392" y="2005179"/>
            <a:ext cx="9280800" cy="405000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87ABED7A-C33C-4A09-A0A2-E27A294BB0B4}"/>
              </a:ext>
            </a:extLst>
          </p:cNvPr>
          <p:cNvSpPr>
            <a:spLocks noGrp="1"/>
          </p:cNvSpPr>
          <p:nvPr>
            <p:ph type="title"/>
          </p:nvPr>
        </p:nvSpPr>
        <p:spPr>
          <a:xfrm>
            <a:off x="664233" y="898941"/>
            <a:ext cx="9609825" cy="625930"/>
          </a:xfrm>
        </p:spPr>
        <p:txBody>
          <a:bodyPr/>
          <a:lstStyle/>
          <a:p>
            <a:r>
              <a:rPr lang="sv-SE"/>
              <a:t>…och tillhörande åtgärdsområden</a:t>
            </a:r>
            <a:endParaRPr lang="sv-SE">
              <a:solidFill>
                <a:srgbClr val="FF0000"/>
              </a:solidFill>
            </a:endParaRPr>
          </a:p>
        </p:txBody>
      </p:sp>
      <p:sp>
        <p:nvSpPr>
          <p:cNvPr id="106" name="Freeform: Shape 105">
            <a:extLst>
              <a:ext uri="{FF2B5EF4-FFF2-40B4-BE49-F238E27FC236}">
                <a16:creationId xmlns:a16="http://schemas.microsoft.com/office/drawing/2014/main" id="{4FE65CA5-F284-4097-8127-8B1F6F6CC2FA}"/>
              </a:ext>
            </a:extLst>
          </p:cNvPr>
          <p:cNvSpPr/>
          <p:nvPr/>
        </p:nvSpPr>
        <p:spPr>
          <a:xfrm rot="3000000">
            <a:off x="2639215" y="394697"/>
            <a:ext cx="3767990" cy="4368378"/>
          </a:xfrm>
          <a:custGeom>
            <a:avLst/>
            <a:gdLst>
              <a:gd name="connsiteX0" fmla="*/ 3465860 w 3767990"/>
              <a:gd name="connsiteY0" fmla="*/ 1430091 h 4368378"/>
              <a:gd name="connsiteX1" fmla="*/ 3509075 w 3767990"/>
              <a:gd name="connsiteY1" fmla="*/ 1378591 h 4368378"/>
              <a:gd name="connsiteX2" fmla="*/ 3506006 w 3767990"/>
              <a:gd name="connsiteY2" fmla="*/ 1423013 h 4368378"/>
              <a:gd name="connsiteX3" fmla="*/ 2961174 w 3767990"/>
              <a:gd name="connsiteY3" fmla="*/ 0 h 4368378"/>
              <a:gd name="connsiteX4" fmla="*/ 3767990 w 3767990"/>
              <a:gd name="connsiteY4" fmla="*/ 676998 h 4368378"/>
              <a:gd name="connsiteX5" fmla="*/ 3720873 w 3767990"/>
              <a:gd name="connsiteY5" fmla="*/ 738514 h 4368378"/>
              <a:gd name="connsiteX6" fmla="*/ 3519277 w 3767990"/>
              <a:gd name="connsiteY6" fmla="*/ 1230881 h 4368378"/>
              <a:gd name="connsiteX7" fmla="*/ 3509074 w 3767990"/>
              <a:gd name="connsiteY7" fmla="*/ 1378590 h 4368378"/>
              <a:gd name="connsiteX8" fmla="*/ 3465859 w 3767990"/>
              <a:gd name="connsiteY8" fmla="*/ 1430091 h 4368378"/>
              <a:gd name="connsiteX9" fmla="*/ 2421114 w 3767990"/>
              <a:gd name="connsiteY9" fmla="*/ 1614308 h 4368378"/>
              <a:gd name="connsiteX10" fmla="*/ 2433616 w 3767990"/>
              <a:gd name="connsiteY10" fmla="*/ 1685214 h 4368378"/>
              <a:gd name="connsiteX11" fmla="*/ 2433617 w 3767990"/>
              <a:gd name="connsiteY11" fmla="*/ 1685214 h 4368378"/>
              <a:gd name="connsiteX12" fmla="*/ 2421115 w 3767990"/>
              <a:gd name="connsiteY12" fmla="*/ 1614309 h 4368378"/>
              <a:gd name="connsiteX13" fmla="*/ 3465859 w 3767990"/>
              <a:gd name="connsiteY13" fmla="*/ 1430092 h 4368378"/>
              <a:gd name="connsiteX14" fmla="*/ 3393859 w 3767990"/>
              <a:gd name="connsiteY14" fmla="*/ 1515899 h 4368378"/>
              <a:gd name="connsiteX15" fmla="*/ 3393858 w 3767990"/>
              <a:gd name="connsiteY15" fmla="*/ 1515899 h 4368378"/>
              <a:gd name="connsiteX16" fmla="*/ 1000343 w 3767990"/>
              <a:gd name="connsiteY16" fmla="*/ 4368378 h 4368378"/>
              <a:gd name="connsiteX17" fmla="*/ 0 w 3767990"/>
              <a:gd name="connsiteY17" fmla="*/ 3528990 h 436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67990" h="4368378">
                <a:moveTo>
                  <a:pt x="3465860" y="1430091"/>
                </a:moveTo>
                <a:lnTo>
                  <a:pt x="3509075" y="1378591"/>
                </a:lnTo>
                <a:lnTo>
                  <a:pt x="3506006" y="1423013"/>
                </a:lnTo>
                <a:close/>
                <a:moveTo>
                  <a:pt x="2961174" y="0"/>
                </a:moveTo>
                <a:lnTo>
                  <a:pt x="3767990" y="676998"/>
                </a:lnTo>
                <a:lnTo>
                  <a:pt x="3720873" y="738514"/>
                </a:lnTo>
                <a:cubicBezTo>
                  <a:pt x="3613825" y="892073"/>
                  <a:pt x="3546755" y="1061357"/>
                  <a:pt x="3519277" y="1230881"/>
                </a:cubicBezTo>
                <a:lnTo>
                  <a:pt x="3509074" y="1378590"/>
                </a:lnTo>
                <a:lnTo>
                  <a:pt x="3465859" y="1430091"/>
                </a:lnTo>
                <a:lnTo>
                  <a:pt x="2421114" y="1614308"/>
                </a:lnTo>
                <a:lnTo>
                  <a:pt x="2433616" y="1685214"/>
                </a:lnTo>
                <a:lnTo>
                  <a:pt x="2433617" y="1685214"/>
                </a:lnTo>
                <a:lnTo>
                  <a:pt x="2421115" y="1614309"/>
                </a:lnTo>
                <a:lnTo>
                  <a:pt x="3465859" y="1430092"/>
                </a:lnTo>
                <a:lnTo>
                  <a:pt x="3393859" y="1515899"/>
                </a:lnTo>
                <a:lnTo>
                  <a:pt x="3393858" y="1515899"/>
                </a:lnTo>
                <a:lnTo>
                  <a:pt x="1000343" y="4368378"/>
                </a:lnTo>
                <a:lnTo>
                  <a:pt x="0" y="3528990"/>
                </a:lnTo>
                <a:close/>
              </a:path>
            </a:pathLst>
          </a:cu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Freeform: Shape 106">
            <a:extLst>
              <a:ext uri="{FF2B5EF4-FFF2-40B4-BE49-F238E27FC236}">
                <a16:creationId xmlns:a16="http://schemas.microsoft.com/office/drawing/2014/main" id="{2F4E95D7-B039-4DC6-A951-E9AADFB45C83}"/>
              </a:ext>
            </a:extLst>
          </p:cNvPr>
          <p:cNvSpPr/>
          <p:nvPr/>
        </p:nvSpPr>
        <p:spPr>
          <a:xfrm rot="3000000">
            <a:off x="7345617" y="497827"/>
            <a:ext cx="3961518" cy="4205988"/>
          </a:xfrm>
          <a:custGeom>
            <a:avLst/>
            <a:gdLst>
              <a:gd name="connsiteX0" fmla="*/ 2961174 w 3961518"/>
              <a:gd name="connsiteY0" fmla="*/ 0 h 4205988"/>
              <a:gd name="connsiteX1" fmla="*/ 3961518 w 3961518"/>
              <a:gd name="connsiteY1" fmla="*/ 839388 h 4205988"/>
              <a:gd name="connsiteX2" fmla="*/ 1568003 w 3961518"/>
              <a:gd name="connsiteY2" fmla="*/ 3691868 h 4205988"/>
              <a:gd name="connsiteX3" fmla="*/ 1568003 w 3961518"/>
              <a:gd name="connsiteY3" fmla="*/ 3691868 h 4205988"/>
              <a:gd name="connsiteX4" fmla="*/ 1496003 w 3961518"/>
              <a:gd name="connsiteY4" fmla="*/ 3777674 h 4205988"/>
              <a:gd name="connsiteX5" fmla="*/ 1496003 w 3961518"/>
              <a:gd name="connsiteY5" fmla="*/ 2716812 h 4205988"/>
              <a:gd name="connsiteX6" fmla="*/ 1496003 w 3961518"/>
              <a:gd name="connsiteY6" fmla="*/ 3777674 h 4205988"/>
              <a:gd name="connsiteX7" fmla="*/ 1496003 w 3961518"/>
              <a:gd name="connsiteY7" fmla="*/ 3777674 h 4205988"/>
              <a:gd name="connsiteX8" fmla="*/ 1496003 w 3961518"/>
              <a:gd name="connsiteY8" fmla="*/ 3818440 h 4205988"/>
              <a:gd name="connsiteX9" fmla="*/ 1452789 w 3961518"/>
              <a:gd name="connsiteY9" fmla="*/ 3829175 h 4205988"/>
              <a:gd name="connsiteX10" fmla="*/ 1452788 w 3961518"/>
              <a:gd name="connsiteY10" fmla="*/ 3829176 h 4205988"/>
              <a:gd name="connsiteX11" fmla="*/ 1309095 w 3961518"/>
              <a:gd name="connsiteY11" fmla="*/ 3864874 h 4205988"/>
              <a:gd name="connsiteX12" fmla="*/ 859215 w 3961518"/>
              <a:gd name="connsiteY12" fmla="*/ 4148905 h 4205988"/>
              <a:gd name="connsiteX13" fmla="*/ 806815 w 3961518"/>
              <a:gd name="connsiteY13" fmla="*/ 4205988 h 4205988"/>
              <a:gd name="connsiteX14" fmla="*/ 0 w 3961518"/>
              <a:gd name="connsiteY14" fmla="*/ 3528990 h 420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61518" h="4205988">
                <a:moveTo>
                  <a:pt x="2961174" y="0"/>
                </a:moveTo>
                <a:lnTo>
                  <a:pt x="3961518" y="839388"/>
                </a:lnTo>
                <a:lnTo>
                  <a:pt x="1568003" y="3691868"/>
                </a:lnTo>
                <a:lnTo>
                  <a:pt x="1568003" y="3691868"/>
                </a:lnTo>
                <a:lnTo>
                  <a:pt x="1496003" y="3777674"/>
                </a:lnTo>
                <a:lnTo>
                  <a:pt x="1496003" y="2716812"/>
                </a:lnTo>
                <a:lnTo>
                  <a:pt x="1496003" y="3777674"/>
                </a:lnTo>
                <a:lnTo>
                  <a:pt x="1496003" y="3777674"/>
                </a:lnTo>
                <a:lnTo>
                  <a:pt x="1496003" y="3818440"/>
                </a:lnTo>
                <a:lnTo>
                  <a:pt x="1452789" y="3829175"/>
                </a:lnTo>
                <a:lnTo>
                  <a:pt x="1452788" y="3829176"/>
                </a:lnTo>
                <a:lnTo>
                  <a:pt x="1309095" y="3864874"/>
                </a:lnTo>
                <a:cubicBezTo>
                  <a:pt x="1146917" y="3921371"/>
                  <a:pt x="991852" y="4016819"/>
                  <a:pt x="859215" y="4148905"/>
                </a:cubicBezTo>
                <a:lnTo>
                  <a:pt x="806815" y="4205988"/>
                </a:lnTo>
                <a:lnTo>
                  <a:pt x="0" y="3528990"/>
                </a:lnTo>
                <a:close/>
              </a:path>
            </a:pathLst>
          </a:cu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Freeform: Shape 47">
            <a:extLst>
              <a:ext uri="{FF2B5EF4-FFF2-40B4-BE49-F238E27FC236}">
                <a16:creationId xmlns:a16="http://schemas.microsoft.com/office/drawing/2014/main" id="{32725614-10BD-46FD-AFB0-4D4C07D88DF1}"/>
              </a:ext>
            </a:extLst>
          </p:cNvPr>
          <p:cNvSpPr/>
          <p:nvPr/>
        </p:nvSpPr>
        <p:spPr>
          <a:xfrm rot="3000000">
            <a:off x="2462811" y="2150851"/>
            <a:ext cx="3447959" cy="3758590"/>
          </a:xfrm>
          <a:custGeom>
            <a:avLst/>
            <a:gdLst>
              <a:gd name="connsiteX0" fmla="*/ 0 w 3447959"/>
              <a:gd name="connsiteY0" fmla="*/ 2919201 h 3758590"/>
              <a:gd name="connsiteX1" fmla="*/ 2448670 w 3447959"/>
              <a:gd name="connsiteY1" fmla="*/ 989 h 3758590"/>
              <a:gd name="connsiteX2" fmla="*/ 2454281 w 3447959"/>
              <a:gd name="connsiteY2" fmla="*/ 0 h 3758590"/>
              <a:gd name="connsiteX3" fmla="*/ 2456998 w 3447959"/>
              <a:gd name="connsiteY3" fmla="*/ 37484 h 3758590"/>
              <a:gd name="connsiteX4" fmla="*/ 2770974 w 3447959"/>
              <a:gd name="connsiteY4" fmla="*/ 631586 h 3758590"/>
              <a:gd name="connsiteX5" fmla="*/ 3410572 w 3447959"/>
              <a:gd name="connsiteY5" fmla="*/ 837627 h 3758590"/>
              <a:gd name="connsiteX6" fmla="*/ 3447959 w 3447959"/>
              <a:gd name="connsiteY6" fmla="*/ 833794 h 3758590"/>
              <a:gd name="connsiteX7" fmla="*/ 3447959 w 3447959"/>
              <a:gd name="connsiteY7" fmla="*/ 841636 h 3758590"/>
              <a:gd name="connsiteX8" fmla="*/ 1000344 w 3447959"/>
              <a:gd name="connsiteY8" fmla="*/ 3758590 h 3758590"/>
              <a:gd name="connsiteX9" fmla="*/ 0 w 3447959"/>
              <a:gd name="connsiteY9" fmla="*/ 2919201 h 375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47959" h="3758590">
                <a:moveTo>
                  <a:pt x="0" y="2919201"/>
                </a:moveTo>
                <a:lnTo>
                  <a:pt x="2448670" y="989"/>
                </a:lnTo>
                <a:lnTo>
                  <a:pt x="2454281" y="0"/>
                </a:lnTo>
                <a:lnTo>
                  <a:pt x="2456998" y="37484"/>
                </a:lnTo>
                <a:cubicBezTo>
                  <a:pt x="2484854" y="267419"/>
                  <a:pt x="2589863" y="479616"/>
                  <a:pt x="2770974" y="631586"/>
                </a:cubicBezTo>
                <a:cubicBezTo>
                  <a:pt x="2952085" y="783556"/>
                  <a:pt x="3179293" y="850122"/>
                  <a:pt x="3410572" y="837627"/>
                </a:cubicBezTo>
                <a:lnTo>
                  <a:pt x="3447959" y="833794"/>
                </a:lnTo>
                <a:lnTo>
                  <a:pt x="3447959" y="841636"/>
                </a:lnTo>
                <a:lnTo>
                  <a:pt x="1000344" y="3758590"/>
                </a:lnTo>
                <a:lnTo>
                  <a:pt x="0" y="2919201"/>
                </a:lnTo>
                <a:close/>
              </a:path>
            </a:pathLst>
          </a:cu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Freeform: Shape 42">
            <a:extLst>
              <a:ext uri="{FF2B5EF4-FFF2-40B4-BE49-F238E27FC236}">
                <a16:creationId xmlns:a16="http://schemas.microsoft.com/office/drawing/2014/main" id="{4DFE31B7-000D-4679-B1E8-D64081E429CF}"/>
              </a:ext>
            </a:extLst>
          </p:cNvPr>
          <p:cNvSpPr/>
          <p:nvPr/>
        </p:nvSpPr>
        <p:spPr>
          <a:xfrm rot="3000000">
            <a:off x="7938288" y="2152050"/>
            <a:ext cx="3449014" cy="3757703"/>
          </a:xfrm>
          <a:custGeom>
            <a:avLst/>
            <a:gdLst>
              <a:gd name="connsiteX0" fmla="*/ 0 w 3449014"/>
              <a:gd name="connsiteY0" fmla="*/ 2918211 h 3757703"/>
              <a:gd name="connsiteX1" fmla="*/ 2448670 w 3449014"/>
              <a:gd name="connsiteY1" fmla="*/ 0 h 3757703"/>
              <a:gd name="connsiteX2" fmla="*/ 3449014 w 3449014"/>
              <a:gd name="connsiteY2" fmla="*/ 839388 h 3757703"/>
              <a:gd name="connsiteX3" fmla="*/ 1001400 w 3449014"/>
              <a:gd name="connsiteY3" fmla="*/ 3756342 h 3757703"/>
              <a:gd name="connsiteX4" fmla="*/ 993677 w 3449014"/>
              <a:gd name="connsiteY4" fmla="*/ 3757703 h 3757703"/>
              <a:gd name="connsiteX5" fmla="*/ 990960 w 3449014"/>
              <a:gd name="connsiteY5" fmla="*/ 3720219 h 3757703"/>
              <a:gd name="connsiteX6" fmla="*/ 676984 w 3449014"/>
              <a:gd name="connsiteY6" fmla="*/ 3126116 h 3757703"/>
              <a:gd name="connsiteX7" fmla="*/ 37386 w 3449014"/>
              <a:gd name="connsiteY7" fmla="*/ 2920075 h 3757703"/>
              <a:gd name="connsiteX8" fmla="*/ 0 w 3449014"/>
              <a:gd name="connsiteY8" fmla="*/ 2923909 h 3757703"/>
              <a:gd name="connsiteX9" fmla="*/ 0 w 3449014"/>
              <a:gd name="connsiteY9" fmla="*/ 2918211 h 375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49014" h="3757703">
                <a:moveTo>
                  <a:pt x="0" y="2918211"/>
                </a:moveTo>
                <a:lnTo>
                  <a:pt x="2448670" y="0"/>
                </a:lnTo>
                <a:lnTo>
                  <a:pt x="3449014" y="839388"/>
                </a:lnTo>
                <a:lnTo>
                  <a:pt x="1001400" y="3756342"/>
                </a:lnTo>
                <a:lnTo>
                  <a:pt x="993677" y="3757703"/>
                </a:lnTo>
                <a:lnTo>
                  <a:pt x="990960" y="3720219"/>
                </a:lnTo>
                <a:cubicBezTo>
                  <a:pt x="963104" y="3490284"/>
                  <a:pt x="858095" y="3278086"/>
                  <a:pt x="676984" y="3126116"/>
                </a:cubicBezTo>
                <a:cubicBezTo>
                  <a:pt x="495873" y="2974146"/>
                  <a:pt x="268665" y="2907580"/>
                  <a:pt x="37386" y="2920075"/>
                </a:cubicBezTo>
                <a:lnTo>
                  <a:pt x="0" y="2923909"/>
                </a:lnTo>
                <a:lnTo>
                  <a:pt x="0" y="2918211"/>
                </a:lnTo>
                <a:close/>
              </a:path>
            </a:pathLst>
          </a:cu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Freeform: Shape 114">
            <a:extLst>
              <a:ext uri="{FF2B5EF4-FFF2-40B4-BE49-F238E27FC236}">
                <a16:creationId xmlns:a16="http://schemas.microsoft.com/office/drawing/2014/main" id="{1637C1C9-5F86-4C57-A3FD-92F7B1C951AC}"/>
              </a:ext>
            </a:extLst>
          </p:cNvPr>
          <p:cNvSpPr/>
          <p:nvPr/>
        </p:nvSpPr>
        <p:spPr>
          <a:xfrm rot="3000000">
            <a:off x="6258088" y="3347987"/>
            <a:ext cx="1333408" cy="1364384"/>
          </a:xfrm>
          <a:custGeom>
            <a:avLst/>
            <a:gdLst>
              <a:gd name="connsiteX0" fmla="*/ 702704 w 1333408"/>
              <a:gd name="connsiteY0" fmla="*/ 665405 h 1364384"/>
              <a:gd name="connsiteX1" fmla="*/ 702704 w 1333408"/>
              <a:gd name="connsiteY1" fmla="*/ 712398 h 1364384"/>
              <a:gd name="connsiteX2" fmla="*/ 702705 w 1333408"/>
              <a:gd name="connsiteY2" fmla="*/ 712398 h 1364384"/>
              <a:gd name="connsiteX3" fmla="*/ 702705 w 1333408"/>
              <a:gd name="connsiteY3" fmla="*/ 712399 h 1364384"/>
              <a:gd name="connsiteX4" fmla="*/ 748984 w 1333408"/>
              <a:gd name="connsiteY4" fmla="*/ 704239 h 1364384"/>
              <a:gd name="connsiteX5" fmla="*/ 748983 w 1333408"/>
              <a:gd name="connsiteY5" fmla="*/ 704238 h 1364384"/>
              <a:gd name="connsiteX6" fmla="*/ 702704 w 1333408"/>
              <a:gd name="connsiteY6" fmla="*/ 712398 h 1364384"/>
              <a:gd name="connsiteX7" fmla="*/ 702704 w 1333408"/>
              <a:gd name="connsiteY7" fmla="*/ 665405 h 1364384"/>
              <a:gd name="connsiteX8" fmla="*/ 702703 w 1333408"/>
              <a:gd name="connsiteY8" fmla="*/ 4628 h 1364384"/>
              <a:gd name="connsiteX9" fmla="*/ 781053 w 1333408"/>
              <a:gd name="connsiteY9" fmla="*/ 0 h 1364384"/>
              <a:gd name="connsiteX10" fmla="*/ 1128780 w 1333408"/>
              <a:gd name="connsiteY10" fmla="*/ 131511 h 1364384"/>
              <a:gd name="connsiteX11" fmla="*/ 1318675 w 1333408"/>
              <a:gd name="connsiteY11" fmla="*/ 451118 h 1364384"/>
              <a:gd name="connsiteX12" fmla="*/ 1327722 w 1333408"/>
              <a:gd name="connsiteY12" fmla="*/ 529081 h 1364384"/>
              <a:gd name="connsiteX13" fmla="*/ 702704 w 1333408"/>
              <a:gd name="connsiteY13" fmla="*/ 639288 h 1364384"/>
              <a:gd name="connsiteX14" fmla="*/ 185920 w 1333408"/>
              <a:gd name="connsiteY14" fmla="*/ 278764 h 1364384"/>
              <a:gd name="connsiteX15" fmla="*/ 211487 w 1333408"/>
              <a:gd name="connsiteY15" fmla="*/ 253225 h 1364384"/>
              <a:gd name="connsiteX16" fmla="*/ 211487 w 1333408"/>
              <a:gd name="connsiteY16" fmla="*/ 253225 h 1364384"/>
              <a:gd name="connsiteX17" fmla="*/ 288812 w 1333408"/>
              <a:gd name="connsiteY17" fmla="*/ 175980 h 1364384"/>
              <a:gd name="connsiteX18" fmla="*/ 526381 w 1333408"/>
              <a:gd name="connsiteY18" fmla="*/ 39774 h 1364384"/>
              <a:gd name="connsiteX19" fmla="*/ 630703 w 1333408"/>
              <a:gd name="connsiteY19" fmla="*/ 13312 h 1364384"/>
              <a:gd name="connsiteX20" fmla="*/ 630703 w 1333408"/>
              <a:gd name="connsiteY20" fmla="*/ 13311 h 1364384"/>
              <a:gd name="connsiteX21" fmla="*/ 653475 w 1333408"/>
              <a:gd name="connsiteY21" fmla="*/ 7535 h 1364384"/>
              <a:gd name="connsiteX22" fmla="*/ 702703 w 1333408"/>
              <a:gd name="connsiteY22" fmla="*/ 4627 h 1364384"/>
              <a:gd name="connsiteX23" fmla="*/ 702703 w 1333408"/>
              <a:gd name="connsiteY23" fmla="*/ 639287 h 1364384"/>
              <a:gd name="connsiteX24" fmla="*/ 676984 w 1333408"/>
              <a:gd name="connsiteY24" fmla="*/ 643822 h 1364384"/>
              <a:gd name="connsiteX25" fmla="*/ 630705 w 1333408"/>
              <a:gd name="connsiteY25" fmla="*/ 651983 h 1364384"/>
              <a:gd name="connsiteX26" fmla="*/ 630704 w 1333408"/>
              <a:gd name="connsiteY26" fmla="*/ 604989 h 1364384"/>
              <a:gd name="connsiteX27" fmla="*/ 630704 w 1333408"/>
              <a:gd name="connsiteY27" fmla="*/ 604988 h 1364384"/>
              <a:gd name="connsiteX28" fmla="*/ 630704 w 1333408"/>
              <a:gd name="connsiteY28" fmla="*/ 604989 h 1364384"/>
              <a:gd name="connsiteX29" fmla="*/ 630704 w 1333408"/>
              <a:gd name="connsiteY29" fmla="*/ 651983 h 1364384"/>
              <a:gd name="connsiteX30" fmla="*/ 630705 w 1333408"/>
              <a:gd name="connsiteY30" fmla="*/ 651983 h 1364384"/>
              <a:gd name="connsiteX31" fmla="*/ 630705 w 1333408"/>
              <a:gd name="connsiteY31" fmla="*/ 651984 h 1364384"/>
              <a:gd name="connsiteX32" fmla="*/ 676985 w 1333408"/>
              <a:gd name="connsiteY32" fmla="*/ 643823 h 1364384"/>
              <a:gd name="connsiteX33" fmla="*/ 702704 w 1333408"/>
              <a:gd name="connsiteY33" fmla="*/ 639288 h 1364384"/>
              <a:gd name="connsiteX34" fmla="*/ 702704 w 1333408"/>
              <a:gd name="connsiteY34" fmla="*/ 639288 h 1364384"/>
              <a:gd name="connsiteX35" fmla="*/ 1327723 w 1333408"/>
              <a:gd name="connsiteY35" fmla="*/ 529081 h 1364384"/>
              <a:gd name="connsiteX36" fmla="*/ 1333408 w 1333408"/>
              <a:gd name="connsiteY36" fmla="*/ 578067 h 1364384"/>
              <a:gd name="connsiteX37" fmla="*/ 1331674 w 1333408"/>
              <a:gd name="connsiteY37" fmla="*/ 601494 h 1364384"/>
              <a:gd name="connsiteX38" fmla="*/ 1323730 w 1333408"/>
              <a:gd name="connsiteY38" fmla="*/ 708827 h 1364384"/>
              <a:gd name="connsiteX39" fmla="*/ 1230846 w 1333408"/>
              <a:gd name="connsiteY39" fmla="*/ 966440 h 1364384"/>
              <a:gd name="connsiteX40" fmla="*/ 1168202 w 1333408"/>
              <a:gd name="connsiteY40" fmla="*/ 1056003 h 1364384"/>
              <a:gd name="connsiteX41" fmla="*/ 748986 w 1333408"/>
              <a:gd name="connsiteY41" fmla="*/ 704239 h 1364384"/>
              <a:gd name="connsiteX42" fmla="*/ 748986 w 1333408"/>
              <a:gd name="connsiteY42" fmla="*/ 704239 h 1364384"/>
              <a:gd name="connsiteX43" fmla="*/ 1168202 w 1333408"/>
              <a:gd name="connsiteY43" fmla="*/ 1056004 h 1364384"/>
              <a:gd name="connsiteX44" fmla="*/ 1147489 w 1333408"/>
              <a:gd name="connsiteY44" fmla="*/ 1085618 h 1364384"/>
              <a:gd name="connsiteX45" fmla="*/ 1121922 w 1333408"/>
              <a:gd name="connsiteY45" fmla="*/ 1111159 h 1364384"/>
              <a:gd name="connsiteX46" fmla="*/ 702704 w 1333408"/>
              <a:gd name="connsiteY46" fmla="*/ 759394 h 1364384"/>
              <a:gd name="connsiteX47" fmla="*/ 702704 w 1333408"/>
              <a:gd name="connsiteY47" fmla="*/ 759393 h 1364384"/>
              <a:gd name="connsiteX48" fmla="*/ 656424 w 1333408"/>
              <a:gd name="connsiteY48" fmla="*/ 720559 h 1364384"/>
              <a:gd name="connsiteX49" fmla="*/ 656423 w 1333408"/>
              <a:gd name="connsiteY49" fmla="*/ 720560 h 1364384"/>
              <a:gd name="connsiteX50" fmla="*/ 656424 w 1333408"/>
              <a:gd name="connsiteY50" fmla="*/ 720560 h 1364384"/>
              <a:gd name="connsiteX51" fmla="*/ 656423 w 1333408"/>
              <a:gd name="connsiteY51" fmla="*/ 720560 h 1364384"/>
              <a:gd name="connsiteX52" fmla="*/ 702703 w 1333408"/>
              <a:gd name="connsiteY52" fmla="*/ 759394 h 1364384"/>
              <a:gd name="connsiteX53" fmla="*/ 1121921 w 1333408"/>
              <a:gd name="connsiteY53" fmla="*/ 1111159 h 1364384"/>
              <a:gd name="connsiteX54" fmla="*/ 1044596 w 1333408"/>
              <a:gd name="connsiteY54" fmla="*/ 1188403 h 1364384"/>
              <a:gd name="connsiteX55" fmla="*/ 807026 w 1333408"/>
              <a:gd name="connsiteY55" fmla="*/ 1324610 h 1364384"/>
              <a:gd name="connsiteX56" fmla="*/ 702704 w 1333408"/>
              <a:gd name="connsiteY56" fmla="*/ 1351072 h 1364384"/>
              <a:gd name="connsiteX57" fmla="*/ 702704 w 1333408"/>
              <a:gd name="connsiteY57" fmla="*/ 1351072 h 1364384"/>
              <a:gd name="connsiteX58" fmla="*/ 679933 w 1333408"/>
              <a:gd name="connsiteY58" fmla="*/ 1356848 h 1364384"/>
              <a:gd name="connsiteX59" fmla="*/ 630704 w 1333408"/>
              <a:gd name="connsiteY59" fmla="*/ 1359756 h 1364384"/>
              <a:gd name="connsiteX60" fmla="*/ 552355 w 1333408"/>
              <a:gd name="connsiteY60" fmla="*/ 1364384 h 1364384"/>
              <a:gd name="connsiteX61" fmla="*/ 204627 w 1333408"/>
              <a:gd name="connsiteY61" fmla="*/ 1232873 h 1364384"/>
              <a:gd name="connsiteX62" fmla="*/ 14732 w 1333408"/>
              <a:gd name="connsiteY62" fmla="*/ 913266 h 1364384"/>
              <a:gd name="connsiteX63" fmla="*/ 5685 w 1333408"/>
              <a:gd name="connsiteY63" fmla="*/ 835302 h 1364384"/>
              <a:gd name="connsiteX64" fmla="*/ 630704 w 1333408"/>
              <a:gd name="connsiteY64" fmla="*/ 725095 h 1364384"/>
              <a:gd name="connsiteX65" fmla="*/ 630704 w 1333408"/>
              <a:gd name="connsiteY65" fmla="*/ 725095 h 1364384"/>
              <a:gd name="connsiteX66" fmla="*/ 630704 w 1333408"/>
              <a:gd name="connsiteY66" fmla="*/ 698979 h 1364384"/>
              <a:gd name="connsiteX67" fmla="*/ 630704 w 1333408"/>
              <a:gd name="connsiteY67" fmla="*/ 698979 h 1364384"/>
              <a:gd name="connsiteX68" fmla="*/ 630704 w 1333408"/>
              <a:gd name="connsiteY68" fmla="*/ 698977 h 1364384"/>
              <a:gd name="connsiteX69" fmla="*/ 584424 w 1333408"/>
              <a:gd name="connsiteY69" fmla="*/ 660143 h 1364384"/>
              <a:gd name="connsiteX70" fmla="*/ 584423 w 1333408"/>
              <a:gd name="connsiteY70" fmla="*/ 660143 h 1364384"/>
              <a:gd name="connsiteX71" fmla="*/ 165206 w 1333408"/>
              <a:gd name="connsiteY71" fmla="*/ 308380 h 1364384"/>
              <a:gd name="connsiteX72" fmla="*/ 584422 w 1333408"/>
              <a:gd name="connsiteY72" fmla="*/ 660143 h 1364384"/>
              <a:gd name="connsiteX73" fmla="*/ 584422 w 1333408"/>
              <a:gd name="connsiteY73" fmla="*/ 660143 h 1364384"/>
              <a:gd name="connsiteX74" fmla="*/ 630703 w 1333408"/>
              <a:gd name="connsiteY74" fmla="*/ 698978 h 1364384"/>
              <a:gd name="connsiteX75" fmla="*/ 630703 w 1333408"/>
              <a:gd name="connsiteY75" fmla="*/ 725094 h 1364384"/>
              <a:gd name="connsiteX76" fmla="*/ 5685 w 1333408"/>
              <a:gd name="connsiteY76" fmla="*/ 835301 h 1364384"/>
              <a:gd name="connsiteX77" fmla="*/ 0 w 1333408"/>
              <a:gd name="connsiteY77" fmla="*/ 786316 h 1364384"/>
              <a:gd name="connsiteX78" fmla="*/ 1734 w 1333408"/>
              <a:gd name="connsiteY78" fmla="*/ 762887 h 1364384"/>
              <a:gd name="connsiteX79" fmla="*/ 1734 w 1333408"/>
              <a:gd name="connsiteY79" fmla="*/ 762887 h 1364384"/>
              <a:gd name="connsiteX80" fmla="*/ 9678 w 1333408"/>
              <a:gd name="connsiteY80" fmla="*/ 655554 h 1364384"/>
              <a:gd name="connsiteX81" fmla="*/ 102562 w 1333408"/>
              <a:gd name="connsiteY81" fmla="*/ 397942 h 1364384"/>
              <a:gd name="connsiteX82" fmla="*/ 165205 w 1333408"/>
              <a:gd name="connsiteY82" fmla="*/ 308379 h 1364384"/>
              <a:gd name="connsiteX83" fmla="*/ 165206 w 1333408"/>
              <a:gd name="connsiteY83" fmla="*/ 308380 h 136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333408" h="1364384">
                <a:moveTo>
                  <a:pt x="702704" y="665405"/>
                </a:moveTo>
                <a:lnTo>
                  <a:pt x="702704" y="712398"/>
                </a:lnTo>
                <a:lnTo>
                  <a:pt x="702705" y="712398"/>
                </a:lnTo>
                <a:lnTo>
                  <a:pt x="702705" y="712399"/>
                </a:lnTo>
                <a:lnTo>
                  <a:pt x="748984" y="704239"/>
                </a:lnTo>
                <a:lnTo>
                  <a:pt x="748983" y="704238"/>
                </a:lnTo>
                <a:lnTo>
                  <a:pt x="702704" y="712398"/>
                </a:lnTo>
                <a:lnTo>
                  <a:pt x="702704" y="665405"/>
                </a:lnTo>
                <a:close/>
                <a:moveTo>
                  <a:pt x="702703" y="4628"/>
                </a:moveTo>
                <a:lnTo>
                  <a:pt x="781053" y="0"/>
                </a:lnTo>
                <a:cubicBezTo>
                  <a:pt x="907610" y="5009"/>
                  <a:pt x="1029206" y="47958"/>
                  <a:pt x="1128780" y="131511"/>
                </a:cubicBezTo>
                <a:cubicBezTo>
                  <a:pt x="1228354" y="215063"/>
                  <a:pt x="1291766" y="327354"/>
                  <a:pt x="1318675" y="451118"/>
                </a:cubicBezTo>
                <a:lnTo>
                  <a:pt x="1327722" y="529081"/>
                </a:lnTo>
                <a:lnTo>
                  <a:pt x="702704" y="639288"/>
                </a:lnTo>
                <a:close/>
                <a:moveTo>
                  <a:pt x="185920" y="278764"/>
                </a:moveTo>
                <a:lnTo>
                  <a:pt x="211487" y="253225"/>
                </a:lnTo>
                <a:lnTo>
                  <a:pt x="211487" y="253225"/>
                </a:lnTo>
                <a:lnTo>
                  <a:pt x="288812" y="175980"/>
                </a:lnTo>
                <a:cubicBezTo>
                  <a:pt x="361781" y="115032"/>
                  <a:pt x="442656" y="69367"/>
                  <a:pt x="526381" y="39774"/>
                </a:cubicBezTo>
                <a:lnTo>
                  <a:pt x="630703" y="13312"/>
                </a:lnTo>
                <a:lnTo>
                  <a:pt x="630703" y="13311"/>
                </a:lnTo>
                <a:lnTo>
                  <a:pt x="653475" y="7535"/>
                </a:lnTo>
                <a:lnTo>
                  <a:pt x="702703" y="4627"/>
                </a:lnTo>
                <a:lnTo>
                  <a:pt x="702703" y="639287"/>
                </a:lnTo>
                <a:lnTo>
                  <a:pt x="676984" y="643822"/>
                </a:lnTo>
                <a:lnTo>
                  <a:pt x="630705" y="651983"/>
                </a:lnTo>
                <a:lnTo>
                  <a:pt x="630704" y="604989"/>
                </a:lnTo>
                <a:lnTo>
                  <a:pt x="630704" y="604988"/>
                </a:lnTo>
                <a:lnTo>
                  <a:pt x="630704" y="604989"/>
                </a:lnTo>
                <a:lnTo>
                  <a:pt x="630704" y="651983"/>
                </a:lnTo>
                <a:lnTo>
                  <a:pt x="630705" y="651983"/>
                </a:lnTo>
                <a:lnTo>
                  <a:pt x="630705" y="651984"/>
                </a:lnTo>
                <a:lnTo>
                  <a:pt x="676985" y="643823"/>
                </a:lnTo>
                <a:lnTo>
                  <a:pt x="702704" y="639288"/>
                </a:lnTo>
                <a:lnTo>
                  <a:pt x="702704" y="639288"/>
                </a:lnTo>
                <a:lnTo>
                  <a:pt x="1327723" y="529081"/>
                </a:lnTo>
                <a:lnTo>
                  <a:pt x="1333408" y="578067"/>
                </a:lnTo>
                <a:lnTo>
                  <a:pt x="1331674" y="601494"/>
                </a:lnTo>
                <a:lnTo>
                  <a:pt x="1323730" y="708827"/>
                </a:lnTo>
                <a:cubicBezTo>
                  <a:pt x="1309125" y="796420"/>
                  <a:pt x="1278197" y="883995"/>
                  <a:pt x="1230846" y="966440"/>
                </a:cubicBezTo>
                <a:lnTo>
                  <a:pt x="1168202" y="1056003"/>
                </a:lnTo>
                <a:lnTo>
                  <a:pt x="748986" y="704239"/>
                </a:lnTo>
                <a:lnTo>
                  <a:pt x="748986" y="704239"/>
                </a:lnTo>
                <a:lnTo>
                  <a:pt x="1168202" y="1056004"/>
                </a:lnTo>
                <a:lnTo>
                  <a:pt x="1147489" y="1085618"/>
                </a:lnTo>
                <a:lnTo>
                  <a:pt x="1121922" y="1111159"/>
                </a:lnTo>
                <a:lnTo>
                  <a:pt x="702704" y="759394"/>
                </a:lnTo>
                <a:lnTo>
                  <a:pt x="702704" y="759393"/>
                </a:lnTo>
                <a:lnTo>
                  <a:pt x="656424" y="720559"/>
                </a:lnTo>
                <a:lnTo>
                  <a:pt x="656423" y="720560"/>
                </a:lnTo>
                <a:lnTo>
                  <a:pt x="656424" y="720560"/>
                </a:lnTo>
                <a:lnTo>
                  <a:pt x="656423" y="720560"/>
                </a:lnTo>
                <a:lnTo>
                  <a:pt x="702703" y="759394"/>
                </a:lnTo>
                <a:lnTo>
                  <a:pt x="1121921" y="1111159"/>
                </a:lnTo>
                <a:lnTo>
                  <a:pt x="1044596" y="1188403"/>
                </a:lnTo>
                <a:cubicBezTo>
                  <a:pt x="971627" y="1249351"/>
                  <a:pt x="890752" y="1295017"/>
                  <a:pt x="807026" y="1324610"/>
                </a:cubicBezTo>
                <a:lnTo>
                  <a:pt x="702704" y="1351072"/>
                </a:lnTo>
                <a:lnTo>
                  <a:pt x="702704" y="1351072"/>
                </a:lnTo>
                <a:lnTo>
                  <a:pt x="679933" y="1356848"/>
                </a:lnTo>
                <a:lnTo>
                  <a:pt x="630704" y="1359756"/>
                </a:lnTo>
                <a:lnTo>
                  <a:pt x="552355" y="1364384"/>
                </a:lnTo>
                <a:cubicBezTo>
                  <a:pt x="425798" y="1359374"/>
                  <a:pt x="304201" y="1316425"/>
                  <a:pt x="204627" y="1232873"/>
                </a:cubicBezTo>
                <a:cubicBezTo>
                  <a:pt x="105053" y="1149320"/>
                  <a:pt x="41642" y="1037030"/>
                  <a:pt x="14732" y="913266"/>
                </a:cubicBezTo>
                <a:lnTo>
                  <a:pt x="5685" y="835302"/>
                </a:lnTo>
                <a:lnTo>
                  <a:pt x="630704" y="725095"/>
                </a:lnTo>
                <a:lnTo>
                  <a:pt x="630704" y="725095"/>
                </a:lnTo>
                <a:lnTo>
                  <a:pt x="630704" y="698979"/>
                </a:lnTo>
                <a:lnTo>
                  <a:pt x="630704" y="698979"/>
                </a:lnTo>
                <a:lnTo>
                  <a:pt x="630704" y="698977"/>
                </a:lnTo>
                <a:lnTo>
                  <a:pt x="584424" y="660143"/>
                </a:lnTo>
                <a:lnTo>
                  <a:pt x="584423" y="660143"/>
                </a:lnTo>
                <a:lnTo>
                  <a:pt x="165206" y="308380"/>
                </a:lnTo>
                <a:lnTo>
                  <a:pt x="584422" y="660143"/>
                </a:lnTo>
                <a:lnTo>
                  <a:pt x="584422" y="660143"/>
                </a:lnTo>
                <a:lnTo>
                  <a:pt x="630703" y="698978"/>
                </a:lnTo>
                <a:lnTo>
                  <a:pt x="630703" y="725094"/>
                </a:lnTo>
                <a:lnTo>
                  <a:pt x="5685" y="835301"/>
                </a:lnTo>
                <a:lnTo>
                  <a:pt x="0" y="786316"/>
                </a:lnTo>
                <a:lnTo>
                  <a:pt x="1734" y="762887"/>
                </a:lnTo>
                <a:lnTo>
                  <a:pt x="1734" y="762887"/>
                </a:lnTo>
                <a:lnTo>
                  <a:pt x="9678" y="655554"/>
                </a:lnTo>
                <a:cubicBezTo>
                  <a:pt x="24283" y="567962"/>
                  <a:pt x="55211" y="480386"/>
                  <a:pt x="102562" y="397942"/>
                </a:cubicBezTo>
                <a:lnTo>
                  <a:pt x="165205" y="308379"/>
                </a:lnTo>
                <a:lnTo>
                  <a:pt x="165206" y="30838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Freeform: Shape 115">
            <a:extLst>
              <a:ext uri="{FF2B5EF4-FFF2-40B4-BE49-F238E27FC236}">
                <a16:creationId xmlns:a16="http://schemas.microsoft.com/office/drawing/2014/main" id="{8B26007A-6819-4AF5-9631-75F33EC99716}"/>
              </a:ext>
            </a:extLst>
          </p:cNvPr>
          <p:cNvSpPr/>
          <p:nvPr/>
        </p:nvSpPr>
        <p:spPr>
          <a:xfrm rot="3000000">
            <a:off x="5891342" y="2972957"/>
            <a:ext cx="2066905" cy="2114441"/>
          </a:xfrm>
          <a:custGeom>
            <a:avLst/>
            <a:gdLst>
              <a:gd name="connsiteX0" fmla="*/ 1566168 w 2066905"/>
              <a:gd name="connsiteY0" fmla="*/ 1551218 h 2114441"/>
              <a:gd name="connsiteX1" fmla="*/ 1758640 w 2066905"/>
              <a:gd name="connsiteY1" fmla="*/ 1712721 h 2114441"/>
              <a:gd name="connsiteX2" fmla="*/ 1706240 w 2066905"/>
              <a:gd name="connsiteY2" fmla="*/ 1769804 h 2114441"/>
              <a:gd name="connsiteX3" fmla="*/ 1256360 w 2066905"/>
              <a:gd name="connsiteY3" fmla="*/ 2053836 h 2114441"/>
              <a:gd name="connsiteX4" fmla="*/ 1114942 w 2066905"/>
              <a:gd name="connsiteY4" fmla="*/ 2088968 h 2114441"/>
              <a:gd name="connsiteX5" fmla="*/ 1557293 w 2066905"/>
              <a:gd name="connsiteY5" fmla="*/ 1449781 h 2114441"/>
              <a:gd name="connsiteX6" fmla="*/ 1998853 w 2066905"/>
              <a:gd name="connsiteY6" fmla="*/ 923551 h 2114441"/>
              <a:gd name="connsiteX7" fmla="*/ 2066905 w 2066905"/>
              <a:gd name="connsiteY7" fmla="*/ 911552 h 2114441"/>
              <a:gd name="connsiteX8" fmla="*/ 2063675 w 2066905"/>
              <a:gd name="connsiteY8" fmla="*/ 958311 h 2114441"/>
              <a:gd name="connsiteX9" fmla="*/ 2063674 w 2066905"/>
              <a:gd name="connsiteY9" fmla="*/ 958312 h 2114441"/>
              <a:gd name="connsiteX10" fmla="*/ 2053632 w 2066905"/>
              <a:gd name="connsiteY10" fmla="*/ 1103682 h 2114441"/>
              <a:gd name="connsiteX11" fmla="*/ 1852036 w 2066905"/>
              <a:gd name="connsiteY11" fmla="*/ 1596050 h 2114441"/>
              <a:gd name="connsiteX12" fmla="*/ 1804921 w 2066905"/>
              <a:gd name="connsiteY12" fmla="*/ 1657566 h 2114441"/>
              <a:gd name="connsiteX13" fmla="*/ 1612449 w 2066905"/>
              <a:gd name="connsiteY13" fmla="*/ 1496062 h 2114441"/>
              <a:gd name="connsiteX14" fmla="*/ 1612449 w 2066905"/>
              <a:gd name="connsiteY14" fmla="*/ 1496062 h 2114441"/>
              <a:gd name="connsiteX15" fmla="*/ 1698423 w 2066905"/>
              <a:gd name="connsiteY15" fmla="*/ 976525 h 2114441"/>
              <a:gd name="connsiteX16" fmla="*/ 1998852 w 2066905"/>
              <a:gd name="connsiteY16" fmla="*/ 923551 h 2114441"/>
              <a:gd name="connsiteX17" fmla="*/ 1557293 w 2066905"/>
              <a:gd name="connsiteY17" fmla="*/ 1449781 h 2114441"/>
              <a:gd name="connsiteX18" fmla="*/ 1557293 w 2066905"/>
              <a:gd name="connsiteY18" fmla="*/ 1449782 h 2114441"/>
              <a:gd name="connsiteX19" fmla="*/ 1534951 w 2066905"/>
              <a:gd name="connsiteY19" fmla="*/ 1431035 h 2114441"/>
              <a:gd name="connsiteX20" fmla="*/ 1597594 w 2066905"/>
              <a:gd name="connsiteY20" fmla="*/ 1341471 h 2114441"/>
              <a:gd name="connsiteX21" fmla="*/ 1690478 w 2066905"/>
              <a:gd name="connsiteY21" fmla="*/ 1083859 h 2114441"/>
              <a:gd name="connsiteX22" fmla="*/ 1069453 w 2066905"/>
              <a:gd name="connsiteY22" fmla="*/ 1726102 h 2114441"/>
              <a:gd name="connsiteX23" fmla="*/ 1173776 w 2066905"/>
              <a:gd name="connsiteY23" fmla="*/ 1699640 h 2114441"/>
              <a:gd name="connsiteX24" fmla="*/ 1411346 w 2066905"/>
              <a:gd name="connsiteY24" fmla="*/ 1563433 h 2114441"/>
              <a:gd name="connsiteX25" fmla="*/ 1488671 w 2066905"/>
              <a:gd name="connsiteY25" fmla="*/ 1486189 h 2114441"/>
              <a:gd name="connsiteX26" fmla="*/ 1511014 w 2066905"/>
              <a:gd name="connsiteY26" fmla="*/ 1504936 h 2114441"/>
              <a:gd name="connsiteX27" fmla="*/ 1511013 w 2066905"/>
              <a:gd name="connsiteY27" fmla="*/ 1504936 h 2114441"/>
              <a:gd name="connsiteX28" fmla="*/ 1566167 w 2066905"/>
              <a:gd name="connsiteY28" fmla="*/ 1551217 h 2114441"/>
              <a:gd name="connsiteX29" fmla="*/ 1114941 w 2066905"/>
              <a:gd name="connsiteY29" fmla="*/ 2088967 h 2114441"/>
              <a:gd name="connsiteX30" fmla="*/ 1069452 w 2066905"/>
              <a:gd name="connsiteY30" fmla="*/ 2100269 h 2114441"/>
              <a:gd name="connsiteX31" fmla="*/ 1069452 w 2066905"/>
              <a:gd name="connsiteY31" fmla="*/ 2031166 h 2114441"/>
              <a:gd name="connsiteX32" fmla="*/ 1069453 w 2066905"/>
              <a:gd name="connsiteY32" fmla="*/ 2031164 h 2114441"/>
              <a:gd name="connsiteX33" fmla="*/ 1069453 w 2066905"/>
              <a:gd name="connsiteY33" fmla="*/ 5312 h 2114441"/>
              <a:gd name="connsiteX34" fmla="*/ 1106839 w 2066905"/>
              <a:gd name="connsiteY34" fmla="*/ 1477 h 2114441"/>
              <a:gd name="connsiteX35" fmla="*/ 1746437 w 2066905"/>
              <a:gd name="connsiteY35" fmla="*/ 207518 h 2114441"/>
              <a:gd name="connsiteX36" fmla="*/ 2060413 w 2066905"/>
              <a:gd name="connsiteY36" fmla="*/ 801621 h 2114441"/>
              <a:gd name="connsiteX37" fmla="*/ 2063130 w 2066905"/>
              <a:gd name="connsiteY37" fmla="*/ 839105 h 2114441"/>
              <a:gd name="connsiteX38" fmla="*/ 1694472 w 2066905"/>
              <a:gd name="connsiteY38" fmla="*/ 904110 h 2114441"/>
              <a:gd name="connsiteX39" fmla="*/ 1685425 w 2066905"/>
              <a:gd name="connsiteY39" fmla="*/ 826147 h 2114441"/>
              <a:gd name="connsiteX40" fmla="*/ 1495530 w 2066905"/>
              <a:gd name="connsiteY40" fmla="*/ 506540 h 2114441"/>
              <a:gd name="connsiteX41" fmla="*/ 1147803 w 2066905"/>
              <a:gd name="connsiteY41" fmla="*/ 375030 h 2114441"/>
              <a:gd name="connsiteX42" fmla="*/ 1069453 w 2066905"/>
              <a:gd name="connsiteY42" fmla="*/ 379657 h 2114441"/>
              <a:gd name="connsiteX43" fmla="*/ 3775 w 2066905"/>
              <a:gd name="connsiteY43" fmla="*/ 1275337 h 2114441"/>
              <a:gd name="connsiteX44" fmla="*/ 372436 w 2066905"/>
              <a:gd name="connsiteY44" fmla="*/ 1210332 h 2114441"/>
              <a:gd name="connsiteX45" fmla="*/ 381482 w 2066905"/>
              <a:gd name="connsiteY45" fmla="*/ 1288295 h 2114441"/>
              <a:gd name="connsiteX46" fmla="*/ 571377 w 2066905"/>
              <a:gd name="connsiteY46" fmla="*/ 1607902 h 2114441"/>
              <a:gd name="connsiteX47" fmla="*/ 919104 w 2066905"/>
              <a:gd name="connsiteY47" fmla="*/ 1739414 h 2114441"/>
              <a:gd name="connsiteX48" fmla="*/ 997453 w 2066905"/>
              <a:gd name="connsiteY48" fmla="*/ 1734786 h 2114441"/>
              <a:gd name="connsiteX49" fmla="*/ 997453 w 2066905"/>
              <a:gd name="connsiteY49" fmla="*/ 2109130 h 2114441"/>
              <a:gd name="connsiteX50" fmla="*/ 960066 w 2066905"/>
              <a:gd name="connsiteY50" fmla="*/ 2112964 h 2114441"/>
              <a:gd name="connsiteX51" fmla="*/ 320468 w 2066905"/>
              <a:gd name="connsiteY51" fmla="*/ 1906923 h 2114441"/>
              <a:gd name="connsiteX52" fmla="*/ 6492 w 2066905"/>
              <a:gd name="connsiteY52" fmla="*/ 1312821 h 2114441"/>
              <a:gd name="connsiteX53" fmla="*/ 954238 w 2066905"/>
              <a:gd name="connsiteY53" fmla="*/ 24910 h 2114441"/>
              <a:gd name="connsiteX54" fmla="*/ 997453 w 2066905"/>
              <a:gd name="connsiteY54" fmla="*/ 14174 h 2114441"/>
              <a:gd name="connsiteX55" fmla="*/ 997454 w 2066905"/>
              <a:gd name="connsiteY55" fmla="*/ 85420 h 2114441"/>
              <a:gd name="connsiteX56" fmla="*/ 997453 w 2066905"/>
              <a:gd name="connsiteY56" fmla="*/ 85420 h 2114441"/>
              <a:gd name="connsiteX57" fmla="*/ 997453 w 2066905"/>
              <a:gd name="connsiteY57" fmla="*/ 388342 h 2114441"/>
              <a:gd name="connsiteX58" fmla="*/ 893130 w 2066905"/>
              <a:gd name="connsiteY58" fmla="*/ 414804 h 2114441"/>
              <a:gd name="connsiteX59" fmla="*/ 655561 w 2066905"/>
              <a:gd name="connsiteY59" fmla="*/ 551010 h 2114441"/>
              <a:gd name="connsiteX60" fmla="*/ 578236 w 2066905"/>
              <a:gd name="connsiteY60" fmla="*/ 628255 h 2114441"/>
              <a:gd name="connsiteX61" fmla="*/ 556949 w 2066905"/>
              <a:gd name="connsiteY61" fmla="*/ 610392 h 2114441"/>
              <a:gd name="connsiteX62" fmla="*/ 556949 w 2066905"/>
              <a:gd name="connsiteY62" fmla="*/ 610391 h 2114441"/>
              <a:gd name="connsiteX63" fmla="*/ 501794 w 2066905"/>
              <a:gd name="connsiteY63" fmla="*/ 564112 h 2114441"/>
              <a:gd name="connsiteX64" fmla="*/ 455513 w 2066905"/>
              <a:gd name="connsiteY64" fmla="*/ 619267 h 2114441"/>
              <a:gd name="connsiteX65" fmla="*/ 510667 w 2066905"/>
              <a:gd name="connsiteY65" fmla="*/ 665547 h 2114441"/>
              <a:gd name="connsiteX66" fmla="*/ 510667 w 2066905"/>
              <a:gd name="connsiteY66" fmla="*/ 665547 h 2114441"/>
              <a:gd name="connsiteX67" fmla="*/ 531954 w 2066905"/>
              <a:gd name="connsiteY67" fmla="*/ 683409 h 2114441"/>
              <a:gd name="connsiteX68" fmla="*/ 469311 w 2066905"/>
              <a:gd name="connsiteY68" fmla="*/ 772972 h 2114441"/>
              <a:gd name="connsiteX69" fmla="*/ 376428 w 2066905"/>
              <a:gd name="connsiteY69" fmla="*/ 1030584 h 2114441"/>
              <a:gd name="connsiteX70" fmla="*/ 368483 w 2066905"/>
              <a:gd name="connsiteY70" fmla="*/ 1137917 h 2114441"/>
              <a:gd name="connsiteX71" fmla="*/ 70166 w 2066905"/>
              <a:gd name="connsiteY71" fmla="*/ 1190518 h 2114441"/>
              <a:gd name="connsiteX72" fmla="*/ 70164 w 2066905"/>
              <a:gd name="connsiteY72" fmla="*/ 1190520 h 2114441"/>
              <a:gd name="connsiteX73" fmla="*/ 0 w 2066905"/>
              <a:gd name="connsiteY73" fmla="*/ 1202892 h 2114441"/>
              <a:gd name="connsiteX74" fmla="*/ 3069 w 2066905"/>
              <a:gd name="connsiteY74" fmla="*/ 1158469 h 2114441"/>
              <a:gd name="connsiteX75" fmla="*/ 308265 w 2066905"/>
              <a:gd name="connsiteY75" fmla="*/ 401722 h 2114441"/>
              <a:gd name="connsiteX76" fmla="*/ 360664 w 2066905"/>
              <a:gd name="connsiteY76" fmla="*/ 344639 h 2114441"/>
              <a:gd name="connsiteX77" fmla="*/ 810544 w 2066905"/>
              <a:gd name="connsiteY77" fmla="*/ 60608 h 2114441"/>
              <a:gd name="connsiteX78" fmla="*/ 954237 w 2066905"/>
              <a:gd name="connsiteY78" fmla="*/ 24910 h 2114441"/>
              <a:gd name="connsiteX79" fmla="*/ 501794 w 2066905"/>
              <a:gd name="connsiteY79" fmla="*/ 564112 h 2114441"/>
              <a:gd name="connsiteX80" fmla="*/ 261984 w 2066905"/>
              <a:gd name="connsiteY80" fmla="*/ 456877 h 2114441"/>
              <a:gd name="connsiteX81" fmla="*/ 455512 w 2066905"/>
              <a:gd name="connsiteY81" fmla="*/ 619267 h 2114441"/>
              <a:gd name="connsiteX82" fmla="*/ 3068 w 2066905"/>
              <a:gd name="connsiteY82" fmla="*/ 1158469 h 2114441"/>
              <a:gd name="connsiteX83" fmla="*/ 13271 w 2066905"/>
              <a:gd name="connsiteY83" fmla="*/ 1010760 h 2114441"/>
              <a:gd name="connsiteX84" fmla="*/ 214867 w 2066905"/>
              <a:gd name="connsiteY84" fmla="*/ 518393 h 211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066905" h="2114441">
                <a:moveTo>
                  <a:pt x="1566168" y="1551218"/>
                </a:moveTo>
                <a:lnTo>
                  <a:pt x="1758640" y="1712721"/>
                </a:lnTo>
                <a:lnTo>
                  <a:pt x="1706240" y="1769804"/>
                </a:lnTo>
                <a:cubicBezTo>
                  <a:pt x="1573603" y="1901890"/>
                  <a:pt x="1418538" y="1997338"/>
                  <a:pt x="1256360" y="2053836"/>
                </a:cubicBezTo>
                <a:lnTo>
                  <a:pt x="1114942" y="2088968"/>
                </a:lnTo>
                <a:close/>
                <a:moveTo>
                  <a:pt x="1557293" y="1449781"/>
                </a:moveTo>
                <a:lnTo>
                  <a:pt x="1998853" y="923551"/>
                </a:lnTo>
                <a:lnTo>
                  <a:pt x="2066905" y="911552"/>
                </a:lnTo>
                <a:lnTo>
                  <a:pt x="2063675" y="958311"/>
                </a:lnTo>
                <a:lnTo>
                  <a:pt x="2063674" y="958312"/>
                </a:lnTo>
                <a:lnTo>
                  <a:pt x="2053632" y="1103682"/>
                </a:lnTo>
                <a:cubicBezTo>
                  <a:pt x="2026155" y="1273208"/>
                  <a:pt x="1959085" y="1442491"/>
                  <a:pt x="1852036" y="1596050"/>
                </a:cubicBezTo>
                <a:lnTo>
                  <a:pt x="1804921" y="1657566"/>
                </a:lnTo>
                <a:lnTo>
                  <a:pt x="1612449" y="1496062"/>
                </a:lnTo>
                <a:lnTo>
                  <a:pt x="1612449" y="1496062"/>
                </a:lnTo>
                <a:close/>
                <a:moveTo>
                  <a:pt x="1698423" y="976525"/>
                </a:moveTo>
                <a:lnTo>
                  <a:pt x="1998852" y="923551"/>
                </a:lnTo>
                <a:lnTo>
                  <a:pt x="1557293" y="1449781"/>
                </a:lnTo>
                <a:lnTo>
                  <a:pt x="1557293" y="1449782"/>
                </a:lnTo>
                <a:lnTo>
                  <a:pt x="1534951" y="1431035"/>
                </a:lnTo>
                <a:lnTo>
                  <a:pt x="1597594" y="1341471"/>
                </a:lnTo>
                <a:cubicBezTo>
                  <a:pt x="1644945" y="1259027"/>
                  <a:pt x="1675873" y="1171452"/>
                  <a:pt x="1690478" y="1083859"/>
                </a:cubicBezTo>
                <a:close/>
                <a:moveTo>
                  <a:pt x="1069453" y="1726102"/>
                </a:moveTo>
                <a:lnTo>
                  <a:pt x="1173776" y="1699640"/>
                </a:lnTo>
                <a:cubicBezTo>
                  <a:pt x="1257503" y="1670047"/>
                  <a:pt x="1338378" y="1624381"/>
                  <a:pt x="1411346" y="1563433"/>
                </a:cubicBezTo>
                <a:lnTo>
                  <a:pt x="1488671" y="1486189"/>
                </a:lnTo>
                <a:lnTo>
                  <a:pt x="1511014" y="1504936"/>
                </a:lnTo>
                <a:lnTo>
                  <a:pt x="1511013" y="1504936"/>
                </a:lnTo>
                <a:lnTo>
                  <a:pt x="1566167" y="1551217"/>
                </a:lnTo>
                <a:lnTo>
                  <a:pt x="1114941" y="2088967"/>
                </a:lnTo>
                <a:lnTo>
                  <a:pt x="1069452" y="2100269"/>
                </a:lnTo>
                <a:lnTo>
                  <a:pt x="1069452" y="2031166"/>
                </a:lnTo>
                <a:lnTo>
                  <a:pt x="1069453" y="2031164"/>
                </a:lnTo>
                <a:close/>
                <a:moveTo>
                  <a:pt x="1069453" y="5312"/>
                </a:moveTo>
                <a:lnTo>
                  <a:pt x="1106839" y="1477"/>
                </a:lnTo>
                <a:cubicBezTo>
                  <a:pt x="1338118" y="-11018"/>
                  <a:pt x="1565326" y="55548"/>
                  <a:pt x="1746437" y="207518"/>
                </a:cubicBezTo>
                <a:cubicBezTo>
                  <a:pt x="1927548" y="359488"/>
                  <a:pt x="2032557" y="571686"/>
                  <a:pt x="2060413" y="801621"/>
                </a:cubicBezTo>
                <a:lnTo>
                  <a:pt x="2063130" y="839105"/>
                </a:lnTo>
                <a:lnTo>
                  <a:pt x="1694472" y="904110"/>
                </a:lnTo>
                <a:lnTo>
                  <a:pt x="1685425" y="826147"/>
                </a:lnTo>
                <a:cubicBezTo>
                  <a:pt x="1658515" y="702383"/>
                  <a:pt x="1595104" y="590092"/>
                  <a:pt x="1495530" y="506540"/>
                </a:cubicBezTo>
                <a:cubicBezTo>
                  <a:pt x="1395956" y="422987"/>
                  <a:pt x="1274360" y="380038"/>
                  <a:pt x="1147803" y="375030"/>
                </a:cubicBezTo>
                <a:lnTo>
                  <a:pt x="1069453" y="379657"/>
                </a:lnTo>
                <a:close/>
                <a:moveTo>
                  <a:pt x="3775" y="1275337"/>
                </a:moveTo>
                <a:lnTo>
                  <a:pt x="372436" y="1210332"/>
                </a:lnTo>
                <a:lnTo>
                  <a:pt x="381482" y="1288295"/>
                </a:lnTo>
                <a:cubicBezTo>
                  <a:pt x="408392" y="1412060"/>
                  <a:pt x="471803" y="1524350"/>
                  <a:pt x="571377" y="1607902"/>
                </a:cubicBezTo>
                <a:cubicBezTo>
                  <a:pt x="670952" y="1691454"/>
                  <a:pt x="792547" y="1734403"/>
                  <a:pt x="919104" y="1739414"/>
                </a:cubicBezTo>
                <a:lnTo>
                  <a:pt x="997453" y="1734786"/>
                </a:lnTo>
                <a:lnTo>
                  <a:pt x="997453" y="2109130"/>
                </a:lnTo>
                <a:lnTo>
                  <a:pt x="960066" y="2112964"/>
                </a:lnTo>
                <a:cubicBezTo>
                  <a:pt x="728787" y="2125459"/>
                  <a:pt x="501579" y="2058893"/>
                  <a:pt x="320468" y="1906923"/>
                </a:cubicBezTo>
                <a:cubicBezTo>
                  <a:pt x="139358" y="1754953"/>
                  <a:pt x="34349" y="1542755"/>
                  <a:pt x="6492" y="1312821"/>
                </a:cubicBezTo>
                <a:close/>
                <a:moveTo>
                  <a:pt x="954238" y="24910"/>
                </a:moveTo>
                <a:lnTo>
                  <a:pt x="997453" y="14174"/>
                </a:lnTo>
                <a:lnTo>
                  <a:pt x="997454" y="85420"/>
                </a:lnTo>
                <a:lnTo>
                  <a:pt x="997453" y="85420"/>
                </a:lnTo>
                <a:lnTo>
                  <a:pt x="997453" y="388342"/>
                </a:lnTo>
                <a:lnTo>
                  <a:pt x="893130" y="414804"/>
                </a:lnTo>
                <a:cubicBezTo>
                  <a:pt x="809405" y="444396"/>
                  <a:pt x="728530" y="490062"/>
                  <a:pt x="655561" y="551010"/>
                </a:cubicBezTo>
                <a:lnTo>
                  <a:pt x="578236" y="628255"/>
                </a:lnTo>
                <a:lnTo>
                  <a:pt x="556949" y="610392"/>
                </a:lnTo>
                <a:lnTo>
                  <a:pt x="556949" y="610391"/>
                </a:lnTo>
                <a:lnTo>
                  <a:pt x="501794" y="564112"/>
                </a:lnTo>
                <a:close/>
                <a:moveTo>
                  <a:pt x="455513" y="619267"/>
                </a:moveTo>
                <a:lnTo>
                  <a:pt x="510667" y="665547"/>
                </a:lnTo>
                <a:lnTo>
                  <a:pt x="510667" y="665547"/>
                </a:lnTo>
                <a:lnTo>
                  <a:pt x="531954" y="683409"/>
                </a:lnTo>
                <a:lnTo>
                  <a:pt x="469311" y="772972"/>
                </a:lnTo>
                <a:cubicBezTo>
                  <a:pt x="421961" y="855416"/>
                  <a:pt x="391033" y="942992"/>
                  <a:pt x="376428" y="1030584"/>
                </a:cubicBezTo>
                <a:lnTo>
                  <a:pt x="368483" y="1137917"/>
                </a:lnTo>
                <a:lnTo>
                  <a:pt x="70166" y="1190518"/>
                </a:lnTo>
                <a:lnTo>
                  <a:pt x="70164" y="1190520"/>
                </a:lnTo>
                <a:lnTo>
                  <a:pt x="0" y="1202892"/>
                </a:lnTo>
                <a:lnTo>
                  <a:pt x="3069" y="1158469"/>
                </a:lnTo>
                <a:close/>
                <a:moveTo>
                  <a:pt x="308265" y="401722"/>
                </a:moveTo>
                <a:lnTo>
                  <a:pt x="360664" y="344639"/>
                </a:lnTo>
                <a:cubicBezTo>
                  <a:pt x="493301" y="212554"/>
                  <a:pt x="648366" y="117105"/>
                  <a:pt x="810544" y="60608"/>
                </a:cubicBezTo>
                <a:lnTo>
                  <a:pt x="954237" y="24910"/>
                </a:lnTo>
                <a:lnTo>
                  <a:pt x="501794" y="564112"/>
                </a:lnTo>
                <a:close/>
                <a:moveTo>
                  <a:pt x="261984" y="456877"/>
                </a:moveTo>
                <a:lnTo>
                  <a:pt x="455512" y="619267"/>
                </a:lnTo>
                <a:lnTo>
                  <a:pt x="3068" y="1158469"/>
                </a:lnTo>
                <a:lnTo>
                  <a:pt x="13271" y="1010760"/>
                </a:lnTo>
                <a:cubicBezTo>
                  <a:pt x="40749" y="841236"/>
                  <a:pt x="107819" y="671952"/>
                  <a:pt x="214867" y="518393"/>
                </a:cubicBezTo>
                <a:close/>
              </a:path>
            </a:pathLst>
          </a:cu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Freeform: Shape 104">
            <a:extLst>
              <a:ext uri="{FF2B5EF4-FFF2-40B4-BE49-F238E27FC236}">
                <a16:creationId xmlns:a16="http://schemas.microsoft.com/office/drawing/2014/main" id="{32C9A7D8-263B-4023-8091-7DC0CB0A6616}"/>
              </a:ext>
            </a:extLst>
          </p:cNvPr>
          <p:cNvSpPr/>
          <p:nvPr/>
        </p:nvSpPr>
        <p:spPr>
          <a:xfrm rot="3000000">
            <a:off x="2543317" y="3356946"/>
            <a:ext cx="3960463" cy="4205990"/>
          </a:xfrm>
          <a:custGeom>
            <a:avLst/>
            <a:gdLst>
              <a:gd name="connsiteX0" fmla="*/ 2464462 w 3960463"/>
              <a:gd name="connsiteY0" fmla="*/ 387549 h 4205990"/>
              <a:gd name="connsiteX1" fmla="*/ 2509949 w 3960463"/>
              <a:gd name="connsiteY1" fmla="*/ 376248 h 4205990"/>
              <a:gd name="connsiteX2" fmla="*/ 2509949 w 3960463"/>
              <a:gd name="connsiteY2" fmla="*/ 376248 h 4205990"/>
              <a:gd name="connsiteX3" fmla="*/ 2651367 w 3960463"/>
              <a:gd name="connsiteY3" fmla="*/ 341115 h 4205990"/>
              <a:gd name="connsiteX4" fmla="*/ 3101247 w 3960463"/>
              <a:gd name="connsiteY4" fmla="*/ 57083 h 4205990"/>
              <a:gd name="connsiteX5" fmla="*/ 3153647 w 3960463"/>
              <a:gd name="connsiteY5" fmla="*/ 0 h 4205990"/>
              <a:gd name="connsiteX6" fmla="*/ 3960463 w 3960463"/>
              <a:gd name="connsiteY6" fmla="*/ 676999 h 4205990"/>
              <a:gd name="connsiteX7" fmla="*/ 999288 w 3960463"/>
              <a:gd name="connsiteY7" fmla="*/ 4205990 h 4205990"/>
              <a:gd name="connsiteX8" fmla="*/ 0 w 3960463"/>
              <a:gd name="connsiteY8" fmla="*/ 3367488 h 4205990"/>
              <a:gd name="connsiteX9" fmla="*/ 2392460 w 3960463"/>
              <a:gd name="connsiteY9" fmla="*/ 516265 h 4205990"/>
              <a:gd name="connsiteX10" fmla="*/ 2392460 w 3960463"/>
              <a:gd name="connsiteY10" fmla="*/ 1489177 h 4205990"/>
              <a:gd name="connsiteX11" fmla="*/ 2392461 w 3960463"/>
              <a:gd name="connsiteY11" fmla="*/ 1489177 h 4205990"/>
              <a:gd name="connsiteX12" fmla="*/ 2392461 w 3960463"/>
              <a:gd name="connsiteY12" fmla="*/ 516265 h 4205990"/>
              <a:gd name="connsiteX13" fmla="*/ 2464460 w 3960463"/>
              <a:gd name="connsiteY13" fmla="*/ 430460 h 4205990"/>
              <a:gd name="connsiteX14" fmla="*/ 2464460 w 3960463"/>
              <a:gd name="connsiteY14" fmla="*/ 430459 h 4205990"/>
              <a:gd name="connsiteX15" fmla="*/ 2464462 w 3960463"/>
              <a:gd name="connsiteY15" fmla="*/ 430457 h 420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60463" h="4205990">
                <a:moveTo>
                  <a:pt x="2464462" y="387549"/>
                </a:moveTo>
                <a:lnTo>
                  <a:pt x="2509949" y="376248"/>
                </a:lnTo>
                <a:lnTo>
                  <a:pt x="2509949" y="376248"/>
                </a:lnTo>
                <a:lnTo>
                  <a:pt x="2651367" y="341115"/>
                </a:lnTo>
                <a:cubicBezTo>
                  <a:pt x="2813545" y="284617"/>
                  <a:pt x="2968610" y="189169"/>
                  <a:pt x="3101247" y="57083"/>
                </a:cubicBezTo>
                <a:lnTo>
                  <a:pt x="3153647" y="0"/>
                </a:lnTo>
                <a:lnTo>
                  <a:pt x="3960463" y="676999"/>
                </a:lnTo>
                <a:lnTo>
                  <a:pt x="999288" y="4205990"/>
                </a:lnTo>
                <a:lnTo>
                  <a:pt x="0" y="3367488"/>
                </a:lnTo>
                <a:lnTo>
                  <a:pt x="2392460" y="516265"/>
                </a:lnTo>
                <a:lnTo>
                  <a:pt x="2392460" y="1489177"/>
                </a:lnTo>
                <a:lnTo>
                  <a:pt x="2392461" y="1489177"/>
                </a:lnTo>
                <a:lnTo>
                  <a:pt x="2392461" y="516265"/>
                </a:lnTo>
                <a:lnTo>
                  <a:pt x="2464460" y="430460"/>
                </a:lnTo>
                <a:lnTo>
                  <a:pt x="2464460" y="430459"/>
                </a:lnTo>
                <a:lnTo>
                  <a:pt x="2464462" y="430457"/>
                </a:lnTo>
                <a:close/>
              </a:path>
            </a:pathLst>
          </a:cu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Freeform: Shape 107">
            <a:extLst>
              <a:ext uri="{FF2B5EF4-FFF2-40B4-BE49-F238E27FC236}">
                <a16:creationId xmlns:a16="http://schemas.microsoft.com/office/drawing/2014/main" id="{3B4521A2-EF14-4E72-B055-91BA268A2807}"/>
              </a:ext>
            </a:extLst>
          </p:cNvPr>
          <p:cNvSpPr/>
          <p:nvPr/>
        </p:nvSpPr>
        <p:spPr>
          <a:xfrm rot="3000000">
            <a:off x="7442043" y="3298010"/>
            <a:ext cx="3767990" cy="4367492"/>
          </a:xfrm>
          <a:custGeom>
            <a:avLst/>
            <a:gdLst>
              <a:gd name="connsiteX0" fmla="*/ 261985 w 3767990"/>
              <a:gd name="connsiteY0" fmla="*/ 2944482 h 4367492"/>
              <a:gd name="connsiteX1" fmla="*/ 304240 w 3767990"/>
              <a:gd name="connsiteY1" fmla="*/ 2937031 h 4367492"/>
              <a:gd name="connsiteX2" fmla="*/ 304242 w 3767990"/>
              <a:gd name="connsiteY2" fmla="*/ 2937028 h 4367492"/>
              <a:gd name="connsiteX3" fmla="*/ 304243 w 3767990"/>
              <a:gd name="connsiteY3" fmla="*/ 2937028 h 4367492"/>
              <a:gd name="connsiteX4" fmla="*/ 376241 w 3767990"/>
              <a:gd name="connsiteY4" fmla="*/ 2851224 h 4367492"/>
              <a:gd name="connsiteX5" fmla="*/ 1334374 w 3767990"/>
              <a:gd name="connsiteY5" fmla="*/ 2682280 h 4367492"/>
              <a:gd name="connsiteX6" fmla="*/ 1346875 w 3767990"/>
              <a:gd name="connsiteY6" fmla="*/ 2753184 h 4367492"/>
              <a:gd name="connsiteX7" fmla="*/ 1346876 w 3767990"/>
              <a:gd name="connsiteY7" fmla="*/ 2753184 h 4367492"/>
              <a:gd name="connsiteX8" fmla="*/ 1334374 w 3767990"/>
              <a:gd name="connsiteY8" fmla="*/ 2682278 h 4367492"/>
              <a:gd name="connsiteX9" fmla="*/ 376242 w 3767990"/>
              <a:gd name="connsiteY9" fmla="*/ 2851222 h 4367492"/>
              <a:gd name="connsiteX10" fmla="*/ 2768702 w 3767990"/>
              <a:gd name="connsiteY10" fmla="*/ 0 h 4367492"/>
              <a:gd name="connsiteX11" fmla="*/ 3767990 w 3767990"/>
              <a:gd name="connsiteY11" fmla="*/ 838502 h 4367492"/>
              <a:gd name="connsiteX12" fmla="*/ 806816 w 3767990"/>
              <a:gd name="connsiteY12" fmla="*/ 4367492 h 4367492"/>
              <a:gd name="connsiteX13" fmla="*/ 0 w 3767990"/>
              <a:gd name="connsiteY13" fmla="*/ 3690493 h 4367492"/>
              <a:gd name="connsiteX14" fmla="*/ 47116 w 3767990"/>
              <a:gd name="connsiteY14" fmla="*/ 3628977 h 4367492"/>
              <a:gd name="connsiteX15" fmla="*/ 248712 w 3767990"/>
              <a:gd name="connsiteY15" fmla="*/ 3136610 h 4367492"/>
              <a:gd name="connsiteX16" fmla="*/ 258754 w 3767990"/>
              <a:gd name="connsiteY16" fmla="*/ 2991239 h 4367492"/>
              <a:gd name="connsiteX17" fmla="*/ 258755 w 3767990"/>
              <a:gd name="connsiteY17" fmla="*/ 2991238 h 436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67990" h="4367492">
                <a:moveTo>
                  <a:pt x="261985" y="2944482"/>
                </a:moveTo>
                <a:lnTo>
                  <a:pt x="304240" y="2937031"/>
                </a:lnTo>
                <a:lnTo>
                  <a:pt x="304242" y="2937028"/>
                </a:lnTo>
                <a:lnTo>
                  <a:pt x="304243" y="2937028"/>
                </a:lnTo>
                <a:lnTo>
                  <a:pt x="376241" y="2851224"/>
                </a:lnTo>
                <a:lnTo>
                  <a:pt x="1334374" y="2682280"/>
                </a:lnTo>
                <a:lnTo>
                  <a:pt x="1346875" y="2753184"/>
                </a:lnTo>
                <a:lnTo>
                  <a:pt x="1346876" y="2753184"/>
                </a:lnTo>
                <a:lnTo>
                  <a:pt x="1334374" y="2682278"/>
                </a:lnTo>
                <a:lnTo>
                  <a:pt x="376242" y="2851222"/>
                </a:lnTo>
                <a:lnTo>
                  <a:pt x="2768702" y="0"/>
                </a:lnTo>
                <a:lnTo>
                  <a:pt x="3767990" y="838502"/>
                </a:lnTo>
                <a:lnTo>
                  <a:pt x="806816" y="4367492"/>
                </a:lnTo>
                <a:lnTo>
                  <a:pt x="0" y="3690493"/>
                </a:lnTo>
                <a:lnTo>
                  <a:pt x="47116" y="3628977"/>
                </a:lnTo>
                <a:cubicBezTo>
                  <a:pt x="154164" y="3475418"/>
                  <a:pt x="221234" y="3306135"/>
                  <a:pt x="248712" y="3136610"/>
                </a:cubicBezTo>
                <a:lnTo>
                  <a:pt x="258754" y="2991239"/>
                </a:lnTo>
                <a:lnTo>
                  <a:pt x="258755" y="2991238"/>
                </a:lnTo>
                <a:close/>
              </a:path>
            </a:pathLst>
          </a:cu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AA07A866-01E7-4199-947A-6DCA001679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BD4CB6A6-AA53-4630-BFF6-6638A59AFEEA}"/>
              </a:ext>
            </a:extLst>
          </p:cNvPr>
          <p:cNvSpPr/>
          <p:nvPr/>
        </p:nvSpPr>
        <p:spPr>
          <a:xfrm>
            <a:off x="402828" y="2000085"/>
            <a:ext cx="1774800" cy="737164"/>
          </a:xfrm>
          <a:prstGeom prst="rect">
            <a:avLst/>
          </a:prstGeom>
          <a:solidFill>
            <a:schemeClr val="bg1">
              <a:lumMod val="8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id="{3F863409-7668-4BC0-A772-1E5D8EE81403}"/>
              </a:ext>
            </a:extLst>
          </p:cNvPr>
          <p:cNvSpPr/>
          <p:nvPr/>
        </p:nvSpPr>
        <p:spPr>
          <a:xfrm>
            <a:off x="512913" y="2098667"/>
            <a:ext cx="540000" cy="540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00" b="1" i="0" u="none" strike="noStrike" kern="1200" cap="none" spc="0" normalizeH="0" baseline="0" noProof="0">
              <a:ln>
                <a:noFill/>
              </a:ln>
              <a:solidFill>
                <a:prstClr val="white"/>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844F7841-A3EE-40F8-8040-44AE9D7C943E}"/>
              </a:ext>
            </a:extLst>
          </p:cNvPr>
          <p:cNvSpPr>
            <a:spLocks noChangeAspect="1"/>
          </p:cNvSpPr>
          <p:nvPr/>
        </p:nvSpPr>
        <p:spPr>
          <a:xfrm>
            <a:off x="786809" y="2098667"/>
            <a:ext cx="1285043" cy="540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white"/>
                </a:solidFill>
                <a:effectLst/>
                <a:uLnTx/>
                <a:uFillTx/>
                <a:latin typeface="Arial"/>
                <a:ea typeface="+mn-ea"/>
                <a:cs typeface="+mn-cs"/>
              </a:rPr>
              <a:t>Vision</a:t>
            </a:r>
          </a:p>
        </p:txBody>
      </p:sp>
      <p:sp>
        <p:nvSpPr>
          <p:cNvPr id="16" name="Rectangle 15">
            <a:extLst>
              <a:ext uri="{FF2B5EF4-FFF2-40B4-BE49-F238E27FC236}">
                <a16:creationId xmlns:a16="http://schemas.microsoft.com/office/drawing/2014/main" id="{E6643739-1F0A-489A-8554-ACB8F61491E6}"/>
              </a:ext>
            </a:extLst>
          </p:cNvPr>
          <p:cNvSpPr/>
          <p:nvPr/>
        </p:nvSpPr>
        <p:spPr>
          <a:xfrm>
            <a:off x="402828" y="5330564"/>
            <a:ext cx="1774800" cy="737164"/>
          </a:xfrm>
          <a:prstGeom prst="rect">
            <a:avLst/>
          </a:prstGeom>
          <a:solidFill>
            <a:schemeClr val="bg1">
              <a:lumMod val="8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Oval 16">
            <a:extLst>
              <a:ext uri="{FF2B5EF4-FFF2-40B4-BE49-F238E27FC236}">
                <a16:creationId xmlns:a16="http://schemas.microsoft.com/office/drawing/2014/main" id="{44E1BABC-58DE-45B8-93AF-5F78C841342F}"/>
              </a:ext>
            </a:extLst>
          </p:cNvPr>
          <p:cNvSpPr/>
          <p:nvPr/>
        </p:nvSpPr>
        <p:spPr>
          <a:xfrm>
            <a:off x="512913" y="5429146"/>
            <a:ext cx="540000" cy="540000"/>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00" b="1"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AFEB8ED9-B15F-4FD9-8200-9339C1CE8679}"/>
              </a:ext>
            </a:extLst>
          </p:cNvPr>
          <p:cNvSpPr>
            <a:spLocks noChangeAspect="1"/>
          </p:cNvSpPr>
          <p:nvPr/>
        </p:nvSpPr>
        <p:spPr>
          <a:xfrm>
            <a:off x="790247" y="5426080"/>
            <a:ext cx="1285043" cy="532979"/>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D7D1CA">
                    <a:lumMod val="25000"/>
                  </a:srgbClr>
                </a:solidFill>
                <a:effectLst/>
                <a:uLnTx/>
                <a:uFillTx/>
                <a:latin typeface="Arial"/>
                <a:ea typeface="+mn-ea"/>
                <a:cs typeface="+mn-cs"/>
              </a:rPr>
              <a:t>Åtgärds-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D7D1CA">
                    <a:lumMod val="25000"/>
                  </a:srgbClr>
                </a:solidFill>
                <a:effectLst/>
                <a:uLnTx/>
                <a:uFillTx/>
                <a:latin typeface="Arial"/>
                <a:ea typeface="+mn-ea"/>
                <a:cs typeface="+mn-cs"/>
              </a:rPr>
              <a:t>områden</a:t>
            </a:r>
          </a:p>
        </p:txBody>
      </p:sp>
      <p:sp>
        <p:nvSpPr>
          <p:cNvPr id="19" name="Rectangle 18">
            <a:extLst>
              <a:ext uri="{FF2B5EF4-FFF2-40B4-BE49-F238E27FC236}">
                <a16:creationId xmlns:a16="http://schemas.microsoft.com/office/drawing/2014/main" id="{09AB70A3-8D2E-4B3C-AA14-C05257D28F88}"/>
              </a:ext>
            </a:extLst>
          </p:cNvPr>
          <p:cNvSpPr/>
          <p:nvPr/>
        </p:nvSpPr>
        <p:spPr>
          <a:xfrm>
            <a:off x="402828" y="2838200"/>
            <a:ext cx="1774800" cy="737164"/>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D7D1CA">
                  <a:lumMod val="50000"/>
                </a:srgbClr>
              </a:solidFill>
              <a:effectLst/>
              <a:uLnTx/>
              <a:uFillTx/>
              <a:latin typeface="Arial"/>
              <a:ea typeface="+mn-ea"/>
              <a:cs typeface="+mn-cs"/>
            </a:endParaRPr>
          </a:p>
        </p:txBody>
      </p:sp>
      <p:sp>
        <p:nvSpPr>
          <p:cNvPr id="20" name="Oval 19">
            <a:extLst>
              <a:ext uri="{FF2B5EF4-FFF2-40B4-BE49-F238E27FC236}">
                <a16:creationId xmlns:a16="http://schemas.microsoft.com/office/drawing/2014/main" id="{CBE813CA-8D98-47A9-995E-5E39719C7639}"/>
              </a:ext>
            </a:extLst>
          </p:cNvPr>
          <p:cNvSpPr/>
          <p:nvPr/>
        </p:nvSpPr>
        <p:spPr>
          <a:xfrm>
            <a:off x="512913" y="2936782"/>
            <a:ext cx="540000" cy="540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00" b="1" i="0" u="none" strike="noStrike" kern="1200" cap="none" spc="0" normalizeH="0" baseline="0" noProof="0">
              <a:ln>
                <a:noFill/>
              </a:ln>
              <a:solidFill>
                <a:prstClr val="white"/>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F5A89337-F4CD-4D6F-BDE6-6E73D398EE69}"/>
              </a:ext>
            </a:extLst>
          </p:cNvPr>
          <p:cNvSpPr>
            <a:spLocks noChangeAspect="1"/>
          </p:cNvSpPr>
          <p:nvPr/>
        </p:nvSpPr>
        <p:spPr>
          <a:xfrm>
            <a:off x="790247" y="2933164"/>
            <a:ext cx="1285043" cy="540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white"/>
                </a:solidFill>
                <a:effectLst/>
                <a:uLnTx/>
                <a:uFillTx/>
                <a:latin typeface="Arial"/>
                <a:ea typeface="+mn-ea"/>
                <a:cs typeface="+mn-cs"/>
              </a:rPr>
              <a:t>Mål</a:t>
            </a:r>
          </a:p>
        </p:txBody>
      </p:sp>
      <p:sp>
        <p:nvSpPr>
          <p:cNvPr id="22" name="Rectangle 21">
            <a:extLst>
              <a:ext uri="{FF2B5EF4-FFF2-40B4-BE49-F238E27FC236}">
                <a16:creationId xmlns:a16="http://schemas.microsoft.com/office/drawing/2014/main" id="{FBBF6BFE-79F5-4762-8D4C-D2DE74154AC9}"/>
              </a:ext>
            </a:extLst>
          </p:cNvPr>
          <p:cNvSpPr/>
          <p:nvPr/>
        </p:nvSpPr>
        <p:spPr>
          <a:xfrm>
            <a:off x="402828" y="3668988"/>
            <a:ext cx="1774800" cy="737164"/>
          </a:xfrm>
          <a:prstGeom prst="rect">
            <a:avLst/>
          </a:prstGeom>
          <a:solidFill>
            <a:schemeClr val="bg1">
              <a:lumMod val="8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3" name="Oval 22">
            <a:extLst>
              <a:ext uri="{FF2B5EF4-FFF2-40B4-BE49-F238E27FC236}">
                <a16:creationId xmlns:a16="http://schemas.microsoft.com/office/drawing/2014/main" id="{6C1DEBBF-6695-4537-A69E-316AAED7AD06}"/>
              </a:ext>
            </a:extLst>
          </p:cNvPr>
          <p:cNvSpPr/>
          <p:nvPr/>
        </p:nvSpPr>
        <p:spPr>
          <a:xfrm>
            <a:off x="512913" y="3767570"/>
            <a:ext cx="540000" cy="540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00" b="1" i="0" u="none" strike="noStrike" kern="1200" cap="none" spc="0" normalizeH="0" baseline="0" noProof="0">
              <a:ln>
                <a:noFill/>
              </a:ln>
              <a:solidFill>
                <a:prstClr val="white"/>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F5B1A619-E599-4184-A5AB-F270DDF90C6D}"/>
              </a:ext>
            </a:extLst>
          </p:cNvPr>
          <p:cNvSpPr>
            <a:spLocks noChangeAspect="1"/>
          </p:cNvSpPr>
          <p:nvPr/>
        </p:nvSpPr>
        <p:spPr>
          <a:xfrm>
            <a:off x="790247" y="3767570"/>
            <a:ext cx="1285043" cy="540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white"/>
                </a:solidFill>
                <a:effectLst/>
                <a:uLnTx/>
                <a:uFillTx/>
                <a:latin typeface="Arial"/>
                <a:ea typeface="+mn-ea"/>
                <a:cs typeface="+mn-cs"/>
              </a:rPr>
              <a:t>Förflyttningar</a:t>
            </a:r>
          </a:p>
        </p:txBody>
      </p:sp>
      <p:sp>
        <p:nvSpPr>
          <p:cNvPr id="25" name="Rectangle 24">
            <a:extLst>
              <a:ext uri="{FF2B5EF4-FFF2-40B4-BE49-F238E27FC236}">
                <a16:creationId xmlns:a16="http://schemas.microsoft.com/office/drawing/2014/main" id="{948808B7-F3E2-42A9-9731-69BCAB2408DC}"/>
              </a:ext>
            </a:extLst>
          </p:cNvPr>
          <p:cNvSpPr/>
          <p:nvPr/>
        </p:nvSpPr>
        <p:spPr>
          <a:xfrm>
            <a:off x="402828" y="4499776"/>
            <a:ext cx="1774800" cy="737164"/>
          </a:xfrm>
          <a:prstGeom prst="rect">
            <a:avLst/>
          </a:prstGeom>
          <a:solidFill>
            <a:schemeClr val="bg1">
              <a:lumMod val="8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6" name="Oval 25">
            <a:extLst>
              <a:ext uri="{FF2B5EF4-FFF2-40B4-BE49-F238E27FC236}">
                <a16:creationId xmlns:a16="http://schemas.microsoft.com/office/drawing/2014/main" id="{7A83975E-9CFC-4F13-931F-8C3FDB3AC3C5}"/>
              </a:ext>
            </a:extLst>
          </p:cNvPr>
          <p:cNvSpPr/>
          <p:nvPr/>
        </p:nvSpPr>
        <p:spPr>
          <a:xfrm>
            <a:off x="512913" y="4598358"/>
            <a:ext cx="540000" cy="540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00" b="1" i="0" u="none" strike="noStrike" kern="1200" cap="none" spc="0" normalizeH="0" baseline="0" noProof="0">
              <a:ln>
                <a:noFill/>
              </a:ln>
              <a:solidFill>
                <a:prstClr val="white"/>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AC112AA8-5964-422B-99CF-D23F6A9768C0}"/>
              </a:ext>
            </a:extLst>
          </p:cNvPr>
          <p:cNvSpPr>
            <a:spLocks noChangeAspect="1"/>
          </p:cNvSpPr>
          <p:nvPr/>
        </p:nvSpPr>
        <p:spPr>
          <a:xfrm>
            <a:off x="790247" y="4598358"/>
            <a:ext cx="1285043" cy="540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white"/>
                </a:solidFill>
                <a:effectLst/>
                <a:uLnTx/>
                <a:uFillTx/>
                <a:latin typeface="Arial"/>
                <a:ea typeface="+mn-ea"/>
                <a:cs typeface="+mn-cs"/>
              </a:rPr>
              <a:t>Strategiska </a:t>
            </a:r>
            <a:br>
              <a:rPr kumimoji="0" lang="sv-SE" sz="1000" b="1" i="0" u="none" strike="noStrike" kern="1200" cap="none" spc="0" normalizeH="0" baseline="0" noProof="0">
                <a:ln>
                  <a:noFill/>
                </a:ln>
                <a:solidFill>
                  <a:prstClr val="white"/>
                </a:solidFill>
                <a:effectLst/>
                <a:uLnTx/>
                <a:uFillTx/>
                <a:latin typeface="Arial"/>
                <a:ea typeface="+mn-ea"/>
                <a:cs typeface="+mn-cs"/>
              </a:rPr>
            </a:br>
            <a:r>
              <a:rPr kumimoji="0" lang="sv-SE" sz="1000" b="1" i="0" u="none" strike="noStrike" kern="1200" cap="none" spc="0" normalizeH="0" baseline="0" noProof="0">
                <a:ln>
                  <a:noFill/>
                </a:ln>
                <a:solidFill>
                  <a:prstClr val="white"/>
                </a:solidFill>
                <a:effectLst/>
                <a:uLnTx/>
                <a:uFillTx/>
                <a:latin typeface="Arial"/>
                <a:ea typeface="+mn-ea"/>
                <a:cs typeface="+mn-cs"/>
              </a:rPr>
              <a:t>områden</a:t>
            </a:r>
          </a:p>
        </p:txBody>
      </p:sp>
      <p:pic>
        <p:nvPicPr>
          <p:cNvPr id="28" name="Graphic 27">
            <a:extLst>
              <a:ext uri="{FF2B5EF4-FFF2-40B4-BE49-F238E27FC236}">
                <a16:creationId xmlns:a16="http://schemas.microsoft.com/office/drawing/2014/main" id="{FC9A5FD1-58AB-47D5-B2B2-DAAD4251999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92708" y="2171939"/>
            <a:ext cx="374135" cy="374135"/>
          </a:xfrm>
          <a:prstGeom prst="rect">
            <a:avLst/>
          </a:prstGeom>
        </p:spPr>
      </p:pic>
      <p:pic>
        <p:nvPicPr>
          <p:cNvPr id="29" name="Graphic 28">
            <a:extLst>
              <a:ext uri="{FF2B5EF4-FFF2-40B4-BE49-F238E27FC236}">
                <a16:creationId xmlns:a16="http://schemas.microsoft.com/office/drawing/2014/main" id="{05678BAD-DDCA-406C-9291-E45FBE8833A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81157" y="3005025"/>
            <a:ext cx="403513" cy="403513"/>
          </a:xfrm>
          <a:prstGeom prst="rect">
            <a:avLst/>
          </a:prstGeom>
        </p:spPr>
      </p:pic>
      <p:pic>
        <p:nvPicPr>
          <p:cNvPr id="30" name="Graphic 29">
            <a:extLst>
              <a:ext uri="{FF2B5EF4-FFF2-40B4-BE49-F238E27FC236}">
                <a16:creationId xmlns:a16="http://schemas.microsoft.com/office/drawing/2014/main" id="{AB584657-C347-48DB-A486-3E93E7AF875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81157" y="4661971"/>
            <a:ext cx="412774" cy="412774"/>
          </a:xfrm>
          <a:prstGeom prst="rect">
            <a:avLst/>
          </a:prstGeom>
        </p:spPr>
      </p:pic>
      <p:pic>
        <p:nvPicPr>
          <p:cNvPr id="31" name="Graphic 30">
            <a:extLst>
              <a:ext uri="{FF2B5EF4-FFF2-40B4-BE49-F238E27FC236}">
                <a16:creationId xmlns:a16="http://schemas.microsoft.com/office/drawing/2014/main" id="{28656A3E-F83F-48CD-8104-2E18A92026C1}"/>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81157" y="5506303"/>
            <a:ext cx="385686" cy="385686"/>
          </a:xfrm>
          <a:prstGeom prst="rect">
            <a:avLst/>
          </a:prstGeom>
        </p:spPr>
      </p:pic>
      <p:pic>
        <p:nvPicPr>
          <p:cNvPr id="32" name="Graphic 31">
            <a:extLst>
              <a:ext uri="{FF2B5EF4-FFF2-40B4-BE49-F238E27FC236}">
                <a16:creationId xmlns:a16="http://schemas.microsoft.com/office/drawing/2014/main" id="{762759AC-13F2-4606-A9EB-36C154451A87}"/>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520247" y="3767570"/>
            <a:ext cx="540000" cy="540000"/>
          </a:xfrm>
          <a:prstGeom prst="rect">
            <a:avLst/>
          </a:prstGeom>
        </p:spPr>
      </p:pic>
      <p:sp>
        <p:nvSpPr>
          <p:cNvPr id="33" name="TextBox 19">
            <a:extLst>
              <a:ext uri="{FF2B5EF4-FFF2-40B4-BE49-F238E27FC236}">
                <a16:creationId xmlns:a16="http://schemas.microsoft.com/office/drawing/2014/main" id="{A4CE11F2-C9C8-4D6A-9DE9-4079BCB867FF}"/>
              </a:ext>
            </a:extLst>
          </p:cNvPr>
          <p:cNvSpPr txBox="1"/>
          <p:nvPr/>
        </p:nvSpPr>
        <p:spPr>
          <a:xfrm>
            <a:off x="2284392" y="4959844"/>
            <a:ext cx="4624089" cy="1024024"/>
          </a:xfrm>
          <a:prstGeom prst="rect">
            <a:avLst/>
          </a:prstGeom>
          <a:noFill/>
        </p:spPr>
        <p:txBody>
          <a:bodyPr wrap="square" lIns="54000" tIns="54000" rIns="0" bIns="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D7D1CA">
                    <a:lumMod val="25000"/>
                  </a:srgbClr>
                </a:solidFill>
                <a:effectLst/>
                <a:uLnTx/>
                <a:uFillTx/>
                <a:latin typeface="Arial"/>
                <a:ea typeface="+mn-ea"/>
                <a:cs typeface="+mn-cs"/>
              </a:rPr>
              <a:t>Stärk förutsättningarna för uppföljning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D7D1CA">
                    <a:lumMod val="25000"/>
                  </a:srgbClr>
                </a:solidFill>
                <a:effectLst/>
                <a:uLnTx/>
                <a:uFillTx/>
                <a:latin typeface="Arial"/>
                <a:ea typeface="+mn-ea"/>
                <a:cs typeface="+mn-cs"/>
              </a:rPr>
              <a:t>Utveckla ändamålsenliga styrsystem och ersättningsmodeller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D7D1CA">
                    <a:lumMod val="25000"/>
                  </a:srgbClr>
                </a:solidFill>
                <a:effectLst/>
                <a:uLnTx/>
                <a:uFillTx/>
                <a:latin typeface="Arial"/>
                <a:ea typeface="+mn-ea"/>
                <a:cs typeface="+mn-cs"/>
              </a:rPr>
              <a:t>Stärk förutsättningarna för nära ledarskap och verksamhetsnära förbättringsarbete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D7D1CA">
                    <a:lumMod val="25000"/>
                  </a:srgbClr>
                </a:solidFill>
                <a:effectLst/>
                <a:uLnTx/>
                <a:uFillTx/>
                <a:latin typeface="Arial"/>
                <a:ea typeface="+mn-ea"/>
                <a:cs typeface="+mn-cs"/>
              </a:rPr>
              <a:t>Utveckla styrningen och ledningen för att möjliggöra och ta tillvara innovationer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D7D1CA">
                    <a:lumMod val="25000"/>
                  </a:srgbClr>
                </a:solidFill>
                <a:effectLst/>
                <a:uLnTx/>
                <a:uFillTx/>
                <a:latin typeface="Arial"/>
                <a:ea typeface="+mn-ea"/>
                <a:cs typeface="+mn-cs"/>
              </a:rPr>
              <a:t>Säkerställ tillräcklig resurstilldelning till äldreomsorgen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D7D1CA">
                    <a:lumMod val="25000"/>
                  </a:srgbClr>
                </a:solidFill>
                <a:effectLst/>
                <a:uLnTx/>
                <a:uFillTx/>
                <a:latin typeface="Arial"/>
                <a:ea typeface="+mn-ea"/>
                <a:cs typeface="+mn-cs"/>
              </a:rPr>
              <a:t>Utnyttja potentialen i kommunal avtalssamverkan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D7D1CA">
                    <a:lumMod val="25000"/>
                  </a:srgbClr>
                </a:solidFill>
                <a:effectLst/>
                <a:uLnTx/>
                <a:uFillTx/>
                <a:latin typeface="Arial"/>
                <a:ea typeface="+mn-ea"/>
                <a:cs typeface="+mn-cs"/>
              </a:rPr>
              <a:t>Verka och skapa förutsättningar för strategiskt viktig forskning</a:t>
            </a:r>
          </a:p>
        </p:txBody>
      </p:sp>
      <p:sp>
        <p:nvSpPr>
          <p:cNvPr id="34" name="TextBox 58">
            <a:extLst>
              <a:ext uri="{FF2B5EF4-FFF2-40B4-BE49-F238E27FC236}">
                <a16:creationId xmlns:a16="http://schemas.microsoft.com/office/drawing/2014/main" id="{CA4A6652-68F4-4796-BAEE-94795D2B610B}"/>
              </a:ext>
            </a:extLst>
          </p:cNvPr>
          <p:cNvSpPr txBox="1"/>
          <p:nvPr/>
        </p:nvSpPr>
        <p:spPr>
          <a:xfrm>
            <a:off x="2284392" y="4751428"/>
            <a:ext cx="4624089" cy="208416"/>
          </a:xfrm>
          <a:prstGeom prst="rect">
            <a:avLst/>
          </a:prstGeom>
          <a:noFill/>
        </p:spPr>
        <p:txBody>
          <a:bodyPr wrap="square" lIns="54000" tIns="5400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D7D1CA">
                    <a:lumMod val="25000"/>
                  </a:srgbClr>
                </a:solidFill>
                <a:effectLst/>
                <a:uLnTx/>
                <a:uFillTx/>
                <a:latin typeface="Arial"/>
                <a:ea typeface="+mn-ea"/>
                <a:cs typeface="+mn-cs"/>
              </a:rPr>
              <a:t>Styrning för utveckling och effektiv resursanvändning</a:t>
            </a:r>
          </a:p>
        </p:txBody>
      </p:sp>
      <p:sp>
        <p:nvSpPr>
          <p:cNvPr id="37" name="TextBox 36">
            <a:extLst>
              <a:ext uri="{FF2B5EF4-FFF2-40B4-BE49-F238E27FC236}">
                <a16:creationId xmlns:a16="http://schemas.microsoft.com/office/drawing/2014/main" id="{469087CC-42AF-481C-8F74-301FC3747A5F}"/>
              </a:ext>
            </a:extLst>
          </p:cNvPr>
          <p:cNvSpPr txBox="1"/>
          <p:nvPr/>
        </p:nvSpPr>
        <p:spPr>
          <a:xfrm>
            <a:off x="6350136" y="3668157"/>
            <a:ext cx="1165931" cy="7848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500" b="1" i="1" u="none" strike="noStrike" kern="1200" cap="none" spc="0" normalizeH="0" baseline="0" noProof="0">
                <a:ln>
                  <a:noFill/>
                </a:ln>
                <a:solidFill>
                  <a:srgbClr val="D7D1CA">
                    <a:lumMod val="25000"/>
                  </a:srgbClr>
                </a:solidFill>
                <a:effectLst/>
                <a:uLnTx/>
                <a:uFillTx/>
                <a:latin typeface="Arial"/>
                <a:ea typeface="+mn-ea"/>
                <a:cs typeface="+mn-cs"/>
              </a:rPr>
              <a:t>Möjlighet att leva livet ut!</a:t>
            </a:r>
          </a:p>
        </p:txBody>
      </p:sp>
      <p:sp>
        <p:nvSpPr>
          <p:cNvPr id="38" name="TextBox 58">
            <a:extLst>
              <a:ext uri="{FF2B5EF4-FFF2-40B4-BE49-F238E27FC236}">
                <a16:creationId xmlns:a16="http://schemas.microsoft.com/office/drawing/2014/main" id="{8A34AD6D-8131-4F16-BF3B-77016BF66B93}"/>
              </a:ext>
            </a:extLst>
          </p:cNvPr>
          <p:cNvSpPr txBox="1"/>
          <p:nvPr/>
        </p:nvSpPr>
        <p:spPr>
          <a:xfrm>
            <a:off x="8046040" y="3741854"/>
            <a:ext cx="3355713" cy="608525"/>
          </a:xfrm>
          <a:prstGeom prst="rect">
            <a:avLst/>
          </a:prstGeom>
          <a:noFill/>
        </p:spPr>
        <p:txBody>
          <a:bodyPr wrap="square" lIns="54000" tIns="54000" rIns="0" bIns="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D7D1CA">
                    <a:lumMod val="25000"/>
                  </a:srgbClr>
                </a:solidFill>
                <a:effectLst/>
                <a:uLnTx/>
                <a:uFillTx/>
                <a:latin typeface="Arial"/>
                <a:ea typeface="+mn-ea"/>
                <a:cs typeface="+mn-cs"/>
              </a:rPr>
              <a:t>Stärk samverkan med och tillvaratagande av civilsamhällets resurser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D7D1CA">
                    <a:lumMod val="25000"/>
                  </a:srgbClr>
                </a:solidFill>
                <a:effectLst/>
                <a:uLnTx/>
                <a:uFillTx/>
                <a:latin typeface="Arial"/>
                <a:ea typeface="+mn-ea"/>
                <a:cs typeface="+mn-cs"/>
              </a:rPr>
              <a:t>Bredda tjänsteutbudet för livsinnehåll och delaktighet i samhället</a:t>
            </a:r>
          </a:p>
        </p:txBody>
      </p:sp>
      <p:sp>
        <p:nvSpPr>
          <p:cNvPr id="39" name="TextBox 58">
            <a:extLst>
              <a:ext uri="{FF2B5EF4-FFF2-40B4-BE49-F238E27FC236}">
                <a16:creationId xmlns:a16="http://schemas.microsoft.com/office/drawing/2014/main" id="{9993295F-3217-4B89-B002-3288069D4B43}"/>
              </a:ext>
            </a:extLst>
          </p:cNvPr>
          <p:cNvSpPr txBox="1"/>
          <p:nvPr/>
        </p:nvSpPr>
        <p:spPr>
          <a:xfrm>
            <a:off x="8046040" y="3384404"/>
            <a:ext cx="3355713" cy="362304"/>
          </a:xfrm>
          <a:prstGeom prst="rect">
            <a:avLst/>
          </a:prstGeom>
          <a:noFill/>
        </p:spPr>
        <p:txBody>
          <a:bodyPr wrap="square" lIns="54000" tIns="5400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D7D1CA">
                    <a:lumMod val="25000"/>
                  </a:srgbClr>
                </a:solidFill>
                <a:effectLst/>
                <a:uLnTx/>
                <a:uFillTx/>
                <a:latin typeface="Arial"/>
                <a:ea typeface="+mn-ea"/>
                <a:cs typeface="+mn-cs"/>
              </a:rPr>
              <a:t>Stärkt stöd för delaktighet i samhällslivet i partnerskap med civilsamhället</a:t>
            </a:r>
          </a:p>
        </p:txBody>
      </p:sp>
      <p:sp>
        <p:nvSpPr>
          <p:cNvPr id="40" name="TextBox 46">
            <a:extLst>
              <a:ext uri="{FF2B5EF4-FFF2-40B4-BE49-F238E27FC236}">
                <a16:creationId xmlns:a16="http://schemas.microsoft.com/office/drawing/2014/main" id="{FF897236-2B2E-4CB5-9133-3BCB296DE4D8}"/>
              </a:ext>
            </a:extLst>
          </p:cNvPr>
          <p:cNvSpPr txBox="1"/>
          <p:nvPr/>
        </p:nvSpPr>
        <p:spPr>
          <a:xfrm>
            <a:off x="8046040" y="4751428"/>
            <a:ext cx="3355713" cy="362304"/>
          </a:xfrm>
          <a:prstGeom prst="rect">
            <a:avLst/>
          </a:prstGeom>
          <a:noFill/>
        </p:spPr>
        <p:txBody>
          <a:bodyPr wrap="square" lIns="54000" tIns="5400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D7D1CA">
                    <a:lumMod val="25000"/>
                  </a:srgbClr>
                </a:solidFill>
                <a:effectLst/>
                <a:uLnTx/>
                <a:uFillTx/>
                <a:latin typeface="Arial"/>
                <a:ea typeface="+mn-ea"/>
                <a:cs typeface="+mn-cs"/>
              </a:rPr>
              <a:t>Utvecklad samhällsplanering och fler alternativ för boende</a:t>
            </a:r>
          </a:p>
        </p:txBody>
      </p:sp>
      <p:sp>
        <p:nvSpPr>
          <p:cNvPr id="41" name="TextBox 19">
            <a:extLst>
              <a:ext uri="{FF2B5EF4-FFF2-40B4-BE49-F238E27FC236}">
                <a16:creationId xmlns:a16="http://schemas.microsoft.com/office/drawing/2014/main" id="{1A2ED40F-0122-4965-B01C-B78AC14EA2B7}"/>
              </a:ext>
            </a:extLst>
          </p:cNvPr>
          <p:cNvSpPr txBox="1"/>
          <p:nvPr/>
        </p:nvSpPr>
        <p:spPr>
          <a:xfrm>
            <a:off x="8046040" y="5095977"/>
            <a:ext cx="3355713" cy="331526"/>
          </a:xfrm>
          <a:prstGeom prst="rect">
            <a:avLst/>
          </a:prstGeom>
          <a:noFill/>
        </p:spPr>
        <p:txBody>
          <a:bodyPr wrap="square" lIns="54000" tIns="54000" rIns="0" bIns="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D7D1CA">
                    <a:lumMod val="25000"/>
                  </a:srgbClr>
                </a:solidFill>
                <a:effectLst/>
                <a:uLnTx/>
                <a:uFillTx/>
                <a:latin typeface="Arial"/>
                <a:ea typeface="+mn-ea"/>
                <a:cs typeface="+mn-cs"/>
              </a:rPr>
              <a:t>Skapa fler och mer tillgängliga boendealternativ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D7D1CA">
                    <a:lumMod val="25000"/>
                  </a:srgbClr>
                </a:solidFill>
                <a:effectLst/>
                <a:uLnTx/>
                <a:uFillTx/>
                <a:latin typeface="Arial"/>
                <a:ea typeface="+mn-ea"/>
                <a:cs typeface="+mn-cs"/>
              </a:rPr>
              <a:t>Stärk äldreperspektivet inom samhällsplaneringen</a:t>
            </a:r>
          </a:p>
        </p:txBody>
      </p:sp>
      <p:sp>
        <p:nvSpPr>
          <p:cNvPr id="42" name="TextBox 54">
            <a:extLst>
              <a:ext uri="{FF2B5EF4-FFF2-40B4-BE49-F238E27FC236}">
                <a16:creationId xmlns:a16="http://schemas.microsoft.com/office/drawing/2014/main" id="{023A6D7B-627E-4C00-A13B-77ED30A01BDE}"/>
              </a:ext>
            </a:extLst>
          </p:cNvPr>
          <p:cNvSpPr txBox="1"/>
          <p:nvPr/>
        </p:nvSpPr>
        <p:spPr>
          <a:xfrm>
            <a:off x="2284392" y="2000085"/>
            <a:ext cx="4624089" cy="208416"/>
          </a:xfrm>
          <a:prstGeom prst="rect">
            <a:avLst/>
          </a:prstGeom>
          <a:noFill/>
        </p:spPr>
        <p:txBody>
          <a:bodyPr wrap="square" lIns="54000" tIns="5400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D7D1CA">
                    <a:lumMod val="25000"/>
                  </a:srgbClr>
                </a:solidFill>
                <a:effectLst/>
                <a:uLnTx/>
                <a:uFillTx/>
                <a:latin typeface="Arial"/>
                <a:ea typeface="+mn-ea"/>
                <a:cs typeface="+mn-cs"/>
              </a:rPr>
              <a:t>Kunskapsbaserad, säker och jämlik vård och omsorg</a:t>
            </a:r>
          </a:p>
        </p:txBody>
      </p:sp>
      <p:sp>
        <p:nvSpPr>
          <p:cNvPr id="44" name="TextBox 19">
            <a:extLst>
              <a:ext uri="{FF2B5EF4-FFF2-40B4-BE49-F238E27FC236}">
                <a16:creationId xmlns:a16="http://schemas.microsoft.com/office/drawing/2014/main" id="{D8388156-075B-4270-9FD4-025BEBB00AC0}"/>
              </a:ext>
            </a:extLst>
          </p:cNvPr>
          <p:cNvSpPr txBox="1"/>
          <p:nvPr/>
        </p:nvSpPr>
        <p:spPr>
          <a:xfrm>
            <a:off x="2284392" y="2207453"/>
            <a:ext cx="4624089" cy="1024024"/>
          </a:xfrm>
          <a:prstGeom prst="rect">
            <a:avLst/>
          </a:prstGeom>
          <a:noFill/>
        </p:spPr>
        <p:txBody>
          <a:bodyPr wrap="square" lIns="54000" tIns="54000" rIns="0" bIns="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D7D1CA">
                    <a:lumMod val="25000"/>
                  </a:srgbClr>
                </a:solidFill>
                <a:effectLst/>
                <a:uLnTx/>
                <a:uFillTx/>
                <a:latin typeface="Arial"/>
                <a:ea typeface="+mn-ea"/>
                <a:cs typeface="+mn-cs"/>
              </a:rPr>
              <a:t>Stärk förutsättningarna för kunskapsbaserad, jämlik och säker vård och omsorg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D7D1CA">
                    <a:lumMod val="25000"/>
                  </a:srgbClr>
                </a:solidFill>
                <a:effectLst/>
                <a:uLnTx/>
                <a:uFillTx/>
                <a:latin typeface="Arial"/>
                <a:ea typeface="+mn-ea"/>
                <a:cs typeface="+mn-cs"/>
              </a:rPr>
              <a:t>Säkerställ tillgång till medicinsk kompetens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D7D1CA">
                    <a:lumMod val="25000"/>
                  </a:srgbClr>
                </a:solidFill>
                <a:effectLst/>
                <a:uLnTx/>
                <a:uFillTx/>
                <a:latin typeface="Arial"/>
                <a:ea typeface="+mn-ea"/>
                <a:cs typeface="+mn-cs"/>
              </a:rPr>
              <a:t>Systematisera det hälsofrämjande och förebyggande arbetet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D7D1CA">
                    <a:lumMod val="25000"/>
                  </a:srgbClr>
                </a:solidFill>
                <a:effectLst/>
                <a:uLnTx/>
                <a:uFillTx/>
                <a:latin typeface="Arial"/>
                <a:ea typeface="+mn-ea"/>
                <a:cs typeface="Calibri" panose="020F0502020204030204" pitchFamily="34" charset="0"/>
              </a:rPr>
              <a:t>Stärk strukturer för samverkan kring den enskilde</a:t>
            </a:r>
            <a:endParaRPr kumimoji="0" lang="sv-SE" sz="900" b="0" i="0" u="none" strike="noStrike" kern="1200" cap="none" spc="0" normalizeH="0" baseline="0" noProof="0">
              <a:ln>
                <a:noFill/>
              </a:ln>
              <a:solidFill>
                <a:srgbClr val="D7D1CA">
                  <a:lumMod val="25000"/>
                </a:srgbClr>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D7D1CA">
                    <a:lumMod val="25000"/>
                  </a:srgbClr>
                </a:solidFill>
                <a:effectLst/>
                <a:uLnTx/>
                <a:uFillTx/>
                <a:latin typeface="Arial"/>
                <a:ea typeface="+mn-ea"/>
                <a:cs typeface="+mn-cs"/>
              </a:rPr>
              <a:t>Stärk förutsättningarna för samskapande med den äldre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D7D1CA">
                    <a:lumMod val="25000"/>
                  </a:srgbClr>
                </a:solidFill>
                <a:effectLst/>
                <a:uLnTx/>
                <a:uFillTx/>
                <a:latin typeface="Arial"/>
                <a:ea typeface="+mn-ea"/>
                <a:cs typeface="+mn-cs"/>
              </a:rPr>
              <a:t>Utveckla stödet till närstående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D7D1CA">
                    <a:lumMod val="25000"/>
                  </a:srgbClr>
                </a:solidFill>
                <a:effectLst/>
                <a:uLnTx/>
                <a:uFillTx/>
                <a:latin typeface="Arial"/>
                <a:ea typeface="+mn-ea"/>
                <a:cs typeface="+mn-cs"/>
              </a:rPr>
              <a:t>Stärk krisberedskapen</a:t>
            </a:r>
          </a:p>
        </p:txBody>
      </p:sp>
      <p:sp>
        <p:nvSpPr>
          <p:cNvPr id="47" name="TextBox 48">
            <a:extLst>
              <a:ext uri="{FF2B5EF4-FFF2-40B4-BE49-F238E27FC236}">
                <a16:creationId xmlns:a16="http://schemas.microsoft.com/office/drawing/2014/main" id="{E402A5AA-C2BD-4B5D-9C02-C6BCA1D15362}"/>
              </a:ext>
            </a:extLst>
          </p:cNvPr>
          <p:cNvSpPr txBox="1"/>
          <p:nvPr/>
        </p:nvSpPr>
        <p:spPr>
          <a:xfrm>
            <a:off x="2284392" y="3384404"/>
            <a:ext cx="4624089" cy="208416"/>
          </a:xfrm>
          <a:prstGeom prst="rect">
            <a:avLst/>
          </a:prstGeom>
          <a:noFill/>
        </p:spPr>
        <p:txBody>
          <a:bodyPr wrap="square" lIns="54000" tIns="5400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D7D1CA">
                    <a:lumMod val="25000"/>
                  </a:srgbClr>
                </a:solidFill>
                <a:effectLst/>
                <a:uLnTx/>
                <a:uFillTx/>
                <a:latin typeface="Arial"/>
                <a:ea typeface="+mn-ea"/>
                <a:cs typeface="+mn-cs"/>
              </a:rPr>
              <a:t>Långsiktigt hållbar kompetensförsörjning</a:t>
            </a:r>
          </a:p>
        </p:txBody>
      </p:sp>
      <p:sp>
        <p:nvSpPr>
          <p:cNvPr id="49" name="TextBox 19">
            <a:extLst>
              <a:ext uri="{FF2B5EF4-FFF2-40B4-BE49-F238E27FC236}">
                <a16:creationId xmlns:a16="http://schemas.microsoft.com/office/drawing/2014/main" id="{CC8E5D3B-E54E-49B8-9B00-B815B5A00136}"/>
              </a:ext>
            </a:extLst>
          </p:cNvPr>
          <p:cNvSpPr txBox="1"/>
          <p:nvPr/>
        </p:nvSpPr>
        <p:spPr>
          <a:xfrm>
            <a:off x="2284392" y="3604408"/>
            <a:ext cx="4624089" cy="885524"/>
          </a:xfrm>
          <a:prstGeom prst="rect">
            <a:avLst/>
          </a:prstGeom>
          <a:noFill/>
        </p:spPr>
        <p:txBody>
          <a:bodyPr wrap="square" lIns="54000" tIns="54000" rIns="0" bIns="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D7D1CA">
                    <a:lumMod val="25000"/>
                  </a:srgbClr>
                </a:solidFill>
                <a:effectLst/>
                <a:uLnTx/>
                <a:uFillTx/>
                <a:latin typeface="Arial"/>
                <a:ea typeface="+mn-ea"/>
                <a:cs typeface="Calibri" panose="020F0502020204030204" pitchFamily="34" charset="0"/>
              </a:rPr>
              <a:t>Använd kompetensen rätt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D7D1CA">
                    <a:lumMod val="25000"/>
                  </a:srgbClr>
                </a:solidFill>
                <a:effectLst/>
                <a:uLnTx/>
                <a:uFillTx/>
                <a:latin typeface="Arial"/>
                <a:ea typeface="+mn-ea"/>
                <a:cs typeface="Calibri" panose="020F0502020204030204" pitchFamily="34" charset="0"/>
              </a:rPr>
              <a:t>Anpassa inriktning på och dimensionering av utbildningarna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D7D1CA">
                    <a:lumMod val="25000"/>
                  </a:srgbClr>
                </a:solidFill>
                <a:effectLst/>
                <a:uLnTx/>
                <a:uFillTx/>
                <a:latin typeface="Arial"/>
                <a:ea typeface="+mn-ea"/>
                <a:cs typeface="Calibri" panose="020F0502020204030204" pitchFamily="34" charset="0"/>
              </a:rPr>
              <a:t>Stärk klimatet för kompetensutveckling och lärande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D7D1CA">
                    <a:lumMod val="25000"/>
                  </a:srgbClr>
                </a:solidFill>
                <a:effectLst/>
                <a:uLnTx/>
                <a:uFillTx/>
                <a:latin typeface="Arial"/>
                <a:ea typeface="+mn-ea"/>
                <a:cs typeface="+mn-cs"/>
              </a:rPr>
              <a:t>Främja friska arbetsplatser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D7D1CA">
                    <a:lumMod val="25000"/>
                  </a:srgbClr>
                </a:solidFill>
                <a:effectLst/>
                <a:uLnTx/>
                <a:uFillTx/>
                <a:latin typeface="Arial"/>
                <a:ea typeface="+mn-ea"/>
                <a:cs typeface="+mn-cs"/>
              </a:rPr>
              <a:t>Förläng arbetslivet och öka heltidsarbetet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D7D1CA">
                    <a:lumMod val="25000"/>
                  </a:srgbClr>
                </a:solidFill>
                <a:effectLst/>
                <a:uLnTx/>
                <a:uFillTx/>
                <a:latin typeface="Arial"/>
                <a:ea typeface="+mn-ea"/>
                <a:cs typeface="Calibri" panose="020F0502020204030204" pitchFamily="34" charset="0"/>
              </a:rPr>
              <a:t>Öka attraktiviteten i att arbeta i äldreomsorgen</a:t>
            </a:r>
          </a:p>
        </p:txBody>
      </p:sp>
      <p:sp>
        <p:nvSpPr>
          <p:cNvPr id="50" name="TextBox 56">
            <a:extLst>
              <a:ext uri="{FF2B5EF4-FFF2-40B4-BE49-F238E27FC236}">
                <a16:creationId xmlns:a16="http://schemas.microsoft.com/office/drawing/2014/main" id="{453D2690-BE22-4504-AF00-9D15926191A9}"/>
              </a:ext>
            </a:extLst>
          </p:cNvPr>
          <p:cNvSpPr txBox="1"/>
          <p:nvPr/>
        </p:nvSpPr>
        <p:spPr>
          <a:xfrm>
            <a:off x="8046040" y="2007389"/>
            <a:ext cx="3355713" cy="208416"/>
          </a:xfrm>
          <a:prstGeom prst="rect">
            <a:avLst/>
          </a:prstGeom>
          <a:noFill/>
        </p:spPr>
        <p:txBody>
          <a:bodyPr wrap="square" lIns="54000" tIns="5400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D7D1CA">
                    <a:lumMod val="25000"/>
                  </a:srgbClr>
                </a:solidFill>
                <a:effectLst/>
                <a:uLnTx/>
                <a:uFillTx/>
                <a:latin typeface="Arial"/>
                <a:ea typeface="+mn-ea"/>
                <a:cs typeface="+mn-cs"/>
              </a:rPr>
              <a:t>Digitalisering och välfärdsteknik som möjliggörare</a:t>
            </a:r>
          </a:p>
        </p:txBody>
      </p:sp>
      <p:sp>
        <p:nvSpPr>
          <p:cNvPr id="51" name="TextBox 19">
            <a:extLst>
              <a:ext uri="{FF2B5EF4-FFF2-40B4-BE49-F238E27FC236}">
                <a16:creationId xmlns:a16="http://schemas.microsoft.com/office/drawing/2014/main" id="{B28849A8-0560-4815-B27C-3DB322D1EABD}"/>
              </a:ext>
            </a:extLst>
          </p:cNvPr>
          <p:cNvSpPr txBox="1"/>
          <p:nvPr/>
        </p:nvSpPr>
        <p:spPr>
          <a:xfrm>
            <a:off x="8046040" y="2207453"/>
            <a:ext cx="3355713" cy="747025"/>
          </a:xfrm>
          <a:prstGeom prst="rect">
            <a:avLst/>
          </a:prstGeom>
          <a:noFill/>
        </p:spPr>
        <p:txBody>
          <a:bodyPr wrap="square" lIns="54000" tIns="54000" rIns="0" bIns="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D7D1CA">
                    <a:lumMod val="25000"/>
                  </a:srgbClr>
                </a:solidFill>
                <a:effectLst/>
                <a:uLnTx/>
                <a:uFillTx/>
                <a:latin typeface="Arial"/>
                <a:ea typeface="+mn-ea"/>
                <a:cs typeface="+mn-cs"/>
              </a:rPr>
              <a:t>Säkerställ långsiktigt stöd för kommunernas digitalisering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D7D1CA">
                    <a:lumMod val="25000"/>
                  </a:srgbClr>
                </a:solidFill>
                <a:effectLst/>
                <a:uLnTx/>
                <a:uFillTx/>
                <a:latin typeface="Arial"/>
                <a:ea typeface="+mn-ea"/>
                <a:cs typeface="+mn-cs"/>
              </a:rPr>
              <a:t>Stärk den digitala infrastrukturen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D7D1CA">
                    <a:lumMod val="25000"/>
                  </a:srgbClr>
                </a:solidFill>
                <a:effectLst/>
                <a:uLnTx/>
                <a:uFillTx/>
                <a:latin typeface="Arial"/>
                <a:ea typeface="+mn-ea"/>
                <a:cs typeface="+mn-cs"/>
              </a:rPr>
              <a:t>Möjliggör ändamålsenlig informationsdelning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D7D1CA">
                    <a:lumMod val="25000"/>
                  </a:srgbClr>
                </a:solidFill>
                <a:effectLst/>
                <a:uLnTx/>
                <a:uFillTx/>
                <a:latin typeface="Arial"/>
                <a:ea typeface="+mn-ea"/>
                <a:cs typeface="+mn-cs"/>
              </a:rPr>
              <a:t>Utveckla arbetssätten genom digitala lösningar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D7D1CA">
                    <a:lumMod val="25000"/>
                  </a:srgbClr>
                </a:solidFill>
                <a:effectLst/>
                <a:uLnTx/>
                <a:uFillTx/>
                <a:latin typeface="Arial"/>
                <a:ea typeface="+mn-ea"/>
                <a:cs typeface="+mn-cs"/>
              </a:rPr>
              <a:t>Satsa på välfärdsteknik och digitala invånartjänster</a:t>
            </a:r>
          </a:p>
        </p:txBody>
      </p:sp>
      <p:sp>
        <p:nvSpPr>
          <p:cNvPr id="4" name="Footer Placeholder 3">
            <a:extLst>
              <a:ext uri="{FF2B5EF4-FFF2-40B4-BE49-F238E27FC236}">
                <a16:creationId xmlns:a16="http://schemas.microsoft.com/office/drawing/2014/main" id="{7F0F3391-2B7E-4275-B188-112D82FBC0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PRELIMINÄRT UTKAST - EJ FÖR SPRIDNING</a:t>
            </a:r>
          </a:p>
        </p:txBody>
      </p:sp>
      <p:grpSp>
        <p:nvGrpSpPr>
          <p:cNvPr id="52" name="primary_sticker_8">
            <a:extLst>
              <a:ext uri="{FF2B5EF4-FFF2-40B4-BE49-F238E27FC236}">
                <a16:creationId xmlns:a16="http://schemas.microsoft.com/office/drawing/2014/main" id="{075CBB47-685F-4CD3-A3A2-E964A3A6FCA6}"/>
              </a:ext>
            </a:extLst>
          </p:cNvPr>
          <p:cNvGrpSpPr/>
          <p:nvPr/>
        </p:nvGrpSpPr>
        <p:grpSpPr>
          <a:xfrm>
            <a:off x="9580364" y="167362"/>
            <a:ext cx="2412000" cy="184666"/>
            <a:chOff x="9399339" y="791972"/>
            <a:chExt cx="2412000" cy="184666"/>
          </a:xfrm>
        </p:grpSpPr>
        <p:sp>
          <p:nvSpPr>
            <p:cNvPr id="53" name="text_2">
              <a:extLst>
                <a:ext uri="{FF2B5EF4-FFF2-40B4-BE49-F238E27FC236}">
                  <a16:creationId xmlns:a16="http://schemas.microsoft.com/office/drawing/2014/main" id="{110AAD29-13A0-47EC-9088-956E966423BA}"/>
                </a:ext>
              </a:extLst>
            </p:cNvPr>
            <p:cNvSpPr txBox="1"/>
            <p:nvPr/>
          </p:nvSpPr>
          <p:spPr>
            <a:xfrm>
              <a:off x="9439300" y="791972"/>
              <a:ext cx="2295500" cy="184666"/>
            </a:xfrm>
            <a:custGeom>
              <a:avLst/>
              <a:gdLst>
                <a:gd name="connsiteX0" fmla="*/ 0 w 816249"/>
                <a:gd name="connsiteY0" fmla="*/ 0 h 276999"/>
                <a:gd name="connsiteX1" fmla="*/ 816249 w 816249"/>
                <a:gd name="connsiteY1" fmla="*/ 0 h 276999"/>
                <a:gd name="connsiteX2" fmla="*/ 816249 w 816249"/>
                <a:gd name="connsiteY2" fmla="*/ 276999 h 276999"/>
                <a:gd name="connsiteX3" fmla="*/ 0 w 816249"/>
                <a:gd name="connsiteY3" fmla="*/ 276999 h 276999"/>
                <a:gd name="connsiteX4" fmla="*/ 0 w 816249"/>
                <a:gd name="connsiteY4" fmla="*/ 0 h 276999"/>
                <a:gd name="connsiteX0" fmla="*/ 0 w 816249"/>
                <a:gd name="connsiteY0" fmla="*/ 0 h 276999"/>
                <a:gd name="connsiteX1" fmla="*/ 816249 w 816249"/>
                <a:gd name="connsiteY1" fmla="*/ 0 h 276999"/>
                <a:gd name="connsiteX2" fmla="*/ 816249 w 816249"/>
                <a:gd name="connsiteY2" fmla="*/ 276999 h 276999"/>
                <a:gd name="connsiteX3" fmla="*/ 0 w 816249"/>
                <a:gd name="connsiteY3" fmla="*/ 276999 h 276999"/>
                <a:gd name="connsiteX4" fmla="*/ 0 w 816249"/>
                <a:gd name="connsiteY4" fmla="*/ 0 h 276999"/>
                <a:gd name="connsiteX5" fmla="*/ 0 w 816249"/>
                <a:gd name="connsiteY5" fmla="*/ 0 h 2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6249" h="276999">
                  <a:moveTo>
                    <a:pt x="0" y="0"/>
                  </a:moveTo>
                  <a:lnTo>
                    <a:pt x="816249" y="0"/>
                  </a:lnTo>
                  <a:lnTo>
                    <a:pt x="816249" y="276999"/>
                  </a:lnTo>
                  <a:lnTo>
                    <a:pt x="0" y="276999"/>
                  </a:lnTo>
                  <a:lnTo>
                    <a:pt x="0" y="0"/>
                  </a:lnTo>
                  <a:lnTo>
                    <a:pt x="0" y="0"/>
                  </a:lnTo>
                  <a:close/>
                </a:path>
              </a:pathLst>
            </a:custGeom>
            <a:noFill/>
          </p:spPr>
          <p:txBody>
            <a:bodyPr vert="horz"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D7D1CA">
                      <a:lumMod val="50000"/>
                    </a:srgbClr>
                  </a:solidFill>
                  <a:effectLst/>
                  <a:uLnTx/>
                  <a:uFillTx/>
                  <a:latin typeface="Arial" panose="020B0604020202020204" pitchFamily="34" charset="0"/>
                  <a:ea typeface="+mn-ea"/>
                  <a:cs typeface="+mn-cs"/>
                </a:rPr>
                <a:t>Preliminärt utkast – för diskussion</a:t>
              </a:r>
            </a:p>
          </p:txBody>
        </p:sp>
        <p:cxnSp>
          <p:nvCxnSpPr>
            <p:cNvPr id="54" name="top_4">
              <a:extLst>
                <a:ext uri="{FF2B5EF4-FFF2-40B4-BE49-F238E27FC236}">
                  <a16:creationId xmlns:a16="http://schemas.microsoft.com/office/drawing/2014/main" id="{D609C678-120B-422B-97A1-DB909E0734BA}"/>
                </a:ext>
              </a:extLst>
            </p:cNvPr>
            <p:cNvCxnSpPr>
              <a:cxnSpLocks/>
            </p:cNvCxnSpPr>
            <p:nvPr/>
          </p:nvCxnSpPr>
          <p:spPr>
            <a:xfrm>
              <a:off x="9399339" y="791972"/>
              <a:ext cx="2412000" cy="0"/>
            </a:xfrm>
            <a:prstGeom prst="straightConnector1">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bottom_5">
              <a:extLst>
                <a:ext uri="{FF2B5EF4-FFF2-40B4-BE49-F238E27FC236}">
                  <a16:creationId xmlns:a16="http://schemas.microsoft.com/office/drawing/2014/main" id="{D94F9878-3316-4751-A024-B9DAE762FA95}"/>
                </a:ext>
              </a:extLst>
            </p:cNvPr>
            <p:cNvCxnSpPr>
              <a:cxnSpLocks/>
            </p:cNvCxnSpPr>
            <p:nvPr/>
          </p:nvCxnSpPr>
          <p:spPr>
            <a:xfrm flipH="1">
              <a:off x="9399339" y="976638"/>
              <a:ext cx="2412000" cy="0"/>
            </a:xfrm>
            <a:prstGeom prst="straightConnector1">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08276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prstClr val="black"/>
                </a:solidFill>
                <a:effectLst/>
                <a:uLnTx/>
                <a:uFillTx/>
                <a:latin typeface="Arial"/>
                <a:ea typeface="+mn-ea"/>
                <a:cs typeface="+mn-cs"/>
              </a:rPr>
              <a:t>PRELIMINÄRT UTKAST - EJ FÖR SPRIDNING</a:t>
            </a: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4790" y="1827602"/>
            <a:ext cx="4483507" cy="2980948"/>
          </a:xfrm>
          <a:prstGeom prst="rect">
            <a:avLst/>
          </a:prstGeom>
        </p:spPr>
      </p:pic>
      <p:sp>
        <p:nvSpPr>
          <p:cNvPr id="6" name="Title 1">
            <a:extLst>
              <a:ext uri="{FF2B5EF4-FFF2-40B4-BE49-F238E27FC236}">
                <a16:creationId xmlns:a16="http://schemas.microsoft.com/office/drawing/2014/main" id="{87ABED7A-C33C-4A09-A0A2-E27A294BB0B4}"/>
              </a:ext>
            </a:extLst>
          </p:cNvPr>
          <p:cNvSpPr>
            <a:spLocks noGrp="1"/>
          </p:cNvSpPr>
          <p:nvPr>
            <p:ph type="title"/>
          </p:nvPr>
        </p:nvSpPr>
        <p:spPr>
          <a:xfrm>
            <a:off x="664233" y="596210"/>
            <a:ext cx="10244623" cy="1231392"/>
          </a:xfrm>
        </p:spPr>
        <p:txBody>
          <a:bodyPr/>
          <a:lstStyle/>
          <a:p>
            <a:r>
              <a:rPr lang="sv-SE" sz="2400" dirty="0" smtClean="0"/>
              <a:t>Utmaningen är omfattande – </a:t>
            </a:r>
            <a:br>
              <a:rPr lang="sv-SE" sz="2400" dirty="0" smtClean="0"/>
            </a:br>
            <a:r>
              <a:rPr lang="sv-SE" sz="2400" dirty="0">
                <a:solidFill>
                  <a:srgbClr val="F49930"/>
                </a:solidFill>
              </a:rPr>
              <a:t>H</a:t>
            </a:r>
            <a:r>
              <a:rPr lang="sv-SE" sz="2400" dirty="0" smtClean="0">
                <a:solidFill>
                  <a:srgbClr val="F49930"/>
                </a:solidFill>
              </a:rPr>
              <a:t>ur ser ni på er roll i genomförandet under de kommande 10 åren?</a:t>
            </a:r>
            <a:endParaRPr lang="sv-SE" sz="2400" dirty="0">
              <a:solidFill>
                <a:srgbClr val="F49930"/>
              </a:solidFill>
            </a:endParaRPr>
          </a:p>
        </p:txBody>
      </p:sp>
    </p:spTree>
    <p:extLst>
      <p:ext uri="{BB962C8B-B14F-4D97-AF65-F5344CB8AC3E}">
        <p14:creationId xmlns:p14="http://schemas.microsoft.com/office/powerpoint/2010/main" val="2810323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4168D8-279F-4E82-80FA-00838668E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pic>
        <p:nvPicPr>
          <p:cNvPr id="5" name="Picture 4" descr="A picture containing plant, flower&#10;&#10;Description automatically generated">
            <a:extLst>
              <a:ext uri="{FF2B5EF4-FFF2-40B4-BE49-F238E27FC236}">
                <a16:creationId xmlns:a16="http://schemas.microsoft.com/office/drawing/2014/main" id="{76B3E941-0CCA-4EFA-98B5-4FE9B5025C9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549868" y="700071"/>
            <a:ext cx="5844487" cy="5018036"/>
          </a:xfrm>
          <a:prstGeom prst="rect">
            <a:avLst/>
          </a:prstGeom>
        </p:spPr>
      </p:pic>
      <p:sp>
        <p:nvSpPr>
          <p:cNvPr id="7" name="Rubrik 6"/>
          <p:cNvSpPr>
            <a:spLocks noGrp="1"/>
          </p:cNvSpPr>
          <p:nvPr>
            <p:ph type="title"/>
          </p:nvPr>
        </p:nvSpPr>
        <p:spPr>
          <a:xfrm>
            <a:off x="5691019" y="4661522"/>
            <a:ext cx="3095677" cy="952766"/>
          </a:xfrm>
        </p:spPr>
        <p:txBody>
          <a:bodyPr/>
          <a:lstStyle/>
          <a:p>
            <a:r>
              <a:rPr lang="sv-SE" sz="6600" dirty="0" smtClean="0">
                <a:solidFill>
                  <a:schemeClr val="accent2">
                    <a:lumMod val="60000"/>
                    <a:lumOff val="40000"/>
                  </a:schemeClr>
                </a:solidFill>
              </a:rPr>
              <a:t>Tack!</a:t>
            </a:r>
            <a:endParaRPr lang="sv-SE" sz="6600" dirty="0">
              <a:solidFill>
                <a:schemeClr val="accent2">
                  <a:lumMod val="60000"/>
                  <a:lumOff val="40000"/>
                </a:schemeClr>
              </a:solidFill>
            </a:endParaRPr>
          </a:p>
        </p:txBody>
      </p:sp>
      <p:sp>
        <p:nvSpPr>
          <p:cNvPr id="8" name="Footer Placeholder 3">
            <a:extLst>
              <a:ext uri="{FF2B5EF4-FFF2-40B4-BE49-F238E27FC236}">
                <a16:creationId xmlns:a16="http://schemas.microsoft.com/office/drawing/2014/main" id="{7F0F3391-2B7E-4275-B188-112D82FBC05A}"/>
              </a:ext>
            </a:extLst>
          </p:cNvPr>
          <p:cNvSpPr>
            <a:spLocks noGrp="1"/>
          </p:cNvSpPr>
          <p:nvPr>
            <p:ph type="ftr" sz="quarter" idx="11"/>
          </p:nvPr>
        </p:nvSpPr>
        <p:spPr>
          <a:xfrm>
            <a:off x="2457449" y="6356350"/>
            <a:ext cx="602932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Arial"/>
                <a:ea typeface="+mn-ea"/>
                <a:cs typeface="+mn-cs"/>
                <a:hlinkClick r:id="rId3"/>
              </a:rPr>
              <a:t>emma.henriksson@skr.se</a:t>
            </a:r>
            <a:r>
              <a:rPr kumimoji="0" lang="sv-SE" sz="1200" b="0" i="0" u="none" strike="noStrike" kern="1200" cap="none" spc="0" normalizeH="0" baseline="0" noProof="0" dirty="0" smtClean="0">
                <a:ln>
                  <a:noFill/>
                </a:ln>
                <a:solidFill>
                  <a:prstClr val="black"/>
                </a:solidFill>
                <a:effectLst/>
                <a:uLnTx/>
                <a:uFillTx/>
                <a:latin typeface="Arial"/>
                <a:ea typeface="+mn-ea"/>
                <a:cs typeface="+mn-cs"/>
              </a:rPr>
              <a:t> 0729947971</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715412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tshållare för bild 4" descr="C:\Users\alil2\AppData\Local\Microsoft\Windows\INetCache\Content.Word\IMG_0432.jpg"/>
          <p:cNvPicPr>
            <a:picLocks/>
          </p:cNvPicPr>
          <p:nvPr/>
        </p:nvPicPr>
        <p:blipFill>
          <a:blip r:embed="rId2" cstate="print">
            <a:extLst>
              <a:ext uri="{28A0092B-C50C-407E-A947-70E740481C1C}">
                <a14:useLocalDpi xmlns:a14="http://schemas.microsoft.com/office/drawing/2010/main" val="0"/>
              </a:ext>
            </a:extLst>
          </a:blip>
          <a:srcRect t="12465" b="12465"/>
          <a:stretch>
            <a:fillRect/>
          </a:stretch>
        </p:blipFill>
        <p:spPr bwMode="auto">
          <a:xfrm>
            <a:off x="797860" y="242047"/>
            <a:ext cx="10157011" cy="5961530"/>
          </a:xfrm>
          <a:prstGeom prst="rect">
            <a:avLst/>
          </a:prstGeom>
          <a:noFill/>
          <a:ln>
            <a:noFill/>
          </a:ln>
        </p:spPr>
      </p:pic>
      <p:sp>
        <p:nvSpPr>
          <p:cNvPr id="3" name="textruta 2"/>
          <p:cNvSpPr txBox="1"/>
          <p:nvPr/>
        </p:nvSpPr>
        <p:spPr>
          <a:xfrm>
            <a:off x="2545976" y="2157100"/>
            <a:ext cx="6463553" cy="2123658"/>
          </a:xfrm>
          <a:prstGeom prst="rect">
            <a:avLst/>
          </a:prstGeom>
          <a:noFill/>
        </p:spPr>
        <p:txBody>
          <a:bodyPr wrap="square" rtlCol="0">
            <a:spAutoFit/>
          </a:bodyPr>
          <a:lstStyle/>
          <a:p>
            <a:pPr algn="ctr"/>
            <a:r>
              <a:rPr lang="sv-SE" sz="4400" b="1" dirty="0">
                <a:ln w="28575">
                  <a:solidFill>
                    <a:schemeClr val="tx1"/>
                  </a:solidFill>
                </a:ln>
                <a:solidFill>
                  <a:schemeClr val="bg1"/>
                </a:solidFill>
                <a:latin typeface="+mj-lt"/>
                <a:ea typeface="+mj-ea"/>
                <a:cs typeface="+mj-cs"/>
              </a:rPr>
              <a:t>Tack för idag! Vi ses igen digitalt den </a:t>
            </a:r>
            <a:endParaRPr lang="sv-SE" sz="4400" b="1" dirty="0" smtClean="0">
              <a:ln w="28575">
                <a:solidFill>
                  <a:schemeClr val="tx1"/>
                </a:solidFill>
              </a:ln>
              <a:solidFill>
                <a:schemeClr val="bg1"/>
              </a:solidFill>
              <a:latin typeface="+mj-lt"/>
              <a:ea typeface="+mj-ea"/>
              <a:cs typeface="+mj-cs"/>
            </a:endParaRPr>
          </a:p>
          <a:p>
            <a:pPr algn="ctr"/>
            <a:r>
              <a:rPr lang="sv-SE" sz="4400" b="1" dirty="0" smtClean="0">
                <a:ln w="28575">
                  <a:solidFill>
                    <a:schemeClr val="tx1"/>
                  </a:solidFill>
                </a:ln>
                <a:solidFill>
                  <a:schemeClr val="bg1"/>
                </a:solidFill>
                <a:latin typeface="+mj-lt"/>
                <a:ea typeface="+mj-ea"/>
                <a:cs typeface="+mj-cs"/>
              </a:rPr>
              <a:t>25 </a:t>
            </a:r>
            <a:r>
              <a:rPr lang="sv-SE" sz="4400" b="1" dirty="0">
                <a:ln w="28575">
                  <a:solidFill>
                    <a:schemeClr val="tx1"/>
                  </a:solidFill>
                </a:ln>
                <a:solidFill>
                  <a:schemeClr val="bg1"/>
                </a:solidFill>
                <a:latin typeface="+mj-lt"/>
                <a:ea typeface="+mj-ea"/>
                <a:cs typeface="+mj-cs"/>
              </a:rPr>
              <a:t>maj </a:t>
            </a:r>
          </a:p>
        </p:txBody>
      </p:sp>
    </p:spTree>
    <p:extLst>
      <p:ext uri="{BB962C8B-B14F-4D97-AF65-F5344CB8AC3E}">
        <p14:creationId xmlns:p14="http://schemas.microsoft.com/office/powerpoint/2010/main" val="498636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D47460-A41F-4868-BD27-FB006ABE80B8}"/>
              </a:ext>
            </a:extLst>
          </p:cNvPr>
          <p:cNvSpPr>
            <a:spLocks noGrp="1"/>
          </p:cNvSpPr>
          <p:nvPr>
            <p:ph type="title"/>
          </p:nvPr>
        </p:nvSpPr>
        <p:spPr>
          <a:xfrm>
            <a:off x="861485" y="989892"/>
            <a:ext cx="10899144" cy="638909"/>
          </a:xfrm>
        </p:spPr>
        <p:txBody>
          <a:bodyPr/>
          <a:lstStyle/>
          <a:p>
            <a:r>
              <a:rPr lang="sv-SE" sz="3733" dirty="0"/>
              <a:t>Bidrag till innehåll från nationell nivå räcker ej</a:t>
            </a:r>
          </a:p>
        </p:txBody>
      </p:sp>
      <p:sp>
        <p:nvSpPr>
          <p:cNvPr id="4" name="Rektangel 3">
            <a:extLst>
              <a:ext uri="{FF2B5EF4-FFF2-40B4-BE49-F238E27FC236}">
                <a16:creationId xmlns:a16="http://schemas.microsoft.com/office/drawing/2014/main" id="{A8B44C90-7489-445A-9A3E-29E70FAA0E36}"/>
              </a:ext>
            </a:extLst>
          </p:cNvPr>
          <p:cNvSpPr/>
          <p:nvPr/>
        </p:nvSpPr>
        <p:spPr>
          <a:xfrm>
            <a:off x="1007765" y="1821477"/>
            <a:ext cx="1611313" cy="385216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defTabSz="1219170"/>
            <a:endParaRPr lang="sv-SE" dirty="0">
              <a:solidFill>
                <a:srgbClr val="000000"/>
              </a:solidFill>
              <a:latin typeface="Perpetua"/>
            </a:endParaRPr>
          </a:p>
        </p:txBody>
      </p:sp>
      <p:sp>
        <p:nvSpPr>
          <p:cNvPr id="5" name="textruta 4">
            <a:extLst>
              <a:ext uri="{FF2B5EF4-FFF2-40B4-BE49-F238E27FC236}">
                <a16:creationId xmlns:a16="http://schemas.microsoft.com/office/drawing/2014/main" id="{07CFD61E-A807-4C55-85A1-CEC640D503B0}"/>
              </a:ext>
            </a:extLst>
          </p:cNvPr>
          <p:cNvSpPr txBox="1"/>
          <p:nvPr/>
        </p:nvSpPr>
        <p:spPr>
          <a:xfrm>
            <a:off x="966085" y="3435917"/>
            <a:ext cx="184731" cy="369332"/>
          </a:xfrm>
          <a:prstGeom prst="rect">
            <a:avLst/>
          </a:prstGeom>
          <a:noFill/>
        </p:spPr>
        <p:txBody>
          <a:bodyPr wrap="none" rtlCol="0">
            <a:spAutoFit/>
          </a:bodyPr>
          <a:lstStyle/>
          <a:p>
            <a:pPr defTabSz="1219170"/>
            <a:endParaRPr lang="sv-SE" dirty="0">
              <a:solidFill>
                <a:srgbClr val="000000"/>
              </a:solidFill>
              <a:latin typeface="Perpetua"/>
            </a:endParaRPr>
          </a:p>
        </p:txBody>
      </p:sp>
      <p:pic>
        <p:nvPicPr>
          <p:cNvPr id="6" name="Bildobjekt 5">
            <a:extLst>
              <a:ext uri="{FF2B5EF4-FFF2-40B4-BE49-F238E27FC236}">
                <a16:creationId xmlns:a16="http://schemas.microsoft.com/office/drawing/2014/main" id="{912D035E-18F9-442B-920C-C6AE6D49E997}"/>
              </a:ext>
            </a:extLst>
          </p:cNvPr>
          <p:cNvPicPr>
            <a:picLocks noChangeAspect="1"/>
          </p:cNvPicPr>
          <p:nvPr/>
        </p:nvPicPr>
        <p:blipFill>
          <a:blip r:embed="rId3"/>
          <a:stretch>
            <a:fillRect/>
          </a:stretch>
        </p:blipFill>
        <p:spPr>
          <a:xfrm>
            <a:off x="1200611" y="1840267"/>
            <a:ext cx="1413163" cy="366516"/>
          </a:xfrm>
          <a:prstGeom prst="rect">
            <a:avLst/>
          </a:prstGeom>
        </p:spPr>
      </p:pic>
      <p:pic>
        <p:nvPicPr>
          <p:cNvPr id="8" name="Bildobjekt 7">
            <a:extLst>
              <a:ext uri="{FF2B5EF4-FFF2-40B4-BE49-F238E27FC236}">
                <a16:creationId xmlns:a16="http://schemas.microsoft.com/office/drawing/2014/main" id="{D792312D-8D32-40A5-823E-94B884045B96}"/>
              </a:ext>
            </a:extLst>
          </p:cNvPr>
          <p:cNvPicPr>
            <a:picLocks noChangeAspect="1"/>
          </p:cNvPicPr>
          <p:nvPr/>
        </p:nvPicPr>
        <p:blipFill>
          <a:blip r:embed="rId4"/>
          <a:stretch>
            <a:fillRect/>
          </a:stretch>
        </p:blipFill>
        <p:spPr>
          <a:xfrm>
            <a:off x="1106329" y="2875947"/>
            <a:ext cx="1513380" cy="297772"/>
          </a:xfrm>
          <a:prstGeom prst="rect">
            <a:avLst/>
          </a:prstGeom>
        </p:spPr>
      </p:pic>
      <p:pic>
        <p:nvPicPr>
          <p:cNvPr id="9" name="Bildobjekt 8">
            <a:extLst>
              <a:ext uri="{FF2B5EF4-FFF2-40B4-BE49-F238E27FC236}">
                <a16:creationId xmlns:a16="http://schemas.microsoft.com/office/drawing/2014/main" id="{55739B9A-24C2-4725-A8EF-882B8F8F2641}"/>
              </a:ext>
            </a:extLst>
          </p:cNvPr>
          <p:cNvPicPr>
            <a:picLocks noChangeAspect="1"/>
          </p:cNvPicPr>
          <p:nvPr/>
        </p:nvPicPr>
        <p:blipFill>
          <a:blip r:embed="rId5"/>
          <a:stretch>
            <a:fillRect/>
          </a:stretch>
        </p:blipFill>
        <p:spPr>
          <a:xfrm>
            <a:off x="1391478" y="5030453"/>
            <a:ext cx="673879" cy="347692"/>
          </a:xfrm>
          <a:prstGeom prst="rect">
            <a:avLst/>
          </a:prstGeom>
        </p:spPr>
      </p:pic>
      <p:pic>
        <p:nvPicPr>
          <p:cNvPr id="10" name="Bildobjekt 9">
            <a:extLst>
              <a:ext uri="{FF2B5EF4-FFF2-40B4-BE49-F238E27FC236}">
                <a16:creationId xmlns:a16="http://schemas.microsoft.com/office/drawing/2014/main" id="{D71CF0F9-32A9-41E5-BA01-5141EEAB052A}"/>
              </a:ext>
            </a:extLst>
          </p:cNvPr>
          <p:cNvPicPr>
            <a:picLocks noChangeAspect="1"/>
          </p:cNvPicPr>
          <p:nvPr/>
        </p:nvPicPr>
        <p:blipFill>
          <a:blip r:embed="rId6"/>
          <a:stretch>
            <a:fillRect/>
          </a:stretch>
        </p:blipFill>
        <p:spPr>
          <a:xfrm>
            <a:off x="1207992" y="4439782"/>
            <a:ext cx="1073841" cy="491461"/>
          </a:xfrm>
          <a:prstGeom prst="rect">
            <a:avLst/>
          </a:prstGeom>
        </p:spPr>
      </p:pic>
      <p:pic>
        <p:nvPicPr>
          <p:cNvPr id="11" name="Bildobjekt 10">
            <a:extLst>
              <a:ext uri="{FF2B5EF4-FFF2-40B4-BE49-F238E27FC236}">
                <a16:creationId xmlns:a16="http://schemas.microsoft.com/office/drawing/2014/main" id="{DDC5E951-1673-4AA1-9E85-057FAECB670F}"/>
              </a:ext>
            </a:extLst>
          </p:cNvPr>
          <p:cNvPicPr>
            <a:picLocks noChangeAspect="1"/>
          </p:cNvPicPr>
          <p:nvPr/>
        </p:nvPicPr>
        <p:blipFill>
          <a:blip r:embed="rId7"/>
          <a:stretch>
            <a:fillRect/>
          </a:stretch>
        </p:blipFill>
        <p:spPr>
          <a:xfrm>
            <a:off x="1212392" y="3255915"/>
            <a:ext cx="1286051" cy="491644"/>
          </a:xfrm>
          <a:prstGeom prst="rect">
            <a:avLst/>
          </a:prstGeom>
        </p:spPr>
      </p:pic>
      <p:pic>
        <p:nvPicPr>
          <p:cNvPr id="12" name="Bildobjekt 11">
            <a:extLst>
              <a:ext uri="{FF2B5EF4-FFF2-40B4-BE49-F238E27FC236}">
                <a16:creationId xmlns:a16="http://schemas.microsoft.com/office/drawing/2014/main" id="{6EAB96E2-0AAB-4EEB-A7E8-BB448F2A735A}"/>
              </a:ext>
            </a:extLst>
          </p:cNvPr>
          <p:cNvPicPr>
            <a:picLocks noChangeAspect="1"/>
          </p:cNvPicPr>
          <p:nvPr/>
        </p:nvPicPr>
        <p:blipFill>
          <a:blip r:embed="rId8"/>
          <a:stretch>
            <a:fillRect/>
          </a:stretch>
        </p:blipFill>
        <p:spPr>
          <a:xfrm>
            <a:off x="1240513" y="2348765"/>
            <a:ext cx="1226689" cy="297772"/>
          </a:xfrm>
          <a:prstGeom prst="rect">
            <a:avLst/>
          </a:prstGeom>
        </p:spPr>
      </p:pic>
      <p:sp>
        <p:nvSpPr>
          <p:cNvPr id="13" name="Pil: höger 12">
            <a:extLst>
              <a:ext uri="{FF2B5EF4-FFF2-40B4-BE49-F238E27FC236}">
                <a16:creationId xmlns:a16="http://schemas.microsoft.com/office/drawing/2014/main" id="{04148D43-8591-4AB8-BF7D-DBC202C09B74}"/>
              </a:ext>
            </a:extLst>
          </p:cNvPr>
          <p:cNvSpPr/>
          <p:nvPr/>
        </p:nvSpPr>
        <p:spPr>
          <a:xfrm>
            <a:off x="2891395" y="2354860"/>
            <a:ext cx="1014343" cy="377297"/>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sv-SE" dirty="0">
              <a:solidFill>
                <a:prstClr val="white"/>
              </a:solidFill>
              <a:latin typeface="Perpetua"/>
            </a:endParaRPr>
          </a:p>
        </p:txBody>
      </p:sp>
      <p:pic>
        <p:nvPicPr>
          <p:cNvPr id="14" name="Bildobjekt 13">
            <a:extLst>
              <a:ext uri="{FF2B5EF4-FFF2-40B4-BE49-F238E27FC236}">
                <a16:creationId xmlns:a16="http://schemas.microsoft.com/office/drawing/2014/main" id="{6C3DC82C-45FD-424D-B4D2-C2E73E8D0584}"/>
              </a:ext>
            </a:extLst>
          </p:cNvPr>
          <p:cNvPicPr>
            <a:picLocks noChangeAspect="1"/>
          </p:cNvPicPr>
          <p:nvPr/>
        </p:nvPicPr>
        <p:blipFill>
          <a:blip r:embed="rId9"/>
          <a:stretch>
            <a:fillRect/>
          </a:stretch>
        </p:blipFill>
        <p:spPr>
          <a:xfrm>
            <a:off x="2844113" y="3291324"/>
            <a:ext cx="1056732" cy="463336"/>
          </a:xfrm>
          <a:prstGeom prst="rect">
            <a:avLst/>
          </a:prstGeom>
        </p:spPr>
      </p:pic>
      <p:pic>
        <p:nvPicPr>
          <p:cNvPr id="15" name="Bildobjekt 14">
            <a:extLst>
              <a:ext uri="{FF2B5EF4-FFF2-40B4-BE49-F238E27FC236}">
                <a16:creationId xmlns:a16="http://schemas.microsoft.com/office/drawing/2014/main" id="{CF29D870-B915-4393-9288-79A1BE2BABEE}"/>
              </a:ext>
            </a:extLst>
          </p:cNvPr>
          <p:cNvPicPr>
            <a:picLocks noChangeAspect="1"/>
          </p:cNvPicPr>
          <p:nvPr/>
        </p:nvPicPr>
        <p:blipFill>
          <a:blip r:embed="rId9"/>
          <a:stretch>
            <a:fillRect/>
          </a:stretch>
        </p:blipFill>
        <p:spPr>
          <a:xfrm>
            <a:off x="2854845" y="4180392"/>
            <a:ext cx="1056732" cy="463336"/>
          </a:xfrm>
          <a:prstGeom prst="rect">
            <a:avLst/>
          </a:prstGeom>
        </p:spPr>
      </p:pic>
      <p:sp>
        <p:nvSpPr>
          <p:cNvPr id="16" name="textruta 15">
            <a:extLst>
              <a:ext uri="{FF2B5EF4-FFF2-40B4-BE49-F238E27FC236}">
                <a16:creationId xmlns:a16="http://schemas.microsoft.com/office/drawing/2014/main" id="{7CF3BAC3-7629-462B-B6D6-1DE5198C1890}"/>
              </a:ext>
            </a:extLst>
          </p:cNvPr>
          <p:cNvSpPr txBox="1"/>
          <p:nvPr/>
        </p:nvSpPr>
        <p:spPr>
          <a:xfrm>
            <a:off x="4482778" y="1907535"/>
            <a:ext cx="7565884" cy="3416320"/>
          </a:xfrm>
          <a:prstGeom prst="rect">
            <a:avLst/>
          </a:prstGeom>
          <a:noFill/>
        </p:spPr>
        <p:txBody>
          <a:bodyPr wrap="square" rtlCol="0">
            <a:spAutoFit/>
          </a:bodyPr>
          <a:lstStyle/>
          <a:p>
            <a:pPr defTabSz="1219170"/>
            <a:r>
              <a:rPr lang="sv-SE" sz="2400" dirty="0">
                <a:solidFill>
                  <a:srgbClr val="000000"/>
                </a:solidFill>
                <a:latin typeface="Perpetua"/>
              </a:rPr>
              <a:t>Insamling resulterade i 36 olika bidrag</a:t>
            </a:r>
          </a:p>
          <a:p>
            <a:pPr defTabSz="1219170"/>
            <a:r>
              <a:rPr lang="sv-SE" sz="2400" dirty="0">
                <a:solidFill>
                  <a:srgbClr val="000000"/>
                </a:solidFill>
                <a:latin typeface="Perpetua"/>
              </a:rPr>
              <a:t/>
            </a:r>
            <a:br>
              <a:rPr lang="sv-SE" sz="2400" dirty="0">
                <a:solidFill>
                  <a:srgbClr val="000000"/>
                </a:solidFill>
                <a:latin typeface="Perpetua"/>
              </a:rPr>
            </a:br>
            <a:r>
              <a:rPr lang="sv-SE" sz="2400" b="1" dirty="0">
                <a:solidFill>
                  <a:srgbClr val="000000"/>
                </a:solidFill>
                <a:latin typeface="Perpetua"/>
              </a:rPr>
              <a:t>MEN de flesta bidragen</a:t>
            </a:r>
          </a:p>
          <a:p>
            <a:pPr marL="990575" lvl="1" indent="-380990" defTabSz="1219170">
              <a:buFont typeface="Arial" panose="020B0604020202020204" pitchFamily="34" charset="0"/>
              <a:buChar char="•"/>
            </a:pPr>
            <a:r>
              <a:rPr lang="sv-SE" sz="2400" dirty="0">
                <a:solidFill>
                  <a:srgbClr val="000000"/>
                </a:solidFill>
                <a:latin typeface="Perpetua"/>
              </a:rPr>
              <a:t>har flera målgrupper</a:t>
            </a:r>
          </a:p>
          <a:p>
            <a:pPr marL="990575" lvl="1" indent="-380990" defTabSz="1219170">
              <a:buFont typeface="Arial" panose="020B0604020202020204" pitchFamily="34" charset="0"/>
              <a:buChar char="•"/>
            </a:pPr>
            <a:r>
              <a:rPr lang="sv-SE" sz="2400" dirty="0">
                <a:solidFill>
                  <a:srgbClr val="000000"/>
                </a:solidFill>
                <a:latin typeface="Perpetua"/>
              </a:rPr>
              <a:t>försöker täcka mycket på en gång</a:t>
            </a:r>
          </a:p>
          <a:p>
            <a:pPr marL="990575" lvl="1" indent="-380990" defTabSz="1219170">
              <a:buFont typeface="Arial" panose="020B0604020202020204" pitchFamily="34" charset="0"/>
              <a:buChar char="•"/>
            </a:pPr>
            <a:r>
              <a:rPr lang="sv-SE" sz="2400" dirty="0">
                <a:solidFill>
                  <a:srgbClr val="000000"/>
                </a:solidFill>
                <a:latin typeface="Perpetua"/>
              </a:rPr>
              <a:t>är svåra att applicera i ett verksamhetsutvecklingsflöde </a:t>
            </a:r>
          </a:p>
          <a:p>
            <a:pPr marL="609585" lvl="1" defTabSz="1219170"/>
            <a:endParaRPr lang="sv-SE" sz="2400" b="1" dirty="0">
              <a:solidFill>
                <a:srgbClr val="000000"/>
              </a:solidFill>
              <a:latin typeface="Perpetua"/>
            </a:endParaRPr>
          </a:p>
          <a:p>
            <a:pPr marL="609585" lvl="1" defTabSz="1219170"/>
            <a:r>
              <a:rPr lang="sv-SE" sz="2400" b="1" dirty="0">
                <a:solidFill>
                  <a:srgbClr val="000000"/>
                </a:solidFill>
                <a:latin typeface="Perpetua"/>
              </a:rPr>
              <a:t>och är därför inte det konkreta stöd som efterfrågas</a:t>
            </a:r>
            <a:br>
              <a:rPr lang="sv-SE" sz="2400" b="1" dirty="0">
                <a:solidFill>
                  <a:srgbClr val="000000"/>
                </a:solidFill>
                <a:latin typeface="Perpetua"/>
              </a:rPr>
            </a:br>
            <a:endParaRPr lang="sv-SE" sz="2400" b="1" dirty="0">
              <a:solidFill>
                <a:srgbClr val="000000"/>
              </a:solidFill>
              <a:latin typeface="Perpetua"/>
            </a:endParaRPr>
          </a:p>
        </p:txBody>
      </p:sp>
      <p:pic>
        <p:nvPicPr>
          <p:cNvPr id="17" name="Platshållare för innehåll 16">
            <a:extLst>
              <a:ext uri="{FF2B5EF4-FFF2-40B4-BE49-F238E27FC236}">
                <a16:creationId xmlns:a16="http://schemas.microsoft.com/office/drawing/2014/main" id="{E5306418-70E3-49A8-81B1-49B43672ECD1}"/>
              </a:ext>
            </a:extLst>
          </p:cNvPr>
          <p:cNvPicPr>
            <a:picLocks noGrp="1" noChangeAspect="1"/>
          </p:cNvPicPr>
          <p:nvPr>
            <p:ph sz="quarter" idx="16"/>
          </p:nvPr>
        </p:nvPicPr>
        <p:blipFill>
          <a:blip r:embed="rId10"/>
          <a:stretch>
            <a:fillRect/>
          </a:stretch>
        </p:blipFill>
        <p:spPr>
          <a:xfrm>
            <a:off x="1173331" y="3751200"/>
            <a:ext cx="1379372" cy="648547"/>
          </a:xfrm>
          <a:prstGeom prst="rect">
            <a:avLst/>
          </a:prstGeom>
        </p:spPr>
      </p:pic>
    </p:spTree>
    <p:extLst>
      <p:ext uri="{BB962C8B-B14F-4D97-AF65-F5344CB8AC3E}">
        <p14:creationId xmlns:p14="http://schemas.microsoft.com/office/powerpoint/2010/main" val="311363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A32E9DE-1764-4DC0-8073-18F9AA4CDE1B}"/>
              </a:ext>
            </a:extLst>
          </p:cNvPr>
          <p:cNvSpPr>
            <a:spLocks noGrp="1"/>
          </p:cNvSpPr>
          <p:nvPr>
            <p:ph sz="quarter" idx="16"/>
          </p:nvPr>
        </p:nvSpPr>
        <p:spPr>
          <a:xfrm>
            <a:off x="4943872" y="2276872"/>
            <a:ext cx="6240693" cy="3586427"/>
          </a:xfrm>
        </p:spPr>
        <p:txBody>
          <a:bodyPr/>
          <a:lstStyle/>
          <a:p>
            <a:pPr marL="0" indent="0">
              <a:buNone/>
            </a:pPr>
            <a:r>
              <a:rPr lang="sv-SE" sz="3733" dirty="0"/>
              <a:t>Vi har pratat med </a:t>
            </a:r>
            <a:r>
              <a:rPr lang="sv-SE" sz="4267" b="1" dirty="0">
                <a:solidFill>
                  <a:schemeClr val="accent4">
                    <a:lumMod val="90000"/>
                    <a:lumOff val="10000"/>
                  </a:schemeClr>
                </a:solidFill>
              </a:rPr>
              <a:t>ca 100 chefer </a:t>
            </a:r>
            <a:r>
              <a:rPr lang="sv-SE" sz="3733" dirty="0"/>
              <a:t>i </a:t>
            </a:r>
            <a:r>
              <a:rPr lang="sv-SE" sz="4267" b="1" dirty="0">
                <a:solidFill>
                  <a:schemeClr val="accent4">
                    <a:lumMod val="90000"/>
                    <a:lumOff val="10000"/>
                  </a:schemeClr>
                </a:solidFill>
              </a:rPr>
              <a:t>30 kommuner </a:t>
            </a:r>
            <a:r>
              <a:rPr lang="sv-SE" sz="3733" dirty="0"/>
              <a:t>om vad stödet bör innehålla och hur det ska utformas</a:t>
            </a:r>
          </a:p>
          <a:p>
            <a:pPr marL="0" indent="0">
              <a:buNone/>
            </a:pPr>
            <a:endParaRPr lang="sv-SE" sz="3733" dirty="0"/>
          </a:p>
          <a:p>
            <a:pPr marL="0" indent="0">
              <a:buNone/>
            </a:pPr>
            <a:endParaRPr lang="sv-SE" sz="3733" dirty="0"/>
          </a:p>
          <a:p>
            <a:endParaRPr lang="sv-SE" dirty="0"/>
          </a:p>
        </p:txBody>
      </p:sp>
      <p:pic>
        <p:nvPicPr>
          <p:cNvPr id="6" name="Bildobjekt 5">
            <a:extLst>
              <a:ext uri="{FF2B5EF4-FFF2-40B4-BE49-F238E27FC236}">
                <a16:creationId xmlns:a16="http://schemas.microsoft.com/office/drawing/2014/main" id="{BDD33E1E-6D33-4D7D-9C28-02B8698FF2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3499" y="164638"/>
            <a:ext cx="2817680" cy="6320029"/>
          </a:xfrm>
          <a:prstGeom prst="rect">
            <a:avLst/>
          </a:prstGeom>
        </p:spPr>
      </p:pic>
      <p:sp>
        <p:nvSpPr>
          <p:cNvPr id="4" name="Likbent triangel 3">
            <a:extLst>
              <a:ext uri="{FF2B5EF4-FFF2-40B4-BE49-F238E27FC236}">
                <a16:creationId xmlns:a16="http://schemas.microsoft.com/office/drawing/2014/main" id="{F1E7EACB-86F4-4AB6-94B2-A4AE5B915046}"/>
              </a:ext>
            </a:extLst>
          </p:cNvPr>
          <p:cNvSpPr/>
          <p:nvPr/>
        </p:nvSpPr>
        <p:spPr>
          <a:xfrm>
            <a:off x="3434589" y="810725"/>
            <a:ext cx="179076" cy="15916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sv-SE" sz="2400" dirty="0">
              <a:solidFill>
                <a:prstClr val="white"/>
              </a:solidFill>
              <a:latin typeface="Perpetua"/>
            </a:endParaRPr>
          </a:p>
        </p:txBody>
      </p:sp>
      <p:sp>
        <p:nvSpPr>
          <p:cNvPr id="5" name="Likbent triangel 4">
            <a:extLst>
              <a:ext uri="{FF2B5EF4-FFF2-40B4-BE49-F238E27FC236}">
                <a16:creationId xmlns:a16="http://schemas.microsoft.com/office/drawing/2014/main" id="{E12029F5-C752-4192-97FF-91865AACDFC8}"/>
              </a:ext>
            </a:extLst>
          </p:cNvPr>
          <p:cNvSpPr/>
          <p:nvPr/>
        </p:nvSpPr>
        <p:spPr>
          <a:xfrm>
            <a:off x="3397840" y="1316766"/>
            <a:ext cx="194784" cy="1920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sv-SE" sz="2400" dirty="0">
              <a:solidFill>
                <a:prstClr val="white"/>
              </a:solidFill>
              <a:latin typeface="Perpetua"/>
            </a:endParaRPr>
          </a:p>
        </p:txBody>
      </p:sp>
      <p:sp>
        <p:nvSpPr>
          <p:cNvPr id="7" name="Likbent triangel 6">
            <a:extLst>
              <a:ext uri="{FF2B5EF4-FFF2-40B4-BE49-F238E27FC236}">
                <a16:creationId xmlns:a16="http://schemas.microsoft.com/office/drawing/2014/main" id="{882DBE1C-7744-45B7-92D0-BE7FBF7710D6}"/>
              </a:ext>
            </a:extLst>
          </p:cNvPr>
          <p:cNvSpPr/>
          <p:nvPr/>
        </p:nvSpPr>
        <p:spPr>
          <a:xfrm>
            <a:off x="3203056" y="4101075"/>
            <a:ext cx="194784" cy="1920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sv-SE" sz="2400" dirty="0">
              <a:solidFill>
                <a:prstClr val="white"/>
              </a:solidFill>
              <a:latin typeface="Perpetua"/>
            </a:endParaRPr>
          </a:p>
        </p:txBody>
      </p:sp>
      <p:sp>
        <p:nvSpPr>
          <p:cNvPr id="8" name="Likbent triangel 7">
            <a:extLst>
              <a:ext uri="{FF2B5EF4-FFF2-40B4-BE49-F238E27FC236}">
                <a16:creationId xmlns:a16="http://schemas.microsoft.com/office/drawing/2014/main" id="{381CB008-9945-46CF-92B8-9D9DC4277B37}"/>
              </a:ext>
            </a:extLst>
          </p:cNvPr>
          <p:cNvSpPr/>
          <p:nvPr/>
        </p:nvSpPr>
        <p:spPr>
          <a:xfrm>
            <a:off x="3910029" y="1519966"/>
            <a:ext cx="194784" cy="1920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sv-SE" sz="2400" dirty="0">
              <a:solidFill>
                <a:prstClr val="white"/>
              </a:solidFill>
              <a:latin typeface="Perpetua"/>
            </a:endParaRPr>
          </a:p>
        </p:txBody>
      </p:sp>
      <p:sp>
        <p:nvSpPr>
          <p:cNvPr id="9" name="Likbent triangel 8">
            <a:extLst>
              <a:ext uri="{FF2B5EF4-FFF2-40B4-BE49-F238E27FC236}">
                <a16:creationId xmlns:a16="http://schemas.microsoft.com/office/drawing/2014/main" id="{030CD602-1062-401C-B383-098145FE210A}"/>
              </a:ext>
            </a:extLst>
          </p:cNvPr>
          <p:cNvSpPr/>
          <p:nvPr/>
        </p:nvSpPr>
        <p:spPr>
          <a:xfrm>
            <a:off x="2881069" y="2799252"/>
            <a:ext cx="194784" cy="1920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sv-SE" sz="2400" dirty="0">
              <a:solidFill>
                <a:prstClr val="white"/>
              </a:solidFill>
              <a:latin typeface="Perpetua"/>
            </a:endParaRPr>
          </a:p>
        </p:txBody>
      </p:sp>
      <p:sp>
        <p:nvSpPr>
          <p:cNvPr id="10" name="Likbent triangel 9">
            <a:extLst>
              <a:ext uri="{FF2B5EF4-FFF2-40B4-BE49-F238E27FC236}">
                <a16:creationId xmlns:a16="http://schemas.microsoft.com/office/drawing/2014/main" id="{187D67F8-68CC-4012-B12D-6FE2C6FBF49B}"/>
              </a:ext>
            </a:extLst>
          </p:cNvPr>
          <p:cNvSpPr/>
          <p:nvPr/>
        </p:nvSpPr>
        <p:spPr>
          <a:xfrm>
            <a:off x="2729967" y="2948947"/>
            <a:ext cx="194784" cy="1920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sv-SE" sz="2400" dirty="0">
              <a:solidFill>
                <a:prstClr val="white"/>
              </a:solidFill>
              <a:latin typeface="Perpetua"/>
            </a:endParaRPr>
          </a:p>
        </p:txBody>
      </p:sp>
      <p:sp>
        <p:nvSpPr>
          <p:cNvPr id="11" name="Likbent triangel 10">
            <a:extLst>
              <a:ext uri="{FF2B5EF4-FFF2-40B4-BE49-F238E27FC236}">
                <a16:creationId xmlns:a16="http://schemas.microsoft.com/office/drawing/2014/main" id="{55FA2A42-68FE-4825-BEE6-A175CF8C2BBE}"/>
              </a:ext>
            </a:extLst>
          </p:cNvPr>
          <p:cNvSpPr/>
          <p:nvPr/>
        </p:nvSpPr>
        <p:spPr>
          <a:xfrm>
            <a:off x="2837388" y="3248338"/>
            <a:ext cx="194784" cy="1920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sv-SE" sz="2400" dirty="0">
              <a:solidFill>
                <a:prstClr val="white"/>
              </a:solidFill>
              <a:latin typeface="Perpetua"/>
            </a:endParaRPr>
          </a:p>
        </p:txBody>
      </p:sp>
      <p:sp>
        <p:nvSpPr>
          <p:cNvPr id="12" name="Likbent triangel 11">
            <a:extLst>
              <a:ext uri="{FF2B5EF4-FFF2-40B4-BE49-F238E27FC236}">
                <a16:creationId xmlns:a16="http://schemas.microsoft.com/office/drawing/2014/main" id="{1856F478-78DD-4A27-8323-7E931549BD28}"/>
              </a:ext>
            </a:extLst>
          </p:cNvPr>
          <p:cNvSpPr/>
          <p:nvPr/>
        </p:nvSpPr>
        <p:spPr>
          <a:xfrm>
            <a:off x="3032172" y="2948947"/>
            <a:ext cx="194784" cy="1920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sv-SE" sz="2400" dirty="0">
              <a:solidFill>
                <a:prstClr val="white"/>
              </a:solidFill>
              <a:latin typeface="Perpetua"/>
            </a:endParaRPr>
          </a:p>
        </p:txBody>
      </p:sp>
      <p:sp>
        <p:nvSpPr>
          <p:cNvPr id="13" name="Likbent triangel 12">
            <a:extLst>
              <a:ext uri="{FF2B5EF4-FFF2-40B4-BE49-F238E27FC236}">
                <a16:creationId xmlns:a16="http://schemas.microsoft.com/office/drawing/2014/main" id="{3D98314C-D5F1-43C1-8EA7-49E15C15BC18}"/>
              </a:ext>
            </a:extLst>
          </p:cNvPr>
          <p:cNvSpPr/>
          <p:nvPr/>
        </p:nvSpPr>
        <p:spPr>
          <a:xfrm>
            <a:off x="2977691" y="4471100"/>
            <a:ext cx="194784" cy="1920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sv-SE" sz="2400" dirty="0">
              <a:solidFill>
                <a:prstClr val="white"/>
              </a:solidFill>
              <a:latin typeface="Perpetua"/>
            </a:endParaRPr>
          </a:p>
        </p:txBody>
      </p:sp>
      <p:sp>
        <p:nvSpPr>
          <p:cNvPr id="14" name="Likbent triangel 13">
            <a:extLst>
              <a:ext uri="{FF2B5EF4-FFF2-40B4-BE49-F238E27FC236}">
                <a16:creationId xmlns:a16="http://schemas.microsoft.com/office/drawing/2014/main" id="{D861DC55-4945-48D8-81EE-82853FF59953}"/>
              </a:ext>
            </a:extLst>
          </p:cNvPr>
          <p:cNvSpPr/>
          <p:nvPr/>
        </p:nvSpPr>
        <p:spPr>
          <a:xfrm>
            <a:off x="3008272" y="4183068"/>
            <a:ext cx="194784" cy="1920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sv-SE" sz="2400" dirty="0">
              <a:solidFill>
                <a:prstClr val="white"/>
              </a:solidFill>
              <a:latin typeface="Perpetua"/>
            </a:endParaRPr>
          </a:p>
        </p:txBody>
      </p:sp>
      <p:sp>
        <p:nvSpPr>
          <p:cNvPr id="15" name="Likbent triangel 14">
            <a:extLst>
              <a:ext uri="{FF2B5EF4-FFF2-40B4-BE49-F238E27FC236}">
                <a16:creationId xmlns:a16="http://schemas.microsoft.com/office/drawing/2014/main" id="{9F9D1148-DB50-4A95-8CAD-08BD2FEBA897}"/>
              </a:ext>
            </a:extLst>
          </p:cNvPr>
          <p:cNvSpPr/>
          <p:nvPr/>
        </p:nvSpPr>
        <p:spPr>
          <a:xfrm>
            <a:off x="3273961" y="4389762"/>
            <a:ext cx="194784" cy="1920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sv-SE" sz="2400" dirty="0">
              <a:solidFill>
                <a:prstClr val="white"/>
              </a:solidFill>
              <a:latin typeface="Perpetua"/>
            </a:endParaRPr>
          </a:p>
        </p:txBody>
      </p:sp>
      <p:sp>
        <p:nvSpPr>
          <p:cNvPr id="16" name="Likbent triangel 15">
            <a:extLst>
              <a:ext uri="{FF2B5EF4-FFF2-40B4-BE49-F238E27FC236}">
                <a16:creationId xmlns:a16="http://schemas.microsoft.com/office/drawing/2014/main" id="{1E03127C-983D-4D15-8180-7BE12AE70F01}"/>
              </a:ext>
            </a:extLst>
          </p:cNvPr>
          <p:cNvSpPr/>
          <p:nvPr/>
        </p:nvSpPr>
        <p:spPr>
          <a:xfrm>
            <a:off x="2613047" y="3888038"/>
            <a:ext cx="194784" cy="1920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sv-SE" sz="2400" dirty="0">
              <a:solidFill>
                <a:prstClr val="white"/>
              </a:solidFill>
              <a:latin typeface="Perpetua"/>
            </a:endParaRPr>
          </a:p>
        </p:txBody>
      </p:sp>
      <p:sp>
        <p:nvSpPr>
          <p:cNvPr id="17" name="Likbent triangel 16">
            <a:extLst>
              <a:ext uri="{FF2B5EF4-FFF2-40B4-BE49-F238E27FC236}">
                <a16:creationId xmlns:a16="http://schemas.microsoft.com/office/drawing/2014/main" id="{02508809-2BD1-4F1D-A957-064F3EFD152A}"/>
              </a:ext>
            </a:extLst>
          </p:cNvPr>
          <p:cNvSpPr/>
          <p:nvPr/>
        </p:nvSpPr>
        <p:spPr>
          <a:xfrm>
            <a:off x="2361228" y="4397995"/>
            <a:ext cx="194784" cy="1920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sv-SE" sz="2400" dirty="0">
              <a:solidFill>
                <a:prstClr val="white"/>
              </a:solidFill>
              <a:latin typeface="Perpetua"/>
            </a:endParaRPr>
          </a:p>
        </p:txBody>
      </p:sp>
      <p:sp>
        <p:nvSpPr>
          <p:cNvPr id="18" name="Likbent triangel 17">
            <a:extLst>
              <a:ext uri="{FF2B5EF4-FFF2-40B4-BE49-F238E27FC236}">
                <a16:creationId xmlns:a16="http://schemas.microsoft.com/office/drawing/2014/main" id="{4FB591D2-D7E7-4955-817F-8790E6EB135C}"/>
              </a:ext>
            </a:extLst>
          </p:cNvPr>
          <p:cNvSpPr/>
          <p:nvPr/>
        </p:nvSpPr>
        <p:spPr>
          <a:xfrm>
            <a:off x="3309056" y="5341203"/>
            <a:ext cx="194784" cy="1920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sv-SE" sz="2400" dirty="0">
              <a:solidFill>
                <a:prstClr val="white"/>
              </a:solidFill>
              <a:latin typeface="Perpetua"/>
            </a:endParaRPr>
          </a:p>
        </p:txBody>
      </p:sp>
      <p:sp>
        <p:nvSpPr>
          <p:cNvPr id="19" name="Likbent triangel 18">
            <a:extLst>
              <a:ext uri="{FF2B5EF4-FFF2-40B4-BE49-F238E27FC236}">
                <a16:creationId xmlns:a16="http://schemas.microsoft.com/office/drawing/2014/main" id="{C26D8207-BCAC-435A-BF79-C31551AA17C7}"/>
              </a:ext>
            </a:extLst>
          </p:cNvPr>
          <p:cNvSpPr/>
          <p:nvPr/>
        </p:nvSpPr>
        <p:spPr>
          <a:xfrm>
            <a:off x="2556012" y="4950720"/>
            <a:ext cx="194784" cy="1920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sv-SE" sz="2400" dirty="0">
              <a:solidFill>
                <a:prstClr val="white"/>
              </a:solidFill>
              <a:latin typeface="Perpetua"/>
            </a:endParaRPr>
          </a:p>
        </p:txBody>
      </p:sp>
      <p:sp>
        <p:nvSpPr>
          <p:cNvPr id="20" name="Likbent triangel 19">
            <a:extLst>
              <a:ext uri="{FF2B5EF4-FFF2-40B4-BE49-F238E27FC236}">
                <a16:creationId xmlns:a16="http://schemas.microsoft.com/office/drawing/2014/main" id="{0C07399F-2BBE-405F-93C8-261B9D2FA2E7}"/>
              </a:ext>
            </a:extLst>
          </p:cNvPr>
          <p:cNvSpPr/>
          <p:nvPr/>
        </p:nvSpPr>
        <p:spPr>
          <a:xfrm>
            <a:off x="2684744" y="5529878"/>
            <a:ext cx="194784" cy="1920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sv-SE" sz="2400" dirty="0">
              <a:solidFill>
                <a:prstClr val="white"/>
              </a:solidFill>
              <a:latin typeface="Perpetua"/>
            </a:endParaRPr>
          </a:p>
        </p:txBody>
      </p:sp>
      <p:sp>
        <p:nvSpPr>
          <p:cNvPr id="21" name="Likbent triangel 20">
            <a:extLst>
              <a:ext uri="{FF2B5EF4-FFF2-40B4-BE49-F238E27FC236}">
                <a16:creationId xmlns:a16="http://schemas.microsoft.com/office/drawing/2014/main" id="{1544B73B-B321-4678-AF40-5FB7594E559C}"/>
              </a:ext>
            </a:extLst>
          </p:cNvPr>
          <p:cNvSpPr/>
          <p:nvPr/>
        </p:nvSpPr>
        <p:spPr>
          <a:xfrm>
            <a:off x="1718469" y="5147828"/>
            <a:ext cx="194784" cy="1920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sv-SE" sz="2400" dirty="0">
              <a:solidFill>
                <a:prstClr val="white"/>
              </a:solidFill>
              <a:latin typeface="Perpetua"/>
            </a:endParaRPr>
          </a:p>
        </p:txBody>
      </p:sp>
      <p:sp>
        <p:nvSpPr>
          <p:cNvPr id="22" name="Likbent triangel 21">
            <a:extLst>
              <a:ext uri="{FF2B5EF4-FFF2-40B4-BE49-F238E27FC236}">
                <a16:creationId xmlns:a16="http://schemas.microsoft.com/office/drawing/2014/main" id="{C68ED986-692D-4409-86E9-108A187DCB98}"/>
              </a:ext>
            </a:extLst>
          </p:cNvPr>
          <p:cNvSpPr/>
          <p:nvPr/>
        </p:nvSpPr>
        <p:spPr>
          <a:xfrm>
            <a:off x="2010645" y="6021288"/>
            <a:ext cx="194784" cy="1920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sv-SE" sz="2400" dirty="0">
              <a:solidFill>
                <a:prstClr val="white"/>
              </a:solidFill>
              <a:latin typeface="Perpetua"/>
            </a:endParaRPr>
          </a:p>
        </p:txBody>
      </p:sp>
      <p:sp>
        <p:nvSpPr>
          <p:cNvPr id="23" name="Likbent triangel 22">
            <a:extLst>
              <a:ext uri="{FF2B5EF4-FFF2-40B4-BE49-F238E27FC236}">
                <a16:creationId xmlns:a16="http://schemas.microsoft.com/office/drawing/2014/main" id="{73CA7F69-946F-4EA6-83B1-7E1501DBDB34}"/>
              </a:ext>
            </a:extLst>
          </p:cNvPr>
          <p:cNvSpPr/>
          <p:nvPr/>
        </p:nvSpPr>
        <p:spPr>
          <a:xfrm>
            <a:off x="2201355" y="4705804"/>
            <a:ext cx="194784" cy="1920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sv-SE" sz="2400" dirty="0">
              <a:solidFill>
                <a:prstClr val="white"/>
              </a:solidFill>
              <a:latin typeface="Perpetua"/>
            </a:endParaRPr>
          </a:p>
        </p:txBody>
      </p:sp>
      <p:sp>
        <p:nvSpPr>
          <p:cNvPr id="24" name="Likbent triangel 23">
            <a:extLst>
              <a:ext uri="{FF2B5EF4-FFF2-40B4-BE49-F238E27FC236}">
                <a16:creationId xmlns:a16="http://schemas.microsoft.com/office/drawing/2014/main" id="{34BE5B86-0DD4-435C-9209-CF062E0E71D8}"/>
              </a:ext>
            </a:extLst>
          </p:cNvPr>
          <p:cNvSpPr/>
          <p:nvPr/>
        </p:nvSpPr>
        <p:spPr>
          <a:xfrm>
            <a:off x="2400969" y="4680243"/>
            <a:ext cx="194784" cy="1920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sv-SE" sz="2400" dirty="0">
              <a:solidFill>
                <a:prstClr val="white"/>
              </a:solidFill>
              <a:latin typeface="Perpetua"/>
            </a:endParaRPr>
          </a:p>
        </p:txBody>
      </p:sp>
      <p:sp>
        <p:nvSpPr>
          <p:cNvPr id="25" name="Likbent triangel 24">
            <a:extLst>
              <a:ext uri="{FF2B5EF4-FFF2-40B4-BE49-F238E27FC236}">
                <a16:creationId xmlns:a16="http://schemas.microsoft.com/office/drawing/2014/main" id="{58525381-B4D7-4ACE-ABC4-3D2977CE0C69}"/>
              </a:ext>
            </a:extLst>
          </p:cNvPr>
          <p:cNvSpPr/>
          <p:nvPr/>
        </p:nvSpPr>
        <p:spPr>
          <a:xfrm>
            <a:off x="2684744" y="4243006"/>
            <a:ext cx="194784" cy="1920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sv-SE" sz="2400" dirty="0">
              <a:solidFill>
                <a:prstClr val="white"/>
              </a:solidFill>
              <a:latin typeface="Perpetua"/>
            </a:endParaRPr>
          </a:p>
        </p:txBody>
      </p:sp>
      <p:sp>
        <p:nvSpPr>
          <p:cNvPr id="26" name="Likbent triangel 25">
            <a:extLst>
              <a:ext uri="{FF2B5EF4-FFF2-40B4-BE49-F238E27FC236}">
                <a16:creationId xmlns:a16="http://schemas.microsoft.com/office/drawing/2014/main" id="{79265AB6-C72D-4A02-BCBD-39EBD4D5B5FE}"/>
              </a:ext>
            </a:extLst>
          </p:cNvPr>
          <p:cNvSpPr/>
          <p:nvPr/>
        </p:nvSpPr>
        <p:spPr>
          <a:xfrm>
            <a:off x="2847235" y="4389107"/>
            <a:ext cx="194784" cy="1920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sv-SE" sz="2400" dirty="0">
              <a:solidFill>
                <a:prstClr val="white"/>
              </a:solidFill>
              <a:latin typeface="Perpetua"/>
            </a:endParaRPr>
          </a:p>
        </p:txBody>
      </p:sp>
      <p:sp>
        <p:nvSpPr>
          <p:cNvPr id="27" name="Likbent triangel 26">
            <a:extLst>
              <a:ext uri="{FF2B5EF4-FFF2-40B4-BE49-F238E27FC236}">
                <a16:creationId xmlns:a16="http://schemas.microsoft.com/office/drawing/2014/main" id="{F4A7D63F-30FD-45B1-BCA8-1B2D1A260769}"/>
              </a:ext>
            </a:extLst>
          </p:cNvPr>
          <p:cNvSpPr/>
          <p:nvPr/>
        </p:nvSpPr>
        <p:spPr>
          <a:xfrm>
            <a:off x="1913253" y="6084156"/>
            <a:ext cx="194784" cy="1920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sv-SE" sz="2400" dirty="0">
              <a:solidFill>
                <a:prstClr val="white"/>
              </a:solidFill>
              <a:latin typeface="Perpetua"/>
            </a:endParaRPr>
          </a:p>
        </p:txBody>
      </p:sp>
      <p:sp>
        <p:nvSpPr>
          <p:cNvPr id="28" name="Likbent triangel 27">
            <a:extLst>
              <a:ext uri="{FF2B5EF4-FFF2-40B4-BE49-F238E27FC236}">
                <a16:creationId xmlns:a16="http://schemas.microsoft.com/office/drawing/2014/main" id="{5453B1B9-AE31-406A-8E96-FE52B85CA278}"/>
              </a:ext>
            </a:extLst>
          </p:cNvPr>
          <p:cNvSpPr/>
          <p:nvPr/>
        </p:nvSpPr>
        <p:spPr>
          <a:xfrm>
            <a:off x="2145615" y="4889507"/>
            <a:ext cx="194784" cy="1920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sv-SE" sz="2400" dirty="0">
              <a:solidFill>
                <a:prstClr val="white"/>
              </a:solidFill>
              <a:latin typeface="Perpetua"/>
            </a:endParaRPr>
          </a:p>
        </p:txBody>
      </p:sp>
      <p:sp>
        <p:nvSpPr>
          <p:cNvPr id="29" name="Likbent triangel 28">
            <a:extLst>
              <a:ext uri="{FF2B5EF4-FFF2-40B4-BE49-F238E27FC236}">
                <a16:creationId xmlns:a16="http://schemas.microsoft.com/office/drawing/2014/main" id="{FF94532F-4C44-475A-80E2-3AC6050664D7}"/>
              </a:ext>
            </a:extLst>
          </p:cNvPr>
          <p:cNvSpPr/>
          <p:nvPr/>
        </p:nvSpPr>
        <p:spPr>
          <a:xfrm>
            <a:off x="1795035" y="5205636"/>
            <a:ext cx="194784" cy="1920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sv-SE" sz="2400" dirty="0">
              <a:solidFill>
                <a:prstClr val="white"/>
              </a:solidFill>
              <a:latin typeface="Perpetua"/>
            </a:endParaRPr>
          </a:p>
        </p:txBody>
      </p:sp>
    </p:spTree>
    <p:extLst>
      <p:ext uri="{BB962C8B-B14F-4D97-AF65-F5344CB8AC3E}">
        <p14:creationId xmlns:p14="http://schemas.microsoft.com/office/powerpoint/2010/main" val="56916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153EE8-0BE4-4094-B887-4B1EA8846624}"/>
              </a:ext>
            </a:extLst>
          </p:cNvPr>
          <p:cNvSpPr>
            <a:spLocks noGrp="1"/>
          </p:cNvSpPr>
          <p:nvPr>
            <p:ph type="title"/>
          </p:nvPr>
        </p:nvSpPr>
        <p:spPr>
          <a:xfrm>
            <a:off x="861485" y="644691"/>
            <a:ext cx="9423399" cy="638909"/>
          </a:xfrm>
        </p:spPr>
        <p:txBody>
          <a:bodyPr/>
          <a:lstStyle/>
          <a:p>
            <a:r>
              <a:rPr lang="sv-SE" dirty="0"/>
              <a:t>Stödets</a:t>
            </a:r>
            <a:r>
              <a:rPr lang="sv-SE" sz="4267" dirty="0"/>
              <a:t> utformning - Utmaningar</a:t>
            </a:r>
          </a:p>
        </p:txBody>
      </p:sp>
      <p:sp>
        <p:nvSpPr>
          <p:cNvPr id="4" name="Rundad rektangel">
            <a:extLst>
              <a:ext uri="{FF2B5EF4-FFF2-40B4-BE49-F238E27FC236}">
                <a16:creationId xmlns:a16="http://schemas.microsoft.com/office/drawing/2014/main" id="{E32E4AD9-9884-4293-98E1-4A10D6F64733}"/>
              </a:ext>
            </a:extLst>
          </p:cNvPr>
          <p:cNvSpPr/>
          <p:nvPr/>
        </p:nvSpPr>
        <p:spPr>
          <a:xfrm>
            <a:off x="623392" y="1988839"/>
            <a:ext cx="3168352" cy="3360375"/>
          </a:xfrm>
          <a:prstGeom prst="roundRect">
            <a:avLst>
              <a:gd name="adj" fmla="val 3690"/>
            </a:avLst>
          </a:prstGeom>
          <a:solidFill>
            <a:schemeClr val="accent1">
              <a:lumMod val="90000"/>
              <a:lumOff val="10000"/>
            </a:schemeClr>
          </a:solidFill>
          <a:ln w="12700">
            <a:miter lim="400000"/>
          </a:ln>
        </p:spPr>
        <p:txBody>
          <a:bodyPr lIns="1693333" tIns="1693333" rIns="1693333" bIns="1693333" anchor="ctr">
            <a:normAutofit fontScale="25000" lnSpcReduction="20000"/>
          </a:bodyPr>
          <a:lstStyle/>
          <a:p>
            <a:pPr algn="ctr" defTabSz="1100639" hangingPunct="0">
              <a:defRPr sz="17000">
                <a:solidFill>
                  <a:srgbClr val="FF644E"/>
                </a:solidFill>
                <a:latin typeface="+mj-lt"/>
                <a:ea typeface="+mj-ea"/>
                <a:cs typeface="+mj-cs"/>
                <a:sym typeface="Relative"/>
              </a:defRPr>
            </a:pPr>
            <a:endParaRPr sz="22666" kern="0" dirty="0">
              <a:solidFill>
                <a:srgbClr val="FF644E"/>
              </a:solidFill>
              <a:latin typeface="Relative"/>
              <a:sym typeface="Relative"/>
            </a:endParaRPr>
          </a:p>
        </p:txBody>
      </p:sp>
      <p:sp>
        <p:nvSpPr>
          <p:cNvPr id="7" name="Rektangel 6">
            <a:extLst>
              <a:ext uri="{FF2B5EF4-FFF2-40B4-BE49-F238E27FC236}">
                <a16:creationId xmlns:a16="http://schemas.microsoft.com/office/drawing/2014/main" id="{A5E23D8B-612F-47F2-85F6-7F237AAAB90B}"/>
              </a:ext>
            </a:extLst>
          </p:cNvPr>
          <p:cNvSpPr/>
          <p:nvPr/>
        </p:nvSpPr>
        <p:spPr>
          <a:xfrm>
            <a:off x="803912" y="2372883"/>
            <a:ext cx="2951989" cy="2308324"/>
          </a:xfrm>
          <a:prstGeom prst="rect">
            <a:avLst/>
          </a:prstGeom>
        </p:spPr>
        <p:txBody>
          <a:bodyPr wrap="square">
            <a:spAutoFit/>
          </a:bodyPr>
          <a:lstStyle/>
          <a:p>
            <a:pPr defTabSz="1219170"/>
            <a:endParaRPr lang="sv-SE" sz="2400" dirty="0">
              <a:solidFill>
                <a:prstClr val="white"/>
              </a:solidFill>
              <a:latin typeface="Perpetua"/>
            </a:endParaRPr>
          </a:p>
          <a:p>
            <a:pPr defTabSz="1219170"/>
            <a:r>
              <a:rPr lang="sv-SE" sz="2400" dirty="0">
                <a:solidFill>
                  <a:prstClr val="white"/>
                </a:solidFill>
                <a:latin typeface="Perpetua"/>
              </a:rPr>
              <a:t>Alla chefer inom Socialtjänsten och den kommunala hälso- och sjukvården</a:t>
            </a:r>
            <a:br>
              <a:rPr lang="sv-SE" sz="2400" dirty="0">
                <a:solidFill>
                  <a:prstClr val="white"/>
                </a:solidFill>
                <a:latin typeface="Perpetua"/>
              </a:rPr>
            </a:br>
            <a:r>
              <a:rPr lang="sv-SE" sz="2400" dirty="0">
                <a:solidFill>
                  <a:prstClr val="white"/>
                </a:solidFill>
                <a:latin typeface="Perpetua"/>
              </a:rPr>
              <a:t>…oavsett roll</a:t>
            </a:r>
          </a:p>
        </p:txBody>
      </p:sp>
      <p:sp>
        <p:nvSpPr>
          <p:cNvPr id="10" name="Rundad rektangel">
            <a:extLst>
              <a:ext uri="{FF2B5EF4-FFF2-40B4-BE49-F238E27FC236}">
                <a16:creationId xmlns:a16="http://schemas.microsoft.com/office/drawing/2014/main" id="{4250CE2B-3FF8-4424-B407-5384B02AC369}"/>
              </a:ext>
            </a:extLst>
          </p:cNvPr>
          <p:cNvSpPr/>
          <p:nvPr/>
        </p:nvSpPr>
        <p:spPr>
          <a:xfrm>
            <a:off x="4079776" y="1988839"/>
            <a:ext cx="3168352" cy="3360375"/>
          </a:xfrm>
          <a:prstGeom prst="roundRect">
            <a:avLst>
              <a:gd name="adj" fmla="val 3690"/>
            </a:avLst>
          </a:prstGeom>
          <a:solidFill>
            <a:schemeClr val="accent1">
              <a:lumMod val="90000"/>
              <a:lumOff val="10000"/>
            </a:schemeClr>
          </a:solidFill>
          <a:ln w="12700">
            <a:miter lim="400000"/>
          </a:ln>
        </p:spPr>
        <p:txBody>
          <a:bodyPr lIns="1693333" tIns="1693333" rIns="1693333" bIns="1693333" anchor="ctr">
            <a:normAutofit fontScale="25000" lnSpcReduction="20000"/>
          </a:bodyPr>
          <a:lstStyle/>
          <a:p>
            <a:pPr algn="ctr" defTabSz="1100639" hangingPunct="0">
              <a:defRPr sz="17000">
                <a:solidFill>
                  <a:srgbClr val="FF644E"/>
                </a:solidFill>
                <a:latin typeface="+mj-lt"/>
                <a:ea typeface="+mj-ea"/>
                <a:cs typeface="+mj-cs"/>
                <a:sym typeface="Relative"/>
              </a:defRPr>
            </a:pPr>
            <a:endParaRPr sz="22666" kern="0" dirty="0">
              <a:solidFill>
                <a:srgbClr val="FF644E"/>
              </a:solidFill>
              <a:latin typeface="Relative"/>
              <a:sym typeface="Relative"/>
            </a:endParaRPr>
          </a:p>
        </p:txBody>
      </p:sp>
      <p:sp>
        <p:nvSpPr>
          <p:cNvPr id="9" name="Rektangel 8">
            <a:extLst>
              <a:ext uri="{FF2B5EF4-FFF2-40B4-BE49-F238E27FC236}">
                <a16:creationId xmlns:a16="http://schemas.microsoft.com/office/drawing/2014/main" id="{EB0E8DB4-B0B7-40D4-9E7D-E9B03C17F2E3}"/>
              </a:ext>
            </a:extLst>
          </p:cNvPr>
          <p:cNvSpPr/>
          <p:nvPr/>
        </p:nvSpPr>
        <p:spPr>
          <a:xfrm>
            <a:off x="4440138" y="2396840"/>
            <a:ext cx="2447628" cy="1938992"/>
          </a:xfrm>
          <a:prstGeom prst="rect">
            <a:avLst/>
          </a:prstGeom>
        </p:spPr>
        <p:txBody>
          <a:bodyPr wrap="square">
            <a:spAutoFit/>
          </a:bodyPr>
          <a:lstStyle/>
          <a:p>
            <a:pPr defTabSz="1219170"/>
            <a:endParaRPr lang="sv-SE" sz="2400" dirty="0">
              <a:solidFill>
                <a:prstClr val="white"/>
              </a:solidFill>
              <a:latin typeface="Perpetua"/>
            </a:endParaRPr>
          </a:p>
          <a:p>
            <a:pPr defTabSz="1219170"/>
            <a:r>
              <a:rPr lang="sv-SE" sz="2400" dirty="0">
                <a:solidFill>
                  <a:prstClr val="white"/>
                </a:solidFill>
                <a:latin typeface="Perpetua"/>
              </a:rPr>
              <a:t>Alla kommuner </a:t>
            </a:r>
          </a:p>
          <a:p>
            <a:pPr defTabSz="1219170"/>
            <a:r>
              <a:rPr lang="sv-SE" sz="2400" dirty="0">
                <a:solidFill>
                  <a:prstClr val="white"/>
                </a:solidFill>
                <a:latin typeface="Perpetua"/>
              </a:rPr>
              <a:t>…oavsett hur långt de har kommit i sin digitalisering</a:t>
            </a:r>
          </a:p>
        </p:txBody>
      </p:sp>
      <p:grpSp>
        <p:nvGrpSpPr>
          <p:cNvPr id="5" name="Grupp 4">
            <a:extLst>
              <a:ext uri="{FF2B5EF4-FFF2-40B4-BE49-F238E27FC236}">
                <a16:creationId xmlns:a16="http://schemas.microsoft.com/office/drawing/2014/main" id="{975D54E0-88DC-433B-89F6-E2C9D38E2260}"/>
              </a:ext>
            </a:extLst>
          </p:cNvPr>
          <p:cNvGrpSpPr/>
          <p:nvPr/>
        </p:nvGrpSpPr>
        <p:grpSpPr>
          <a:xfrm>
            <a:off x="7536161" y="1994722"/>
            <a:ext cx="3348335" cy="3264362"/>
            <a:chOff x="5737876" y="1396683"/>
            <a:chExt cx="2570088" cy="2520281"/>
          </a:xfrm>
        </p:grpSpPr>
        <p:sp>
          <p:nvSpPr>
            <p:cNvPr id="14" name="Rundad rektangel">
              <a:extLst>
                <a:ext uri="{FF2B5EF4-FFF2-40B4-BE49-F238E27FC236}">
                  <a16:creationId xmlns:a16="http://schemas.microsoft.com/office/drawing/2014/main" id="{510E2A30-4203-4387-91EF-4331424B5BD6}"/>
                </a:ext>
              </a:extLst>
            </p:cNvPr>
            <p:cNvSpPr/>
            <p:nvPr/>
          </p:nvSpPr>
          <p:spPr>
            <a:xfrm>
              <a:off x="5798784" y="1396683"/>
              <a:ext cx="2448272" cy="2520281"/>
            </a:xfrm>
            <a:prstGeom prst="roundRect">
              <a:avLst>
                <a:gd name="adj" fmla="val 3690"/>
              </a:avLst>
            </a:prstGeom>
            <a:noFill/>
            <a:ln w="25400">
              <a:solidFill>
                <a:schemeClr val="accent1">
                  <a:lumMod val="90000"/>
                  <a:lumOff val="10000"/>
                </a:schemeClr>
              </a:solidFill>
              <a:miter lim="400000"/>
            </a:ln>
          </p:spPr>
          <p:txBody>
            <a:bodyPr lIns="1693333" tIns="1693333" rIns="1693333" bIns="1693333" anchor="ctr">
              <a:normAutofit fontScale="25000" lnSpcReduction="20000"/>
            </a:bodyPr>
            <a:lstStyle/>
            <a:p>
              <a:pPr algn="ctr" defTabSz="1100639" hangingPunct="0">
                <a:defRPr sz="17000">
                  <a:solidFill>
                    <a:srgbClr val="FF644E"/>
                  </a:solidFill>
                  <a:latin typeface="+mj-lt"/>
                  <a:ea typeface="+mj-ea"/>
                  <a:cs typeface="+mj-cs"/>
                  <a:sym typeface="Relative"/>
                </a:defRPr>
              </a:pPr>
              <a:endParaRPr sz="22666" kern="0" dirty="0">
                <a:solidFill>
                  <a:srgbClr val="FF644E"/>
                </a:solidFill>
                <a:latin typeface="Relative"/>
                <a:sym typeface="Relative"/>
              </a:endParaRPr>
            </a:p>
          </p:txBody>
        </p:sp>
        <p:sp>
          <p:nvSpPr>
            <p:cNvPr id="3" name="textruta 2">
              <a:extLst>
                <a:ext uri="{FF2B5EF4-FFF2-40B4-BE49-F238E27FC236}">
                  <a16:creationId xmlns:a16="http://schemas.microsoft.com/office/drawing/2014/main" id="{D4A59182-7FED-4BF3-819C-48FA6072BA70}"/>
                </a:ext>
              </a:extLst>
            </p:cNvPr>
            <p:cNvSpPr txBox="1"/>
            <p:nvPr/>
          </p:nvSpPr>
          <p:spPr>
            <a:xfrm>
              <a:off x="5737876" y="2056660"/>
              <a:ext cx="2570088" cy="1211871"/>
            </a:xfrm>
            <a:prstGeom prst="rect">
              <a:avLst/>
            </a:prstGeom>
            <a:noFill/>
          </p:spPr>
          <p:txBody>
            <a:bodyPr wrap="square" rtlCol="0">
              <a:spAutoFit/>
            </a:bodyPr>
            <a:lstStyle/>
            <a:p>
              <a:pPr algn="ctr" defTabSz="1219170"/>
              <a:r>
                <a:rPr lang="sv-SE" sz="2400" dirty="0">
                  <a:solidFill>
                    <a:srgbClr val="620063">
                      <a:lumMod val="90000"/>
                      <a:lumOff val="10000"/>
                    </a:srgbClr>
                  </a:solidFill>
                  <a:latin typeface="Perpetua"/>
                </a:rPr>
                <a:t>Det finns inte ETT problem</a:t>
              </a:r>
            </a:p>
            <a:p>
              <a:pPr algn="ctr" defTabSz="1219170"/>
              <a:r>
                <a:rPr lang="sv-SE" sz="2400" dirty="0">
                  <a:solidFill>
                    <a:srgbClr val="620063">
                      <a:lumMod val="90000"/>
                      <a:lumOff val="10000"/>
                    </a:srgbClr>
                  </a:solidFill>
                  <a:latin typeface="Perpetua"/>
                </a:rPr>
                <a:t>för EN målgrupp</a:t>
              </a:r>
            </a:p>
            <a:p>
              <a:pPr algn="ctr" defTabSz="1219170"/>
              <a:r>
                <a:rPr lang="sv-SE" sz="2400" dirty="0">
                  <a:solidFill>
                    <a:srgbClr val="620063">
                      <a:lumMod val="90000"/>
                      <a:lumOff val="10000"/>
                    </a:srgbClr>
                  </a:solidFill>
                  <a:latin typeface="Perpetua"/>
                </a:rPr>
                <a:t>i EN kontext</a:t>
              </a:r>
            </a:p>
            <a:p>
              <a:pPr algn="ctr" defTabSz="1219170"/>
              <a:r>
                <a:rPr lang="sv-SE" sz="2400" dirty="0">
                  <a:solidFill>
                    <a:srgbClr val="620063">
                      <a:lumMod val="90000"/>
                      <a:lumOff val="10000"/>
                    </a:srgbClr>
                  </a:solidFill>
                  <a:latin typeface="Perpetua"/>
                </a:rPr>
                <a:t>med EN lösning</a:t>
              </a:r>
            </a:p>
          </p:txBody>
        </p:sp>
      </p:grpSp>
    </p:spTree>
    <p:extLst>
      <p:ext uri="{BB962C8B-B14F-4D97-AF65-F5344CB8AC3E}">
        <p14:creationId xmlns:p14="http://schemas.microsoft.com/office/powerpoint/2010/main" val="312035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MM_SLIDE_TYPE" val="6"/>
</p:tagLst>
</file>

<file path=ppt/tags/tag5.xml><?xml version="1.0" encoding="utf-8"?>
<p:tagLst xmlns:a="http://schemas.openxmlformats.org/drawingml/2006/main" xmlns:r="http://schemas.openxmlformats.org/officeDocument/2006/relationships" xmlns:p="http://schemas.openxmlformats.org/presentationml/2006/main">
  <p:tag name="MM_SLIDE_TYPE" val="6"/>
</p:tagLst>
</file>

<file path=ppt/tags/tag6.xml><?xml version="1.0" encoding="utf-8"?>
<p:tagLst xmlns:a="http://schemas.openxmlformats.org/drawingml/2006/main" xmlns:r="http://schemas.openxmlformats.org/officeDocument/2006/relationships" xmlns:p="http://schemas.openxmlformats.org/presentationml/2006/main">
  <p:tag name="MM_SLIDE_TYPE" val="6"/>
</p:tagLst>
</file>

<file path=ppt/tags/tag7.xml><?xml version="1.0" encoding="utf-8"?>
<p:tagLst xmlns:a="http://schemas.openxmlformats.org/drawingml/2006/main" xmlns:r="http://schemas.openxmlformats.org/officeDocument/2006/relationships" xmlns:p="http://schemas.openxmlformats.org/presentationml/2006/main">
  <p:tag name="MM_SLIDE_TYPE" val="6"/>
</p:tagLst>
</file>

<file path=ppt/tags/tag8.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2D4F3064-8F03-4D25-9215-38081F1E0559}" vid="{1D1C31D0-6525-41C9-89A4-7732D582AA57}"/>
    </a:ext>
  </a:extLst>
</a:theme>
</file>

<file path=ppt/theme/theme10.xml><?xml version="1.0" encoding="utf-8"?>
<a:theme xmlns:a="http://schemas.openxmlformats.org/drawingml/2006/main" name="2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CAF1EB7-961D-45FB-A7E7-5E325B50E9F9}"/>
    </a:ext>
  </a:extLst>
</a:theme>
</file>

<file path=ppt/theme/theme11.xml><?xml version="1.0" encoding="utf-8"?>
<a:theme xmlns:a="http://schemas.openxmlformats.org/drawingml/2006/main" name="1_Vit SKL PPT">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L PPT 2017 - kopia.potx" id="{4C235305-D824-4B25-BB04-4F6412D50AA4}" vid="{5CF48263-8110-4E85-86B6-8C097C9908AA}"/>
    </a:ext>
  </a:extLst>
</a:theme>
</file>

<file path=ppt/theme/theme12.xml><?xml version="1.0" encoding="utf-8"?>
<a:theme xmlns:a="http://schemas.openxmlformats.org/drawingml/2006/main" name="16-0105_ehm_mall_16-9">
  <a:themeElements>
    <a:clrScheme name="Anpassad 163">
      <a:dk1>
        <a:srgbClr val="000000"/>
      </a:dk1>
      <a:lt1>
        <a:sysClr val="window" lastClr="FFFFFF"/>
      </a:lt1>
      <a:dk2>
        <a:srgbClr val="4AC9FF"/>
      </a:dk2>
      <a:lt2>
        <a:srgbClr val="EEECE1"/>
      </a:lt2>
      <a:accent1>
        <a:srgbClr val="620063"/>
      </a:accent1>
      <a:accent2>
        <a:srgbClr val="55575A"/>
      </a:accent2>
      <a:accent3>
        <a:srgbClr val="4AC9FF"/>
      </a:accent3>
      <a:accent4>
        <a:srgbClr val="620063"/>
      </a:accent4>
      <a:accent5>
        <a:srgbClr val="000000"/>
      </a:accent5>
      <a:accent6>
        <a:srgbClr val="000000"/>
      </a:accent6>
      <a:hlink>
        <a:srgbClr val="000000"/>
      </a:hlink>
      <a:folHlink>
        <a:srgbClr val="620063"/>
      </a:folHlink>
    </a:clrScheme>
    <a:fontScheme name="eHälsomyndigheten">
      <a:majorFont>
        <a:latin typeface="Arial Narrow"/>
        <a:ea typeface=""/>
        <a:cs typeface=""/>
      </a:majorFont>
      <a:minorFont>
        <a:latin typeface="Perpet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hm_mall_16-9.pptx [Skrivskyddad]" id="{D5A974E5-4978-4AAD-B393-A93D536A2DAE}" vid="{FADF1093-5428-4A31-93AC-608118F250E6}"/>
    </a:ext>
  </a:extLst>
</a:theme>
</file>

<file path=ppt/theme/theme13.xml><?xml version="1.0" encoding="utf-8"?>
<a:theme xmlns:a="http://schemas.openxmlformats.org/drawingml/2006/main" name="1_16-0105_ehm_mall_16-9">
  <a:themeElements>
    <a:clrScheme name="Anpassad 163">
      <a:dk1>
        <a:srgbClr val="000000"/>
      </a:dk1>
      <a:lt1>
        <a:sysClr val="window" lastClr="FFFFFF"/>
      </a:lt1>
      <a:dk2>
        <a:srgbClr val="4AC9FF"/>
      </a:dk2>
      <a:lt2>
        <a:srgbClr val="EEECE1"/>
      </a:lt2>
      <a:accent1>
        <a:srgbClr val="620063"/>
      </a:accent1>
      <a:accent2>
        <a:srgbClr val="55575A"/>
      </a:accent2>
      <a:accent3>
        <a:srgbClr val="4AC9FF"/>
      </a:accent3>
      <a:accent4>
        <a:srgbClr val="620063"/>
      </a:accent4>
      <a:accent5>
        <a:srgbClr val="000000"/>
      </a:accent5>
      <a:accent6>
        <a:srgbClr val="000000"/>
      </a:accent6>
      <a:hlink>
        <a:srgbClr val="000000"/>
      </a:hlink>
      <a:folHlink>
        <a:srgbClr val="620063"/>
      </a:folHlink>
    </a:clrScheme>
    <a:fontScheme name="eHälsomyndigheten">
      <a:majorFont>
        <a:latin typeface="Arial Narrow"/>
        <a:ea typeface=""/>
        <a:cs typeface=""/>
      </a:majorFont>
      <a:minorFont>
        <a:latin typeface="Perpet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hm_mall_16-9.pptx [Skrivskyddad]" id="{D5A974E5-4978-4AAD-B393-A93D536A2DAE}" vid="{FADF1093-5428-4A31-93AC-608118F250E6}"/>
    </a:ext>
  </a:extLst>
</a:theme>
</file>

<file path=ppt/theme/theme14.xml><?xml version="1.0" encoding="utf-8"?>
<a:theme xmlns:a="http://schemas.openxmlformats.org/drawingml/2006/main" name="2_16-0105_ehm_mall_16-9">
  <a:themeElements>
    <a:clrScheme name="Anpassad 163">
      <a:dk1>
        <a:srgbClr val="000000"/>
      </a:dk1>
      <a:lt1>
        <a:sysClr val="window" lastClr="FFFFFF"/>
      </a:lt1>
      <a:dk2>
        <a:srgbClr val="4AC9FF"/>
      </a:dk2>
      <a:lt2>
        <a:srgbClr val="EEECE1"/>
      </a:lt2>
      <a:accent1>
        <a:srgbClr val="620063"/>
      </a:accent1>
      <a:accent2>
        <a:srgbClr val="55575A"/>
      </a:accent2>
      <a:accent3>
        <a:srgbClr val="4AC9FF"/>
      </a:accent3>
      <a:accent4>
        <a:srgbClr val="620063"/>
      </a:accent4>
      <a:accent5>
        <a:srgbClr val="000000"/>
      </a:accent5>
      <a:accent6>
        <a:srgbClr val="000000"/>
      </a:accent6>
      <a:hlink>
        <a:srgbClr val="000000"/>
      </a:hlink>
      <a:folHlink>
        <a:srgbClr val="620063"/>
      </a:folHlink>
    </a:clrScheme>
    <a:fontScheme name="eHälsomyndigheten">
      <a:majorFont>
        <a:latin typeface="Arial Narrow"/>
        <a:ea typeface=""/>
        <a:cs typeface=""/>
      </a:majorFont>
      <a:minorFont>
        <a:latin typeface="Perpet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hm_mall_16-9.pptx [Skrivskyddad]" id="{D5A974E5-4978-4AAD-B393-A93D536A2DAE}" vid="{FADF1093-5428-4A31-93AC-608118F250E6}"/>
    </a:ext>
  </a:extLst>
</a:theme>
</file>

<file path=ppt/theme/theme15.xml><?xml version="1.0" encoding="utf-8"?>
<a:theme xmlns:a="http://schemas.openxmlformats.org/drawingml/2006/main" name="1_SKL PPT Röd">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B89EF165-2CBC-45BD-AA2F-B5486EFAD403}" vid="{3F5E6311-99C4-451D-B1A9-747533F76B6E}"/>
    </a:ext>
  </a:extLst>
</a:theme>
</file>

<file path=ppt/theme/theme1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2_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E78E39C-B60B-491F-A96D-3FDDC16DF557}"/>
    </a:ext>
  </a:extLst>
</a:theme>
</file>

<file path=ppt/theme/theme18.xml><?xml version="1.0" encoding="utf-8"?>
<a:theme xmlns:a="http://schemas.openxmlformats.org/drawingml/2006/main" name="3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CAF1EB7-961D-45FB-A7E7-5E325B50E9F9}"/>
    </a:ext>
  </a:extLst>
</a:theme>
</file>

<file path=ppt/theme/theme19.xml><?xml version="1.0" encoding="utf-8"?>
<a:theme xmlns:a="http://schemas.openxmlformats.org/drawingml/2006/main" name="4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CAF1EB7-961D-45FB-A7E7-5E325B50E9F9}"/>
    </a:ext>
  </a:extLst>
</a:theme>
</file>

<file path=ppt/theme/theme2.xml><?xml version="1.0" encoding="utf-8"?>
<a:theme xmlns:a="http://schemas.openxmlformats.org/drawingml/2006/main" name="SKL PPT Röd">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2D4F3064-8F03-4D25-9215-38081F1E0559}" vid="{0D570E73-054C-4605-8AA2-FD84508492E2}"/>
    </a:ext>
  </a:extLst>
</a:theme>
</file>

<file path=ppt/theme/theme2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2D4F3064-8F03-4D25-9215-38081F1E0559}" vid="{AFD15004-F518-4356-BF4B-4C661F8CC7A8}"/>
    </a:ext>
  </a:extLst>
</a:theme>
</file>

<file path=ppt/theme/theme4.xml><?xml version="1.0" encoding="utf-8"?>
<a:theme xmlns:a="http://schemas.openxmlformats.org/drawingml/2006/main" name="SKL PPT Mörk">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2D4F3064-8F03-4D25-9215-38081F1E0559}" vid="{65EB38DA-2425-4F1F-9AC2-BEEBCDCFE4F2}"/>
    </a:ext>
  </a:extLst>
</a:theme>
</file>

<file path=ppt/theme/theme5.xml><?xml version="1.0" encoding="utf-8"?>
<a:theme xmlns:a="http://schemas.openxmlformats.org/drawingml/2006/main" name="SKL PPT Svar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2D4F3064-8F03-4D25-9215-38081F1E0559}" vid="{1A582161-0B75-4A8D-BC01-033F26A3D868}"/>
    </a:ext>
  </a:extLst>
</a:theme>
</file>

<file path=ppt/theme/theme6.xml><?xml version="1.0" encoding="utf-8"?>
<a:theme xmlns:a="http://schemas.openxmlformats.org/drawingml/2006/main" name="SKL PPT Vi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2D4F3064-8F03-4D25-9215-38081F1E0559}" vid="{FF18A9BB-E384-4081-9B8F-034BD5BFF5B0}"/>
    </a:ext>
  </a:extLst>
</a:theme>
</file>

<file path=ppt/theme/theme7.xml><?xml version="1.0" encoding="utf-8"?>
<a:theme xmlns:a="http://schemas.openxmlformats.org/drawingml/2006/main" name="Vit SKL PPT">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L vit.potx" id="{562A0B7D-BFE7-4DE9-A538-3955DFF40F38}" vid="{7A82D390-1A40-4887-B4B6-55AE438167B8}"/>
    </a:ext>
  </a:extLst>
</a:theme>
</file>

<file path=ppt/theme/theme8.xml><?xml version="1.0" encoding="utf-8"?>
<a:theme xmlns:a="http://schemas.openxmlformats.org/drawingml/2006/main" name="1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2D4F3064-8F03-4D25-9215-38081F1E0559}" vid="{1D1C31D0-6525-41C9-89A4-7732D582AA57}"/>
    </a:ext>
  </a:extLst>
</a:theme>
</file>

<file path=ppt/theme/theme9.xml><?xml version="1.0" encoding="utf-8"?>
<a:theme xmlns:a="http://schemas.openxmlformats.org/drawingml/2006/main" name="1_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E78E39C-B60B-491F-A96D-3FDDC16DF557}"/>
    </a:ext>
  </a:extLst>
</a:theme>
</file>

<file path=docProps/app.xml><?xml version="1.0" encoding="utf-8"?>
<Properties xmlns="http://schemas.openxmlformats.org/officeDocument/2006/extended-properties" xmlns:vt="http://schemas.openxmlformats.org/officeDocument/2006/docPropsVTypes">
  <Template>SKR</Template>
  <TotalTime>1147</TotalTime>
  <Words>5811</Words>
  <Application>Microsoft Office PowerPoint</Application>
  <PresentationFormat>Bredbild</PresentationFormat>
  <Paragraphs>757</Paragraphs>
  <Slides>67</Slides>
  <Notes>23</Notes>
  <HiddenSlides>4</HiddenSlides>
  <MMClips>0</MMClips>
  <ScaleCrop>false</ScaleCrop>
  <HeadingPairs>
    <vt:vector size="6" baseType="variant">
      <vt:variant>
        <vt:lpstr>Använt teckensnitt</vt:lpstr>
      </vt:variant>
      <vt:variant>
        <vt:i4>10</vt:i4>
      </vt:variant>
      <vt:variant>
        <vt:lpstr>Tema</vt:lpstr>
      </vt:variant>
      <vt:variant>
        <vt:i4>19</vt:i4>
      </vt:variant>
      <vt:variant>
        <vt:lpstr>Bildrubriker</vt:lpstr>
      </vt:variant>
      <vt:variant>
        <vt:i4>67</vt:i4>
      </vt:variant>
    </vt:vector>
  </HeadingPairs>
  <TitlesOfParts>
    <vt:vector size="96" baseType="lpstr">
      <vt:lpstr>Arial</vt:lpstr>
      <vt:lpstr>Calibri</vt:lpstr>
      <vt:lpstr>Calibri Light</vt:lpstr>
      <vt:lpstr>Courier New</vt:lpstr>
      <vt:lpstr>Noto Sans</vt:lpstr>
      <vt:lpstr>Perpetua</vt:lpstr>
      <vt:lpstr>Relative</vt:lpstr>
      <vt:lpstr>Symbol</vt:lpstr>
      <vt:lpstr>Times New Roman</vt:lpstr>
      <vt:lpstr>Wingdings</vt:lpstr>
      <vt:lpstr>SKL PPT Gul</vt:lpstr>
      <vt:lpstr>SKL PPT Röd</vt:lpstr>
      <vt:lpstr>Inledningsbilder</vt:lpstr>
      <vt:lpstr>SKL PPT Mörk</vt:lpstr>
      <vt:lpstr>SKL PPT Svart</vt:lpstr>
      <vt:lpstr>SKL PPT Vit</vt:lpstr>
      <vt:lpstr>Vit SKL PPT</vt:lpstr>
      <vt:lpstr>1_SKL PPT Gul</vt:lpstr>
      <vt:lpstr>1_Inledningsbilder</vt:lpstr>
      <vt:lpstr>2_SKL PPT Gul</vt:lpstr>
      <vt:lpstr>1_Vit SKL PPT</vt:lpstr>
      <vt:lpstr>16-0105_ehm_mall_16-9</vt:lpstr>
      <vt:lpstr>1_16-0105_ehm_mall_16-9</vt:lpstr>
      <vt:lpstr>2_16-0105_ehm_mall_16-9</vt:lpstr>
      <vt:lpstr>1_SKL PPT Röd</vt:lpstr>
      <vt:lpstr>Office-tema</vt:lpstr>
      <vt:lpstr>2_Inledningsbilder</vt:lpstr>
      <vt:lpstr>3_SKL PPT Gul</vt:lpstr>
      <vt:lpstr>4_SKL PPT Gul</vt:lpstr>
      <vt:lpstr> Välkommen till NSK-S och RSS gemensamma möte den 18 mars 2020</vt:lpstr>
      <vt:lpstr>Dagordning </vt:lpstr>
      <vt:lpstr>Nationellt uppdrag RSS och NSK-S</vt:lpstr>
      <vt:lpstr>Lägesrapport från RSS och NSK-S Ola och Mats</vt:lpstr>
      <vt:lpstr> Lärande exempel som modell för stöd till beslutsfattande och implementering inom området e-hälsa – förslag till pilot</vt:lpstr>
      <vt:lpstr>Nationellt stöd till kommunerna</vt:lpstr>
      <vt:lpstr>Bidrag till innehåll från nationell nivå räcker ej</vt:lpstr>
      <vt:lpstr>PowerPoint-presentation</vt:lpstr>
      <vt:lpstr>Stödets utformning - Utmaningar</vt:lpstr>
      <vt:lpstr>PowerPoint-presentation</vt:lpstr>
      <vt:lpstr>PowerPoint-presentation</vt:lpstr>
      <vt:lpstr>Lärande exempel - Kommunberättelser</vt:lpstr>
      <vt:lpstr>PowerPoint-presentation</vt:lpstr>
      <vt:lpstr>PowerPoint-presentation</vt:lpstr>
      <vt:lpstr>2020 provade vi konceptet </vt:lpstr>
      <vt:lpstr>PowerPoint-presentation</vt:lpstr>
      <vt:lpstr>Struktur och innehåll</vt:lpstr>
      <vt:lpstr>Förslag: Fortsätt med konceptet - men vässa innehåll, arbetsprocessen och spridning. </vt:lpstr>
      <vt:lpstr>Varför föreslår vi denna pilot?</vt:lpstr>
      <vt:lpstr>Varför föreslår vi denna pilot?</vt:lpstr>
      <vt:lpstr>Vad innebär piloten i korthet?</vt:lpstr>
      <vt:lpstr>Vad vinner vi på denna pilot?</vt:lpstr>
      <vt:lpstr>Tack!  </vt:lpstr>
      <vt:lpstr>Paus</vt:lpstr>
      <vt:lpstr>Rapport om RSS förutsättningar</vt:lpstr>
      <vt:lpstr>Aktörer och aktiviteter inom socialtjänstens kunskapsstyrning</vt:lpstr>
      <vt:lpstr>RSS förutsättningar för att kunna arbeta med en nationell samordning av kunskapsstyrningsutveckling inom socialtjänst och kommunal hälso- och sjukvård</vt:lpstr>
      <vt:lpstr>Bakgrund</vt:lpstr>
      <vt:lpstr>Utifrån underlagen:</vt:lpstr>
      <vt:lpstr>Nulägesbeskrivning</vt:lpstr>
      <vt:lpstr>Avstämningar</vt:lpstr>
      <vt:lpstr>Dialog idag</vt:lpstr>
      <vt:lpstr>Sammanfattning av frågeställningarna</vt:lpstr>
      <vt:lpstr>Sammanfattning av frågeställningarna</vt:lpstr>
      <vt:lpstr>Sammanfattning av frågeställningarna</vt:lpstr>
      <vt:lpstr>Sammanfattning av frågeställningarna</vt:lpstr>
      <vt:lpstr>KuRSS</vt:lpstr>
      <vt:lpstr>Uppdrag psykisk hälsa, Länsinventering psykisk hälsa 2016, Underlag till länsinventering 2016.</vt:lpstr>
      <vt:lpstr>Slutrapport EBP våren 2017 (SKR) Utvecklingen av de regionala samverkans- och stödstrukturerna</vt:lpstr>
      <vt:lpstr>Sammanfattande analys </vt:lpstr>
      <vt:lpstr>Tre slutsatser som kan dras inför kommande strategiarbete</vt:lpstr>
      <vt:lpstr>Tre slutsatser som kan dras inför kommande strategiarbete</vt:lpstr>
      <vt:lpstr>Tre slutsatser som kan dras inför kommande strategiarbete</vt:lpstr>
      <vt:lpstr>Tre slutsatser som kan dras inför kommande strategiarbete</vt:lpstr>
      <vt:lpstr>PowerPoint-presentation</vt:lpstr>
      <vt:lpstr>Samtal om förutsättningar som bör utredas för en hållbar och  kunskapsbaserad socialtjänst</vt:lpstr>
      <vt:lpstr>Staten vill utreda förutsättningar för en fungerande och effektiv kunskapsstyrning </vt:lpstr>
      <vt:lpstr>PowerPoint-presentation</vt:lpstr>
      <vt:lpstr>För att kunskap ska väga tyngre  måste vi organisera kunskapsarbetet</vt:lpstr>
      <vt:lpstr>PowerPoint-presentation</vt:lpstr>
      <vt:lpstr>Aktörer</vt:lpstr>
      <vt:lpstr>Aktörer och aktiviteter inom socialtjänstens kunskapsstyrning</vt:lpstr>
      <vt:lpstr>Utreda om  </vt:lpstr>
      <vt:lpstr>Workshop NSK-S och RSS</vt:lpstr>
      <vt:lpstr>Vad mer behöver ske och fungera?</vt:lpstr>
      <vt:lpstr>Kvaliteten i verksamheten ska fortlöpande och systematiskt /utvecklas säkras och följas upp</vt:lpstr>
      <vt:lpstr>Ny lag om socialtjänstdataregister</vt:lpstr>
      <vt:lpstr>Strategi för äldre 2021–2030</vt:lpstr>
      <vt:lpstr>Strategins logik</vt:lpstr>
      <vt:lpstr>Vision för stödet till äldre </vt:lpstr>
      <vt:lpstr>PowerPoint-presentation</vt:lpstr>
      <vt:lpstr>Fyra övergripande förflyttningar för att stärka stödet till äldre…</vt:lpstr>
      <vt:lpstr>… genom utveckling inom sex strategiska områden</vt:lpstr>
      <vt:lpstr>…och tillhörande åtgärdsområden</vt:lpstr>
      <vt:lpstr>Utmaningen är omfattande –  Hur ser ni på er roll i genomförandet under de kommande 10 åren?</vt:lpstr>
      <vt:lpstr>Tack!</vt:lpstr>
      <vt:lpstr>PowerPoint-presentation</vt:lpstr>
    </vt:vector>
  </TitlesOfParts>
  <Company>Sverige Kommuner och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NSK-S och RSS  den 19 mars 2020</dc:title>
  <dc:creator>Salter Astrid</dc:creator>
  <cp:lastModifiedBy>Mårtensson Tanja /Ledningsstöd och strategi Hälso- och sjukvård Dalarna /Falun</cp:lastModifiedBy>
  <cp:revision>112</cp:revision>
  <cp:lastPrinted>2021-03-18T10:39:56Z</cp:lastPrinted>
  <dcterms:created xsi:type="dcterms:W3CDTF">2020-03-09T14:22:35Z</dcterms:created>
  <dcterms:modified xsi:type="dcterms:W3CDTF">2021-04-08T16:22:21Z</dcterms:modified>
</cp:coreProperties>
</file>