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2" r:id="rId4"/>
    <p:sldMasterId id="2147483946" r:id="rId5"/>
    <p:sldMasterId id="2147483925" r:id="rId6"/>
    <p:sldMasterId id="2147483913" r:id="rId7"/>
    <p:sldMasterId id="2147483959" r:id="rId8"/>
    <p:sldMasterId id="2147483901" r:id="rId9"/>
    <p:sldMasterId id="2147483971" r:id="rId10"/>
    <p:sldMasterId id="2147483983" r:id="rId11"/>
    <p:sldMasterId id="2147484021" r:id="rId12"/>
    <p:sldMasterId id="2147484049" r:id="rId13"/>
  </p:sldMasterIdLst>
  <p:notesMasterIdLst>
    <p:notesMasterId r:id="rId27"/>
  </p:notesMasterIdLst>
  <p:sldIdLst>
    <p:sldId id="261" r:id="rId14"/>
    <p:sldId id="294" r:id="rId15"/>
    <p:sldId id="286" r:id="rId16"/>
    <p:sldId id="262" r:id="rId17"/>
    <p:sldId id="295" r:id="rId18"/>
    <p:sldId id="288" r:id="rId19"/>
    <p:sldId id="292" r:id="rId20"/>
    <p:sldId id="296" r:id="rId21"/>
    <p:sldId id="297" r:id="rId22"/>
    <p:sldId id="298" r:id="rId23"/>
    <p:sldId id="299" r:id="rId24"/>
    <p:sldId id="300" r:id="rId25"/>
    <p:sldId id="30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bom, Jenny" initials="NJ" lastIdx="38" clrIdx="0">
    <p:extLst>
      <p:ext uri="{19B8F6BF-5375-455C-9EA6-DF929625EA0E}">
        <p15:presenceInfo xmlns:p15="http://schemas.microsoft.com/office/powerpoint/2012/main" userId="S-1-5-21-2075942658-1792417684-393963531-5746" providerId="AD"/>
      </p:ext>
    </p:extLst>
  </p:cmAuthor>
  <p:cmAuthor id="2" name="Ledwith Mia" initials="LM" lastIdx="31" clrIdx="1">
    <p:extLst>
      <p:ext uri="{19B8F6BF-5375-455C-9EA6-DF929625EA0E}">
        <p15:presenceInfo xmlns:p15="http://schemas.microsoft.com/office/powerpoint/2012/main" userId="S-1-5-21-1499430162-1245868380-186260367-54815" providerId="AD"/>
      </p:ext>
    </p:extLst>
  </p:cmAuthor>
  <p:cmAuthor id="3" name="Daniel Örnberg" initials="DÖ" lastIdx="2" clrIdx="2">
    <p:extLst>
      <p:ext uri="{19B8F6BF-5375-455C-9EA6-DF929625EA0E}">
        <p15:presenceInfo xmlns:p15="http://schemas.microsoft.com/office/powerpoint/2012/main" userId="Daniel Ör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0A6A7"/>
    <a:srgbClr val="C36D5D"/>
    <a:srgbClr val="005A9B"/>
    <a:srgbClr val="336699"/>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58801" autoAdjust="0"/>
  </p:normalViewPr>
  <p:slideViewPr>
    <p:cSldViewPr snapToGrid="0">
      <p:cViewPr varScale="1">
        <p:scale>
          <a:sx n="37" d="100"/>
          <a:sy n="37" d="100"/>
        </p:scale>
        <p:origin x="1720" y="32"/>
      </p:cViewPr>
      <p:guideLst/>
    </p:cSldViewPr>
  </p:slideViewPr>
  <p:notesTextViewPr>
    <p:cViewPr>
      <p:scale>
        <a:sx n="1" d="1"/>
        <a:sy n="1" d="1"/>
      </p:scale>
      <p:origin x="0" y="0"/>
    </p:cViewPr>
  </p:notesTextViewPr>
  <p:sorterViewPr>
    <p:cViewPr>
      <p:scale>
        <a:sx n="130" d="100"/>
        <a:sy n="130" d="100"/>
      </p:scale>
      <p:origin x="0" y="-8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D3FFB-54D3-4A47-ACF0-36CF04E26487}" type="datetimeFigureOut">
              <a:rPr lang="sv-SE" smtClean="0"/>
              <a:t>2023-11-08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C09A1-01A2-49ED-A6DC-7BFEC79E4117}" type="slidenum">
              <a:rPr lang="sv-SE" smtClean="0"/>
              <a:t>‹#›</a:t>
            </a:fld>
            <a:endParaRPr lang="sv-SE"/>
          </a:p>
        </p:txBody>
      </p:sp>
    </p:spTree>
    <p:extLst>
      <p:ext uri="{BB962C8B-B14F-4D97-AF65-F5344CB8AC3E}">
        <p14:creationId xmlns:p14="http://schemas.microsoft.com/office/powerpoint/2010/main" val="1940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Partnerskapet har haft sitt årsmöte den 19 oktober. Mötet genomfördes digitalt. Medverkade gjorde RSS</a:t>
            </a:r>
            <a:r>
              <a:rPr lang="sv-SE" baseline="0" dirty="0"/>
              <a:t> representanter, representanter från SKR och Socialstyrelsen samt företrädare för myndigheterna E-hälsomyndigheten, Forte, </a:t>
            </a:r>
            <a:r>
              <a:rPr lang="sv-SE" baseline="0" dirty="0" err="1"/>
              <a:t>MFoF</a:t>
            </a:r>
            <a:r>
              <a:rPr lang="sv-SE" baseline="0" dirty="0"/>
              <a:t> (Myndigheten för familjerätt och föräldraskapsstöd) och SBU (</a:t>
            </a:r>
            <a:r>
              <a:rPr lang="sv-SE" sz="1200" kern="1200" dirty="0">
                <a:solidFill>
                  <a:schemeClr val="tx1"/>
                </a:solidFill>
                <a:effectLst/>
                <a:latin typeface="+mn-lt"/>
                <a:ea typeface="+mn-ea"/>
                <a:cs typeface="+mn-cs"/>
              </a:rPr>
              <a:t>Statens beredning för medicinsk och social utvärdering). </a:t>
            </a:r>
            <a:r>
              <a:rPr lang="sv-SE" sz="1200" kern="1200" baseline="0" dirty="0">
                <a:solidFill>
                  <a:schemeClr val="tx1"/>
                </a:solidFill>
                <a:effectLst/>
                <a:latin typeface="+mn-lt"/>
                <a:ea typeface="+mn-ea"/>
                <a:cs typeface="+mn-cs"/>
              </a:rPr>
              <a:t>Folkhälsomyndigheten </a:t>
            </a:r>
            <a:r>
              <a:rPr lang="sv-SE" baseline="0" dirty="0"/>
              <a:t>hade förhinder. Även NSK-s (Nationell samverkansgrupp för </a:t>
            </a:r>
            <a:r>
              <a:rPr lang="sv-SE" baseline="0" dirty="0" err="1"/>
              <a:t>kunskapsstyrning</a:t>
            </a:r>
            <a:r>
              <a:rPr lang="sv-SE" baseline="0" dirty="0"/>
              <a:t> inom socialtjänsten) medverkar med representant.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Årsmötets fokus är att rapportera de pågående arbeten som sker inom Partnerskapet samt att fatta beslut om inriktning för nästkommande år. </a:t>
            </a:r>
            <a:endParaRPr lang="sv-SE" dirty="0"/>
          </a:p>
        </p:txBody>
      </p:sp>
      <p:sp>
        <p:nvSpPr>
          <p:cNvPr id="4" name="Platshållare för bildnummer 3"/>
          <p:cNvSpPr>
            <a:spLocks noGrp="1"/>
          </p:cNvSpPr>
          <p:nvPr>
            <p:ph type="sldNum" sz="quarter" idx="10"/>
          </p:nvPr>
        </p:nvSpPr>
        <p:spPr/>
        <p:txBody>
          <a:bodyPr/>
          <a:lstStyle/>
          <a:p>
            <a:fld id="{8BAC09A1-01A2-49ED-A6DC-7BFEC79E4117}" type="slidenum">
              <a:rPr lang="sv-SE" smtClean="0"/>
              <a:t>1</a:t>
            </a:fld>
            <a:endParaRPr lang="sv-SE"/>
          </a:p>
        </p:txBody>
      </p:sp>
    </p:spTree>
    <p:extLst>
      <p:ext uri="{BB962C8B-B14F-4D97-AF65-F5344CB8AC3E}">
        <p14:creationId xmlns:p14="http://schemas.microsoft.com/office/powerpoint/2010/main" val="98756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13</a:t>
            </a:fld>
            <a:endParaRPr lang="sv-SE"/>
          </a:p>
        </p:txBody>
      </p:sp>
    </p:spTree>
    <p:extLst>
      <p:ext uri="{BB962C8B-B14F-4D97-AF65-F5344CB8AC3E}">
        <p14:creationId xmlns:p14="http://schemas.microsoft.com/office/powerpoint/2010/main" val="356788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4800" dirty="0"/>
              <a:t>Prioriterade samverkansområden är områden som Partnerskapet har beslutat att prioritera långsiktigt. </a:t>
            </a:r>
          </a:p>
          <a:p>
            <a:r>
              <a:rPr lang="sv-SE" sz="4800" dirty="0"/>
              <a:t>Nuvarande prioriterade samverkansområden är </a:t>
            </a:r>
            <a:r>
              <a:rPr lang="sv-SE" sz="4800" b="1" dirty="0"/>
              <a:t>Kommunal hälso- och sjukvård</a:t>
            </a:r>
            <a:r>
              <a:rPr lang="sv-SE" sz="4800" dirty="0"/>
              <a:t>, </a:t>
            </a:r>
            <a:r>
              <a:rPr lang="sv-SE" sz="4800" b="1" dirty="0"/>
              <a:t>Individbaserad systematisk uppföljning </a:t>
            </a:r>
            <a:r>
              <a:rPr lang="sv-SE" sz="4800" dirty="0"/>
              <a:t>samt </a:t>
            </a:r>
            <a:r>
              <a:rPr lang="sv-SE" sz="4800" b="1" dirty="0"/>
              <a:t>Yrkesresan</a:t>
            </a:r>
            <a:r>
              <a:rPr lang="sv-SE" sz="4800" dirty="0"/>
              <a:t>.</a:t>
            </a:r>
          </a:p>
          <a:p>
            <a:r>
              <a:rPr lang="sv-SE" sz="4800" dirty="0"/>
              <a:t>Inför årsmötet har de strategiska grupperna tagit fram varsitt ställningstagande om fortsättning eller avslut. </a:t>
            </a:r>
          </a:p>
          <a:p>
            <a:pPr>
              <a:lnSpc>
                <a:spcPts val="1500"/>
              </a:lnSpc>
              <a:spcAft>
                <a:spcPts val="600"/>
              </a:spcAft>
            </a:pPr>
            <a:endParaRPr lang="sv-SE" sz="1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500"/>
              </a:lnSpc>
              <a:spcAft>
                <a:spcPts val="600"/>
              </a:spcAft>
            </a:pPr>
            <a:r>
              <a:rPr lang="sv-SE" sz="1800" u="sng" dirty="0">
                <a:effectLst/>
                <a:latin typeface="Times New Roman" panose="02020603050405020304" pitchFamily="18" charset="0"/>
                <a:ea typeface="Times New Roman" panose="02020603050405020304" pitchFamily="18" charset="0"/>
                <a:cs typeface="Times New Roman" panose="02020603050405020304" pitchFamily="18" charset="0"/>
              </a:rPr>
              <a:t>Förslag från strategisk grupp för kommunal hälso- och sjukvård:</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Den strategiska gruppen är överens om att området kommunal hälso- och sjukvård behöver fortsätta vara prioriterat inom ramen för Partnerskapet, men att behovet av vad som ska genomföras i samverkan behöver diskuteras, omformuleras och spetsas till. Den strategiska gruppen anser att målet till viss del är uppnått och att det nationella stödet till den kommunala hälso- och sjukvården har förbättrats, men att arbete kvarstår.</a:t>
            </a:r>
          </a:p>
          <a:p>
            <a:pPr>
              <a:lnSpc>
                <a:spcPts val="1500"/>
              </a:lnSpc>
              <a:spcAft>
                <a:spcPts val="6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500"/>
              </a:lnSpc>
              <a:spcAft>
                <a:spcPts val="600"/>
              </a:spcAft>
            </a:pPr>
            <a:r>
              <a:rPr lang="sv-SE" sz="1800" u="sng" dirty="0">
                <a:effectLst/>
                <a:latin typeface="Times New Roman" panose="02020603050405020304" pitchFamily="18" charset="0"/>
                <a:ea typeface="Times New Roman" panose="02020603050405020304" pitchFamily="18" charset="0"/>
                <a:cs typeface="Times New Roman" panose="02020603050405020304" pitchFamily="18" charset="0"/>
              </a:rPr>
              <a:t>Förslag från strategisk grupp för Individbaserad systematisk uppföljning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att fortsätta vara ett prioriterat samverkansområde. Arbetet har kommit en bit på vägen men behov kvarstår. Nya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SoL</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sätter uppföljning och ISU i centrum vilket är en ytterligare anledning att behålla området prioriterat. Den strategiska gruppen bedömer att de behöver tid att diskutera hur arbetet ska organiseras och vad det ska fokusera på 2024 och framåt och önskar återkomma med förslag till ramar/fokusområden/stöd och aktiviteter till dialogmötet i mars 2024.</a:t>
            </a:r>
          </a:p>
          <a:p>
            <a:pPr>
              <a:lnSpc>
                <a:spcPts val="1500"/>
              </a:lnSpc>
              <a:spcAft>
                <a:spcPts val="6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500"/>
              </a:lnSpc>
              <a:spcAft>
                <a:spcPts val="600"/>
              </a:spcAft>
            </a:pPr>
            <a:r>
              <a:rPr lang="sv-SE" sz="1800" u="sng" dirty="0">
                <a:effectLst/>
                <a:latin typeface="Times New Roman" panose="02020603050405020304" pitchFamily="18" charset="0"/>
                <a:ea typeface="Times New Roman" panose="02020603050405020304" pitchFamily="18" charset="0"/>
                <a:cs typeface="Times New Roman" panose="02020603050405020304" pitchFamily="18" charset="0"/>
              </a:rPr>
              <a:t>Förslag från den strategiska gruppen för Yrkesresan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Den strategiska gruppen föreslår att arbetet övergår till ett etablerat samverkansområde. Fortsättningsvis bedrivs arbetet utanför Partnerskapets mötesstruktur genom den etablerade projektorganisationen där både SKR, RSS och Socialstyrelsen är involverade. Om behov uppkommer önskar man fortsatt möjlighet att lyfta frågor Partnerskapet.</a:t>
            </a:r>
          </a:p>
          <a:p>
            <a:pPr>
              <a:lnSpc>
                <a:spcPts val="1500"/>
              </a:lnSpc>
              <a:spcAft>
                <a:spcPts val="6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500"/>
              </a:lnSpc>
              <a:spcAft>
                <a:spcPts val="6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Partnerskapet är eniga med de strategiska gruppernas ställningstaganden. </a:t>
            </a:r>
          </a:p>
          <a:p>
            <a:pPr>
              <a:lnSpc>
                <a:spcPts val="1500"/>
              </a:lnSpc>
              <a:spcAft>
                <a:spcPts val="6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500"/>
              </a:lnSpc>
              <a:spcAft>
                <a:spcPts val="6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För ytterligare information se bilderna från Partnerskapets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menti</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-omröstning senare i bildspelet. </a:t>
            </a:r>
          </a:p>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2</a:t>
            </a:fld>
            <a:endParaRPr lang="sv-SE"/>
          </a:p>
        </p:txBody>
      </p:sp>
    </p:spTree>
    <p:extLst>
      <p:ext uri="{BB962C8B-B14F-4D97-AF65-F5344CB8AC3E}">
        <p14:creationId xmlns:p14="http://schemas.microsoft.com/office/powerpoint/2010/main" val="101868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indent="0">
              <a:buNone/>
            </a:pPr>
            <a:r>
              <a:rPr lang="sv-SE" b="0" dirty="0"/>
              <a:t>Yrkesresan är ett nationellt koncept för introduktion och kompetensutveckling som syftar till att </a:t>
            </a:r>
          </a:p>
          <a:p>
            <a:pPr marL="201613" indent="-171450">
              <a:buFont typeface="Arial" panose="020B0604020202020204" pitchFamily="34" charset="0"/>
              <a:buChar char="•"/>
            </a:pPr>
            <a:r>
              <a:rPr lang="sv-SE" dirty="0"/>
              <a:t>ge kvalitet i varje möte mellan socialtjänstens medarbetare och invånare</a:t>
            </a:r>
          </a:p>
          <a:p>
            <a:pPr marL="201613" indent="-171450">
              <a:buFont typeface="Arial" panose="020B0604020202020204" pitchFamily="34" charset="0"/>
              <a:buChar char="•"/>
            </a:pPr>
            <a:r>
              <a:rPr lang="sv-SE" dirty="0"/>
              <a:t>stärka kompetens, arbetsglädje och yrkesstolthet bland socialtjänstens medarbetare</a:t>
            </a:r>
          </a:p>
          <a:p>
            <a:pPr marL="201613" indent="-171450">
              <a:buFont typeface="Arial" panose="020B0604020202020204" pitchFamily="34" charset="0"/>
              <a:buChar char="•"/>
            </a:pPr>
            <a:r>
              <a:rPr lang="sv-SE" dirty="0"/>
              <a:t>bidra till en kunskapsbaserad och jämlik socialtjänst i hela landet.</a:t>
            </a:r>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Yrkesresan är ett prioriterat samverkansområde i Partnerskapet och de förstudier som tas fram inför beslut om ny yrkesresa genomförs inom ramen för Partnerskapet. </a:t>
            </a:r>
            <a:r>
              <a:rPr lang="sv-SE" b="0" baseline="0" dirty="0"/>
              <a:t>Förstudierna under</a:t>
            </a:r>
            <a:r>
              <a:rPr lang="sv-SE" sz="1200" b="0" baseline="0" dirty="0">
                <a:latin typeface="Calibri" panose="020F0502020204030204" pitchFamily="34" charset="0"/>
                <a:cs typeface="Calibri" panose="020F0502020204030204" pitchFamily="34" charset="0"/>
              </a:rPr>
              <a:t>söker bland annat hur målgrupperna ser ut, deras behov av strukturerad introduktion och kompetensutveckling och vilka förutsättningar det finns att genomföra en yrkesresa inom området.</a:t>
            </a:r>
            <a:endParaRPr lang="sv-SE" dirty="0"/>
          </a:p>
          <a:p>
            <a:pPr marL="30163" indent="0">
              <a:buFont typeface="Arial" panose="020B0604020202020204" pitchFamily="34" charset="0"/>
              <a:buNone/>
            </a:pPr>
            <a:endParaRPr lang="sv-SE" dirty="0"/>
          </a:p>
          <a:p>
            <a:pPr marL="30163" indent="0">
              <a:buFont typeface="Arial" panose="020B0604020202020204" pitchFamily="34" charset="0"/>
              <a:buNone/>
            </a:pPr>
            <a:r>
              <a:rPr lang="sv-SE" sz="1800" dirty="0">
                <a:effectLst/>
                <a:latin typeface="Times New Roman" panose="02020603050405020304" pitchFamily="18" charset="0"/>
                <a:ea typeface="Times New Roman" panose="02020603050405020304" pitchFamily="18" charset="0"/>
              </a:rPr>
              <a:t>Gunilla Starräng, FoU Linköping presenterar den förstudie som genomförts avseende en Yrkesresa för äldreomsorgens medarbetare i utförarverksamhet. Förstudien ligger på samarbetsrummet för Yrkesresan och kommer att läggas ut på projektarbetsplatsen för Partnerskapet.</a:t>
            </a:r>
          </a:p>
          <a:p>
            <a:pPr marL="30163" indent="0">
              <a:buFont typeface="Arial" panose="020B0604020202020204" pitchFamily="34" charset="0"/>
              <a:buNone/>
            </a:pPr>
            <a:endParaRPr lang="sv-SE" sz="1800" dirty="0">
              <a:effectLst/>
              <a:latin typeface="Times New Roman" panose="02020603050405020304" pitchFamily="18" charset="0"/>
              <a:ea typeface="Times New Roman" panose="02020603050405020304" pitchFamily="18" charset="0"/>
            </a:endParaRPr>
          </a:p>
          <a:p>
            <a:r>
              <a:rPr lang="sv-SE" dirty="0"/>
              <a:t>Nationella styrgruppen för Yrkesresan har beslutat att:</a:t>
            </a:r>
          </a:p>
          <a:p>
            <a:pPr lvl="1"/>
            <a:r>
              <a:rPr lang="sv-SE" dirty="0"/>
              <a:t>Producera en yrkesresa för personal i utförarverksamhet inom äldreomsorgen med utgångspunkt från förstudiens resultat.</a:t>
            </a:r>
            <a:endParaRPr lang="sv-SE" sz="1800" dirty="0">
              <a:effectLst/>
              <a:latin typeface="Times New Roman" panose="02020603050405020304" pitchFamily="18" charset="0"/>
            </a:endParaRPr>
          </a:p>
          <a:p>
            <a:pPr marL="30163"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77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25"/>
              </a:spcAft>
              <a:buClrTx/>
              <a:buSzTx/>
              <a:buFont typeface="Wingdings" panose="05000000000000000000" pitchFamily="2" charset="2"/>
              <a:buNone/>
              <a:tabLst/>
              <a:defRPr/>
            </a:pPr>
            <a:r>
              <a:rPr lang="sv-SE" dirty="0">
                <a:solidFill>
                  <a:srgbClr val="000000"/>
                </a:solidFill>
                <a:latin typeface="Arial" panose="020B0604020202020204" pitchFamily="34" charset="0"/>
              </a:rPr>
              <a:t>Modell för att inventera lokala behov av kunskap är en modell som drivits av SKR på uppdrag av NSK-s för att på ett systematiskt sätt fånga in lokala behov av kunskap och samlat skicka vidare till nationell nivå. </a:t>
            </a:r>
            <a:r>
              <a:rPr lang="sv-SE" dirty="0"/>
              <a:t>Målet är att bidra till en behovsanpassad utveckling av kunskapsstöd utifrån systematiskt insamlade lokala behov</a:t>
            </a:r>
            <a:r>
              <a:rPr lang="sv-SE" dirty="0">
                <a:solidFill>
                  <a:schemeClr val="tx1"/>
                </a:solidFill>
                <a:latin typeface="+mn-lt"/>
              </a:rPr>
              <a:t>. </a:t>
            </a:r>
            <a:r>
              <a:rPr lang="sv-SE" dirty="0">
                <a:solidFill>
                  <a:srgbClr val="000000"/>
                </a:solidFill>
                <a:latin typeface="Arial" panose="020B0604020202020204" pitchFamily="34" charset="0"/>
              </a:rPr>
              <a:t>Modellen ska fungera som ett arbetssätt för Partnerskapet att fånga in lokala behov, sortera i vem som kan omhänderta behov samt vid behov starta utvecklingsarbete (samverkanspiloter), vilket redan är uttalade uppgifter för Partnerskapet. </a:t>
            </a:r>
          </a:p>
          <a:p>
            <a:pPr>
              <a:spcAft>
                <a:spcPts val="1225"/>
              </a:spcAft>
              <a:buFont typeface="Wingdings" panose="05000000000000000000" pitchFamily="2" charset="2"/>
              <a:buNone/>
            </a:pPr>
            <a:endParaRPr lang="sv-SE"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1225"/>
              </a:spcAft>
              <a:buClrTx/>
              <a:buSzTx/>
              <a:buFont typeface="Wingdings" panose="05000000000000000000" pitchFamily="2" charset="2"/>
              <a:buNone/>
              <a:tabLst/>
              <a:defRPr/>
            </a:pPr>
            <a:r>
              <a:rPr lang="sv-SE" dirty="0"/>
              <a:t>Information till Partnerskapet att nästa område att inventera är barn och unga. Detta område har valts av socialchefer i NSK-s (Nationell samverkansgrupp för kunskapsstyrning i socialtjänsten). </a:t>
            </a:r>
          </a:p>
          <a:p>
            <a:pPr marL="0" marR="0" lvl="0" indent="0" algn="l" defTabSz="914400" rtl="0" eaLnBrk="1" fontAlgn="auto" latinLnBrk="0" hangingPunct="1">
              <a:lnSpc>
                <a:spcPct val="100000"/>
              </a:lnSpc>
              <a:spcBef>
                <a:spcPts val="0"/>
              </a:spcBef>
              <a:spcAft>
                <a:spcPts val="1225"/>
              </a:spcAft>
              <a:buClrTx/>
              <a:buSzTx/>
              <a:buFont typeface="Wingdings" panose="05000000000000000000" pitchFamily="2" charset="2"/>
              <a:buNone/>
              <a:tabLst/>
              <a:defRPr/>
            </a:pPr>
            <a:r>
              <a:rPr lang="sv-SE" dirty="0"/>
              <a:t>RSS roll är att tillsammans med kommunrepresentanter inventera behov av kunskap på lokal nivå. Anmälan att delta görs till SKR senast 10 november och arbetet startar upp den 1 dec.</a:t>
            </a:r>
            <a:endParaRPr lang="sv-SE"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8BAC09A1-01A2-49ED-A6DC-7BFEC79E4117}" type="slidenum">
              <a:rPr lang="sv-SE" smtClean="0"/>
              <a:t>4</a:t>
            </a:fld>
            <a:endParaRPr lang="sv-SE"/>
          </a:p>
        </p:txBody>
      </p:sp>
    </p:spTree>
    <p:extLst>
      <p:ext uri="{BB962C8B-B14F-4D97-AF65-F5344CB8AC3E}">
        <p14:creationId xmlns:p14="http://schemas.microsoft.com/office/powerpoint/2010/main" val="167559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Partnerskapet pågår en samverkanspilot där en kunskapsspridande insats sker för Socialstyrelsens kunskapsstöd med rekommendationer Insatser för att motverka normbrytande beteende och återfall i brott</a:t>
            </a:r>
          </a:p>
          <a:p>
            <a:r>
              <a:rPr lang="sv-SE" dirty="0"/>
              <a:t>Partnerskapet har framfört att processen behöver följas för att ta med lärande framåt. Kan vi skapa en process för kunskapsspridning/stöd för implementering i samverkan som kan användas igen? Exempelvis:</a:t>
            </a:r>
          </a:p>
          <a:p>
            <a:pPr marL="171450" indent="-171450">
              <a:buFont typeface="Arial" panose="020B0604020202020204" pitchFamily="34" charset="0"/>
              <a:buChar char="•"/>
            </a:pPr>
            <a:r>
              <a:rPr lang="sv-SE" dirty="0"/>
              <a:t>Arbetsgruppen som tog fram planen får svara på hur arbetet med att ta fram planen för uppstart fungerade. </a:t>
            </a:r>
          </a:p>
          <a:p>
            <a:pPr marL="171450" lvl="0" indent="-171450">
              <a:buFont typeface="Arial" panose="020B0604020202020204" pitchFamily="34" charset="0"/>
              <a:buChar char="•"/>
            </a:pPr>
            <a:r>
              <a:rPr lang="sv-SE" dirty="0"/>
              <a:t>Partnerskapet får svara på hur uppstarten av samverkanspiloten gällande exempelvis information och förankring fungerat och hur har förslaget förankrats hos kommunerna via en enkät.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Samt så får den operativa grupp som medverkat i arbetet svara för hur roller och ansvar har fungerat i genomförandet av aktiviteterna.</a:t>
            </a:r>
          </a:p>
          <a:p>
            <a:pPr marL="171450" indent="-171450">
              <a:buFont typeface="Arial" panose="020B0604020202020204" pitchFamily="34" charset="0"/>
              <a:buChar char="•"/>
            </a:pPr>
            <a:endParaRPr lang="sv-SE" dirty="0"/>
          </a:p>
          <a:p>
            <a:r>
              <a:rPr lang="sv-SE" dirty="0"/>
              <a:t>På mötet sker dialog om vad som kan förbättras i den del av processen som handlar om information och förankring. Dialogerna används som en del i underlaget för framtagande av process framåt. </a:t>
            </a:r>
          </a:p>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5</a:t>
            </a:fld>
            <a:endParaRPr lang="sv-SE"/>
          </a:p>
        </p:txBody>
      </p:sp>
    </p:spTree>
    <p:extLst>
      <p:ext uri="{BB962C8B-B14F-4D97-AF65-F5344CB8AC3E}">
        <p14:creationId xmlns:p14="http://schemas.microsoft.com/office/powerpoint/2010/main" val="37130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7</a:t>
            </a:fld>
            <a:endParaRPr lang="sv-SE"/>
          </a:p>
        </p:txBody>
      </p:sp>
    </p:spTree>
    <p:extLst>
      <p:ext uri="{BB962C8B-B14F-4D97-AF65-F5344CB8AC3E}">
        <p14:creationId xmlns:p14="http://schemas.microsoft.com/office/powerpoint/2010/main" val="91769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8</a:t>
            </a:fld>
            <a:endParaRPr lang="sv-SE"/>
          </a:p>
        </p:txBody>
      </p:sp>
    </p:spTree>
    <p:extLst>
      <p:ext uri="{BB962C8B-B14F-4D97-AF65-F5344CB8AC3E}">
        <p14:creationId xmlns:p14="http://schemas.microsoft.com/office/powerpoint/2010/main" val="70365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9</a:t>
            </a:fld>
            <a:endParaRPr lang="sv-SE"/>
          </a:p>
        </p:txBody>
      </p:sp>
    </p:spTree>
    <p:extLst>
      <p:ext uri="{BB962C8B-B14F-4D97-AF65-F5344CB8AC3E}">
        <p14:creationId xmlns:p14="http://schemas.microsoft.com/office/powerpoint/2010/main" val="354145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10</a:t>
            </a:fld>
            <a:endParaRPr lang="sv-SE"/>
          </a:p>
        </p:txBody>
      </p:sp>
    </p:spTree>
    <p:extLst>
      <p:ext uri="{BB962C8B-B14F-4D97-AF65-F5344CB8AC3E}">
        <p14:creationId xmlns:p14="http://schemas.microsoft.com/office/powerpoint/2010/main" val="1750096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49095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42937567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grpSp>
        <p:nvGrpSpPr>
          <p:cNvPr id="14" name="Grupp 13"/>
          <p:cNvGrpSpPr/>
          <p:nvPr userDrawn="1"/>
        </p:nvGrpSpPr>
        <p:grpSpPr>
          <a:xfrm>
            <a:off x="9697702" y="761999"/>
            <a:ext cx="1872866" cy="2651912"/>
            <a:chOff x="814530" y="1241246"/>
            <a:chExt cx="2331726" cy="3301645"/>
          </a:xfrm>
        </p:grpSpPr>
        <p:pic>
          <p:nvPicPr>
            <p:cNvPr id="15" name="Bildobjekt 14"/>
            <p:cNvPicPr>
              <a:picLocks noChangeAspect="1"/>
            </p:cNvPicPr>
            <p:nvPr userDrawn="1"/>
          </p:nvPicPr>
          <p:blipFill>
            <a:blip r:embed="rId2"/>
            <a:stretch>
              <a:fillRect/>
            </a:stretch>
          </p:blipFill>
          <p:spPr>
            <a:xfrm>
              <a:off x="969402" y="3672411"/>
              <a:ext cx="2021983" cy="870480"/>
            </a:xfrm>
            <a:prstGeom prst="rect">
              <a:avLst/>
            </a:prstGeom>
          </p:spPr>
        </p:pic>
        <p:pic>
          <p:nvPicPr>
            <p:cNvPr id="16" name="Bildobjekt 15"/>
            <p:cNvPicPr/>
            <p:nvPr userDrawn="1"/>
          </p:nvPicPr>
          <p:blipFill>
            <a:blip r:embed="rId3">
              <a:extLst>
                <a:ext uri="{28A0092B-C50C-407E-A947-70E740481C1C}">
                  <a14:useLocalDpi xmlns:a14="http://schemas.microsoft.com/office/drawing/2010/main" val="0"/>
                </a:ext>
              </a:extLst>
            </a:blip>
            <a:stretch>
              <a:fillRect/>
            </a:stretch>
          </p:blipFill>
          <p:spPr>
            <a:xfrm>
              <a:off x="814530" y="1241246"/>
              <a:ext cx="2331726" cy="488809"/>
            </a:xfrm>
            <a:prstGeom prst="rect">
              <a:avLst/>
            </a:prstGeom>
          </p:spPr>
        </p:pic>
        <p:pic>
          <p:nvPicPr>
            <p:cNvPr id="17" name="Bildobjekt 16"/>
            <p:cNvPicPr/>
            <p:nvPr userDrawn="1"/>
          </p:nvPicPr>
          <p:blipFill>
            <a:blip r:embed="rId4"/>
            <a:srcRect/>
            <a:stretch/>
          </p:blipFill>
          <p:spPr bwMode="auto">
            <a:xfrm>
              <a:off x="929209" y="2265993"/>
              <a:ext cx="2102368" cy="870480"/>
            </a:xfrm>
            <a:prstGeom prst="rect">
              <a:avLst/>
            </a:prstGeom>
            <a:noFill/>
            <a:ln>
              <a:noFill/>
            </a:ln>
          </p:spPr>
        </p:pic>
      </p:grpSp>
      <p:pic>
        <p:nvPicPr>
          <p:cNvPr id="10" name="Bildobjekt 9"/>
          <p:cNvPicPr>
            <a:picLocks noChangeAspect="1"/>
          </p:cNvPicPr>
          <p:nvPr userDrawn="1"/>
        </p:nvPicPr>
        <p:blipFill>
          <a:blip r:embed="rId5"/>
          <a:stretch>
            <a:fillRect/>
          </a:stretch>
        </p:blipFill>
        <p:spPr>
          <a:xfrm>
            <a:off x="9328454" y="3509316"/>
            <a:ext cx="2611976" cy="2746825"/>
          </a:xfrm>
          <a:prstGeom prst="rect">
            <a:avLst/>
          </a:prstGeom>
        </p:spPr>
      </p:pic>
    </p:spTree>
    <p:extLst>
      <p:ext uri="{BB962C8B-B14F-4D97-AF65-F5344CB8AC3E}">
        <p14:creationId xmlns:p14="http://schemas.microsoft.com/office/powerpoint/2010/main" val="22402636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grpSp>
        <p:nvGrpSpPr>
          <p:cNvPr id="18" name="Grupp 17"/>
          <p:cNvGrpSpPr/>
          <p:nvPr userDrawn="1"/>
        </p:nvGrpSpPr>
        <p:grpSpPr>
          <a:xfrm>
            <a:off x="108058" y="6212534"/>
            <a:ext cx="5443168" cy="537825"/>
            <a:chOff x="782677" y="120134"/>
            <a:chExt cx="8809863" cy="870480"/>
          </a:xfrm>
        </p:grpSpPr>
        <p:pic>
          <p:nvPicPr>
            <p:cNvPr id="19" name="Bildobjekt 18"/>
            <p:cNvPicPr>
              <a:picLocks noChangeAspect="1"/>
            </p:cNvPicPr>
            <p:nvPr userDrawn="1"/>
          </p:nvPicPr>
          <p:blipFill>
            <a:blip r:embed="rId2"/>
            <a:stretch>
              <a:fillRect/>
            </a:stretch>
          </p:blipFill>
          <p:spPr>
            <a:xfrm>
              <a:off x="782677" y="120134"/>
              <a:ext cx="2021981" cy="870480"/>
            </a:xfrm>
            <a:prstGeom prst="rect">
              <a:avLst/>
            </a:prstGeom>
          </p:spPr>
        </p:pic>
        <p:pic>
          <p:nvPicPr>
            <p:cNvPr id="20" name="Bildobjekt 19"/>
            <p:cNvPicPr/>
            <p:nvPr userDrawn="1"/>
          </p:nvPicPr>
          <p:blipFill>
            <a:blip r:embed="rId3">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21" name="Bildobjekt 20"/>
            <p:cNvPicPr/>
            <p:nvPr userDrawn="1"/>
          </p:nvPicPr>
          <p:blipFill>
            <a:blip r:embed="rId4"/>
            <a:srcRect/>
            <a:stretch/>
          </p:blipFill>
          <p:spPr bwMode="auto">
            <a:xfrm>
              <a:off x="3071222" y="120134"/>
              <a:ext cx="2102367" cy="870480"/>
            </a:xfrm>
            <a:prstGeom prst="rect">
              <a:avLst/>
            </a:prstGeom>
            <a:noFill/>
            <a:ln>
              <a:noFill/>
            </a:ln>
          </p:spPr>
        </p:pic>
      </p:grpSp>
      <p:pic>
        <p:nvPicPr>
          <p:cNvPr id="10" name="Bildobjekt 9"/>
          <p:cNvPicPr>
            <a:picLocks noChangeAspect="1"/>
          </p:cNvPicPr>
          <p:nvPr userDrawn="1"/>
        </p:nvPicPr>
        <p:blipFill>
          <a:blip r:embed="rId5"/>
          <a:stretch>
            <a:fillRect/>
          </a:stretch>
        </p:blipFill>
        <p:spPr>
          <a:xfrm>
            <a:off x="9328454" y="3509316"/>
            <a:ext cx="2611976" cy="2746825"/>
          </a:xfrm>
          <a:prstGeom prst="rect">
            <a:avLst/>
          </a:prstGeom>
        </p:spPr>
      </p:pic>
    </p:spTree>
    <p:extLst>
      <p:ext uri="{BB962C8B-B14F-4D97-AF65-F5344CB8AC3E}">
        <p14:creationId xmlns:p14="http://schemas.microsoft.com/office/powerpoint/2010/main" val="3062956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684987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08597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6484023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5623330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672249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327053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75854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70101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13045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7894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7A168067-3946-4E3B-A82A-584EE0729A73}"/>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EB4A7A19-8F1E-4964-B2C6-850535E54270}"/>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D2ED19F9-BF84-421F-BAB2-5A2CEFDFE4CC}"/>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49194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pic>
        <p:nvPicPr>
          <p:cNvPr id="13" name="Bildobjekt 12"/>
          <p:cNvPicPr>
            <a:picLocks noChangeAspect="1"/>
          </p:cNvPicPr>
          <p:nvPr userDrawn="1"/>
        </p:nvPicPr>
        <p:blipFill>
          <a:blip r:embed="rId2"/>
          <a:stretch>
            <a:fillRect/>
          </a:stretch>
        </p:blipFill>
        <p:spPr>
          <a:xfrm>
            <a:off x="9328454" y="3509316"/>
            <a:ext cx="2611976" cy="2746825"/>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1848EC8A-3F98-74B3-1E67-765F91664C53}"/>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466C395F-8CCD-DB8E-976A-93F10DB36116}"/>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5" name="Bildobjekt 14">
            <a:extLst>
              <a:ext uri="{FF2B5EF4-FFF2-40B4-BE49-F238E27FC236}">
                <a16:creationId xmlns:a16="http://schemas.microsoft.com/office/drawing/2014/main" id="{D33DD4BF-664D-369D-0B08-E0960D87D589}"/>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55986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1242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1415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0405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lvl1pPr>
              <a:defRPr>
                <a:solidFill>
                  <a:schemeClr val="tx1"/>
                </a:solidFill>
              </a:defRPr>
            </a:lvl1p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7236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 name="Date Placeholder 1"/>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9" name="Content Placeholder 3">
            <a:extLst>
              <a:ext uri="{FF2B5EF4-FFF2-40B4-BE49-F238E27FC236}">
                <a16:creationId xmlns:a16="http://schemas.microsoft.com/office/drawing/2014/main" id="{B6868A15-9E6A-488D-91C8-470F315D2CD1}"/>
              </a:ext>
            </a:extLst>
          </p:cNvPr>
          <p:cNvSpPr>
            <a:spLocks noGrp="1"/>
          </p:cNvSpPr>
          <p:nvPr>
            <p:ph sz="half" idx="13"/>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Content Placeholder 5">
            <a:extLst>
              <a:ext uri="{FF2B5EF4-FFF2-40B4-BE49-F238E27FC236}">
                <a16:creationId xmlns:a16="http://schemas.microsoft.com/office/drawing/2014/main" id="{E355668B-1907-4A4F-998D-DE7115DB535C}"/>
              </a:ext>
            </a:extLst>
          </p:cNvPr>
          <p:cNvSpPr>
            <a:spLocks noGrp="1"/>
          </p:cNvSpPr>
          <p:nvPr>
            <p:ph sz="quarter" idx="1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5878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dirty="0"/>
              <a:t>Klicka här för att ändra format</a:t>
            </a:r>
            <a:endParaRPr lang="en-US" dirty="0"/>
          </a:p>
        </p:txBody>
      </p:sp>
    </p:spTree>
    <p:extLst>
      <p:ext uri="{BB962C8B-B14F-4D97-AF65-F5344CB8AC3E}">
        <p14:creationId xmlns:p14="http://schemas.microsoft.com/office/powerpoint/2010/main" val="124700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240285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7787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512779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dirty="0"/>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891212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FC1EAAA9-4DC4-40CF-A59C-B6010BC5E4D0}"/>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95A93BD3-2369-45C7-85D9-6CBB62B43500}"/>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5CE2BF9F-5D1B-43A1-806D-5D5D45E5D56B}"/>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1913402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E326B44D-E173-C727-4996-562F5744244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FAA394FC-DE66-FA5F-45FC-3C80B412695E}"/>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E676E7CC-8440-E499-1C0B-8FA5A480698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710970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965896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361433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77414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08080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4958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157563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94736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832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883656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531926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DD88A744-2368-4A3C-8A35-A2B855A9245D}"/>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4BD67211-6BB6-49FC-9810-460E48E6726B}"/>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7A281B5-2C21-4275-B3C2-F6F297BE6B71}"/>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511110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CF0FF9A2-4019-6139-BBCA-08E13834B0D8}"/>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E7C61844-EA86-B484-F3C7-061901539200}"/>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976B92EC-1855-B363-AF41-C1A834D0A7B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175003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069415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66543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970185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0194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574412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958548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dirty="0"/>
              <a:t>Klicka här för att ändra format</a:t>
            </a:r>
            <a:endParaRPr lang="en-US" dirty="0"/>
          </a:p>
        </p:txBody>
      </p:sp>
    </p:spTree>
    <p:extLst>
      <p:ext uri="{BB962C8B-B14F-4D97-AF65-F5344CB8AC3E}">
        <p14:creationId xmlns:p14="http://schemas.microsoft.com/office/powerpoint/2010/main" val="4063859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24426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2221922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5737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CE4EB4D4-77E7-49E7-ABD5-6CFE53484120}"/>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21E54486-443C-4E67-AC3E-8D06D3395932}"/>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014D558-6205-400B-870E-BACFA58FFEFF}"/>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272342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338DA39-1C3B-A898-FF76-5C5B7A61ABE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480703AE-47E7-9FE1-4F36-3909FA3F23A0}"/>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9050F218-43F9-7E49-D863-19595DBFAEDC}"/>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3550277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623967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563357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01523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84616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339640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97330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759843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51931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2905159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150413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246DF3A9-6C56-451E-8100-708DFD8F7BBD}"/>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E92D85A4-F0C1-42AA-B58C-FDA02194E73C}"/>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90B7562-7A45-485F-9912-BEAC7D892FD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701758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1D9AC463-FAF7-17B2-227A-18A2B89927A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513EE046-831D-45E9-6290-994A4BD9923C}"/>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05FB9C8-27BC-227D-9F05-12CFAC4B0E0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557540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593767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0883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64553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236138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400677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304831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1999880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53005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438796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625320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93C12D56-A618-44EB-991E-3D6B7FF50465}"/>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284DDA4F-A5CB-46FE-949A-9B947555E242}"/>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D590AB38-445C-49F0-B783-185E7CE43B05}"/>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368869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FC61D535-9453-02BF-5385-EF3BD709580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843586FE-AD39-B35A-A803-8757D29FF755}"/>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EF74C68F-C8A5-0611-C48A-D5B87985FF98}"/>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957638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905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319692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74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023320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264470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47220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2157881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00839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6236213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76113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801A457B-FD66-492B-B01C-526B3FCC9FD2}"/>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F135B868-9767-401E-9961-A89ADD313009}"/>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A937A7E8-2E6B-45AA-8F6D-70422BE67EED}"/>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875102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D99DB37C-E46C-9E9F-E18C-2798C7F7BCC8}"/>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340F0DB8-71F6-5F74-DC1F-87AA0617EC62}"/>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5F68CBC3-DB12-7491-E1E1-159BB8BB61DB}"/>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9662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dirty="0"/>
          </a:p>
        </p:txBody>
      </p:sp>
    </p:spTree>
    <p:extLst>
      <p:ext uri="{BB962C8B-B14F-4D97-AF65-F5344CB8AC3E}">
        <p14:creationId xmlns:p14="http://schemas.microsoft.com/office/powerpoint/2010/main" val="4144946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727822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144700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832086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988850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829375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16962100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2835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753412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977546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04675C7E-083D-4987-9F42-781A63AF2038}"/>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92687A4F-0769-4C05-8EA7-07118A81294B}"/>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82E0871-BBF7-41BD-83FC-40127CEC7FD7}"/>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93525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44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90BAF8EB-EB43-874B-7175-053A0011B8FC}"/>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ED8CC9F3-5460-FA0B-A711-008B87038F79}"/>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01F1D993-1D7F-E04A-4CF0-3AFD8811ADCC}"/>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721694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1585819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3915083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002577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998423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51418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1232925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11/8/2023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3039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783431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06431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3" name="Bildobjekt 12"/>
          <p:cNvPicPr>
            <a:picLocks noChangeAspect="1"/>
          </p:cNvPicPr>
          <p:nvPr userDrawn="1"/>
        </p:nvPicPr>
        <p:blipFill>
          <a:blip r:embed="rId13"/>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570FAC03-62AE-118D-B0F8-1B0A6A3C84C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19D933DC-7994-A65B-6A79-3B49E56DBC13}"/>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6" name="Bildobjekt 15">
            <a:extLst>
              <a:ext uri="{FF2B5EF4-FFF2-40B4-BE49-F238E27FC236}">
                <a16:creationId xmlns:a16="http://schemas.microsoft.com/office/drawing/2014/main" id="{A17A6F4C-0BF4-1F5F-E28B-C3F8DE4D928F}"/>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70601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grpSp>
        <p:nvGrpSpPr>
          <p:cNvPr id="16" name="Grupp 15"/>
          <p:cNvGrpSpPr/>
          <p:nvPr userDrawn="1"/>
        </p:nvGrpSpPr>
        <p:grpSpPr>
          <a:xfrm>
            <a:off x="788554" y="6411580"/>
            <a:ext cx="2474573" cy="244506"/>
            <a:chOff x="782677" y="120134"/>
            <a:chExt cx="8809863" cy="870480"/>
          </a:xfrm>
        </p:grpSpPr>
        <p:pic>
          <p:nvPicPr>
            <p:cNvPr id="17" name="Bildobjekt 16"/>
            <p:cNvPicPr>
              <a:picLocks noChangeAspect="1"/>
            </p:cNvPicPr>
            <p:nvPr userDrawn="1"/>
          </p:nvPicPr>
          <p:blipFill>
            <a:blip r:embed="rId13"/>
            <a:stretch>
              <a:fillRect/>
            </a:stretch>
          </p:blipFill>
          <p:spPr>
            <a:xfrm>
              <a:off x="782677" y="120134"/>
              <a:ext cx="2021981" cy="870480"/>
            </a:xfrm>
            <a:prstGeom prst="rect">
              <a:avLst/>
            </a:prstGeom>
          </p:spPr>
        </p:pic>
        <p:pic>
          <p:nvPicPr>
            <p:cNvPr id="18" name="Bildobjekt 17"/>
            <p:cNvPicPr/>
            <p:nvPr userDrawn="1"/>
          </p:nvPicPr>
          <p:blipFill>
            <a:blip r:embed="rId14">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19" name="Bildobjekt 18"/>
            <p:cNvPicPr/>
            <p:nvPr userDrawn="1"/>
          </p:nvPicPr>
          <p:blipFill>
            <a:blip r:embed="rId15"/>
            <a:srcRect/>
            <a:stretch/>
          </p:blipFill>
          <p:spPr bwMode="auto">
            <a:xfrm>
              <a:off x="3071223" y="120134"/>
              <a:ext cx="2102364" cy="870480"/>
            </a:xfrm>
            <a:prstGeom prst="rect">
              <a:avLst/>
            </a:prstGeom>
            <a:noFill/>
            <a:ln>
              <a:noFill/>
            </a:ln>
          </p:spPr>
        </p:pic>
      </p:grpSp>
      <p:pic>
        <p:nvPicPr>
          <p:cNvPr id="11" name="Bildobjekt 10"/>
          <p:cNvPicPr>
            <a:picLocks noChangeAspect="1"/>
          </p:cNvPicPr>
          <p:nvPr userDrawn="1"/>
        </p:nvPicPr>
        <p:blipFill>
          <a:blip r:embed="rId16"/>
          <a:stretch>
            <a:fillRect/>
          </a:stretch>
        </p:blipFill>
        <p:spPr>
          <a:xfrm>
            <a:off x="200756" y="6259488"/>
            <a:ext cx="518205" cy="548688"/>
          </a:xfrm>
          <a:prstGeom prst="rect">
            <a:avLst/>
          </a:prstGeom>
        </p:spPr>
      </p:pic>
    </p:spTree>
    <p:extLst>
      <p:ext uri="{BB962C8B-B14F-4D97-AF65-F5344CB8AC3E}">
        <p14:creationId xmlns:p14="http://schemas.microsoft.com/office/powerpoint/2010/main" val="2663338100"/>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CBE8BE70-FFE2-0AA6-2544-27CE6B370803}"/>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611974CB-92D0-44FD-E144-EABB5137EF96}"/>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AA867AEB-2DEB-1C4C-E26F-E33F06993DDE}"/>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37417934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9016E0E4-3F14-766B-15AD-DDC53036F1C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0C7B8B4E-20DA-5305-BACE-65732A823059}"/>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35FFAD05-23C1-AAB6-FB5F-95B18D796F33}"/>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43095256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643B1D20-BA32-2F8E-95FF-8BFBDE463AFD}"/>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62DF8F96-7D9B-8CDD-999F-ED8A4470927A}"/>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25F05830-0A8C-4E7E-1322-83446F3477D8}"/>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13035128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4E8AD573-EBE1-228C-E8FB-732E952EB88F}"/>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F67925D7-8C6B-3CE4-2878-0FDB3623EF8A}"/>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6F9D0281-BC7B-4720-EF92-4106469DA960}"/>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04419717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4048"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E6DFCAB-EB5D-F7B5-511B-5A98D9E528BF}"/>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8DB3C677-7C95-785B-DF5B-A2F047003734}"/>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56E820D7-5ED9-5571-74E7-2A2A39C23FA7}"/>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10057616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2" name="Bildobjekt 11"/>
          <p:cNvPicPr>
            <a:picLocks noChangeAspect="1"/>
          </p:cNvPicPr>
          <p:nvPr userDrawn="1"/>
        </p:nvPicPr>
        <p:blipFill>
          <a:blip r:embed="rId13"/>
          <a:stretch>
            <a:fillRect/>
          </a:stretch>
        </p:blipFill>
        <p:spPr>
          <a:xfrm>
            <a:off x="200756" y="6259488"/>
            <a:ext cx="518205" cy="54868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F6F15DD1-AC44-929C-AF47-F256EACA096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2B0B9B63-47FF-73AF-A931-607D3B7715D1}"/>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0D476E4C-5D95-427E-A3E0-B4B24A7CEC1A}"/>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355692589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3AEF4C86-5D59-1EF2-1849-2156A3E419EB}"/>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3275E41E-A07A-9647-0C93-E2EF42B1CF8D}"/>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D5C4AEEE-010E-5F1E-0941-62B1D66C7945}"/>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95218617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D93B452E-3641-9D22-8D1C-5CB8EE94629C}"/>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C2C83D1E-2D16-4F45-77DF-0BC220CC5F2F}"/>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3E2CD074-9B6E-2519-C9EC-80F1A35C66C4}"/>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617440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35B1BC-18F7-4961-B126-3A59C194A87D}"/>
              </a:ext>
            </a:extLst>
          </p:cNvPr>
          <p:cNvSpPr>
            <a:spLocks noGrp="1"/>
          </p:cNvSpPr>
          <p:nvPr>
            <p:ph type="ctrTitle"/>
          </p:nvPr>
        </p:nvSpPr>
        <p:spPr/>
        <p:txBody>
          <a:bodyPr>
            <a:normAutofit/>
          </a:bodyPr>
          <a:lstStyle/>
          <a:p>
            <a:r>
              <a:rPr lang="sv-SE" sz="5400" dirty="0"/>
              <a:t>Årsmöte i Partnerskapet </a:t>
            </a:r>
          </a:p>
        </p:txBody>
      </p:sp>
      <p:sp>
        <p:nvSpPr>
          <p:cNvPr id="5" name="Underrubrik 4">
            <a:extLst>
              <a:ext uri="{FF2B5EF4-FFF2-40B4-BE49-F238E27FC236}">
                <a16:creationId xmlns:a16="http://schemas.microsoft.com/office/drawing/2014/main" id="{ECF8F4D1-F1BD-4ECE-970B-6DD0D371C7D5}"/>
              </a:ext>
            </a:extLst>
          </p:cNvPr>
          <p:cNvSpPr>
            <a:spLocks noGrp="1"/>
          </p:cNvSpPr>
          <p:nvPr>
            <p:ph type="subTitle" idx="1"/>
          </p:nvPr>
        </p:nvSpPr>
        <p:spPr/>
        <p:txBody>
          <a:bodyPr/>
          <a:lstStyle/>
          <a:p>
            <a:r>
              <a:rPr lang="sv-SE" dirty="0"/>
              <a:t>19 oktober 2023</a:t>
            </a:r>
          </a:p>
        </p:txBody>
      </p:sp>
    </p:spTree>
    <p:extLst>
      <p:ext uri="{BB962C8B-B14F-4D97-AF65-F5344CB8AC3E}">
        <p14:creationId xmlns:p14="http://schemas.microsoft.com/office/powerpoint/2010/main" val="232471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BEE1A3D-8DBE-9F54-C2E3-0DADE22F0F52}"/>
              </a:ext>
            </a:extLst>
          </p:cNvPr>
          <p:cNvPicPr>
            <a:picLocks noChangeAspect="1"/>
          </p:cNvPicPr>
          <p:nvPr/>
        </p:nvPicPr>
        <p:blipFill>
          <a:blip r:embed="rId3"/>
          <a:stretch>
            <a:fillRect/>
          </a:stretch>
        </p:blipFill>
        <p:spPr>
          <a:xfrm>
            <a:off x="1946329" y="754070"/>
            <a:ext cx="9477248" cy="5330952"/>
          </a:xfrm>
          <a:prstGeom prst="rect">
            <a:avLst/>
          </a:prstGeom>
          <a:noFill/>
        </p:spPr>
      </p:pic>
    </p:spTree>
    <p:extLst>
      <p:ext uri="{BB962C8B-B14F-4D97-AF65-F5344CB8AC3E}">
        <p14:creationId xmlns:p14="http://schemas.microsoft.com/office/powerpoint/2010/main" val="71211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0EE6173F-BBCF-A56B-B1D3-CD2999368CAA}"/>
              </a:ext>
            </a:extLst>
          </p:cNvPr>
          <p:cNvPicPr>
            <a:picLocks noGrp="1" noChangeAspect="1"/>
          </p:cNvPicPr>
          <p:nvPr>
            <p:ph type="pic" idx="1"/>
          </p:nvPr>
        </p:nvPicPr>
        <p:blipFill rotWithShape="1">
          <a:blip r:embed="rId2"/>
          <a:srcRect t="2242" b="13344"/>
          <a:stretch/>
        </p:blipFill>
        <p:spPr>
          <a:xfrm>
            <a:off x="1724081" y="754070"/>
            <a:ext cx="9921745" cy="4711309"/>
          </a:xfrm>
        </p:spPr>
      </p:pic>
    </p:spTree>
    <p:extLst>
      <p:ext uri="{BB962C8B-B14F-4D97-AF65-F5344CB8AC3E}">
        <p14:creationId xmlns:p14="http://schemas.microsoft.com/office/powerpoint/2010/main" val="399075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B87F8F18-4DD3-769C-7AB1-F5322F4A559E}"/>
              </a:ext>
            </a:extLst>
          </p:cNvPr>
          <p:cNvPicPr>
            <a:picLocks noGrp="1" noChangeAspect="1"/>
          </p:cNvPicPr>
          <p:nvPr>
            <p:ph type="pic" idx="1"/>
          </p:nvPr>
        </p:nvPicPr>
        <p:blipFill>
          <a:blip r:embed="rId2"/>
          <a:srcRect t="2242" b="2242"/>
          <a:stretch/>
        </p:blipFill>
        <p:spPr/>
      </p:pic>
    </p:spTree>
    <p:extLst>
      <p:ext uri="{BB962C8B-B14F-4D97-AF65-F5344CB8AC3E}">
        <p14:creationId xmlns:p14="http://schemas.microsoft.com/office/powerpoint/2010/main" val="134924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B0B79219-97AA-CEA4-9336-A4D589204D89}"/>
              </a:ext>
            </a:extLst>
          </p:cNvPr>
          <p:cNvPicPr>
            <a:picLocks noGrp="1" noChangeAspect="1"/>
          </p:cNvPicPr>
          <p:nvPr>
            <p:ph type="pic" idx="1"/>
          </p:nvPr>
        </p:nvPicPr>
        <p:blipFill rotWithShape="1">
          <a:blip r:embed="rId3"/>
          <a:srcRect t="2242" b="11753"/>
          <a:stretch/>
        </p:blipFill>
        <p:spPr>
          <a:xfrm>
            <a:off x="1724081" y="754070"/>
            <a:ext cx="9921745" cy="4800127"/>
          </a:xfrm>
        </p:spPr>
      </p:pic>
      <p:pic>
        <p:nvPicPr>
          <p:cNvPr id="5" name="Platshållare för bild 3">
            <a:extLst>
              <a:ext uri="{FF2B5EF4-FFF2-40B4-BE49-F238E27FC236}">
                <a16:creationId xmlns:a16="http://schemas.microsoft.com/office/drawing/2014/main" id="{051A7DAD-931A-CF02-5379-420E04C1DF6B}"/>
              </a:ext>
            </a:extLst>
          </p:cNvPr>
          <p:cNvPicPr>
            <a:picLocks noChangeAspect="1"/>
          </p:cNvPicPr>
          <p:nvPr/>
        </p:nvPicPr>
        <p:blipFill rotWithShape="1">
          <a:blip r:embed="rId4"/>
          <a:srcRect t="26394" r="67800" b="54962"/>
          <a:stretch/>
        </p:blipFill>
        <p:spPr>
          <a:xfrm>
            <a:off x="1724081" y="4513672"/>
            <a:ext cx="3194760" cy="1040525"/>
          </a:xfrm>
          <a:prstGeom prst="rect">
            <a:avLst/>
          </a:prstGeom>
          <a:solidFill>
            <a:schemeClr val="bg1">
              <a:lumMod val="75000"/>
            </a:schemeClr>
          </a:solidFill>
        </p:spPr>
      </p:pic>
    </p:spTree>
    <p:extLst>
      <p:ext uri="{BB962C8B-B14F-4D97-AF65-F5344CB8AC3E}">
        <p14:creationId xmlns:p14="http://schemas.microsoft.com/office/powerpoint/2010/main" val="350474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0FA421-3324-EB2A-694C-CB9F39263DBD}"/>
              </a:ext>
            </a:extLst>
          </p:cNvPr>
          <p:cNvSpPr>
            <a:spLocks noGrp="1"/>
          </p:cNvSpPr>
          <p:nvPr>
            <p:ph type="title"/>
          </p:nvPr>
        </p:nvSpPr>
        <p:spPr/>
        <p:txBody>
          <a:bodyPr/>
          <a:lstStyle/>
          <a:p>
            <a:r>
              <a:rPr lang="sv-SE" dirty="0"/>
              <a:t>Beslut om fortsättning eller avslut av  prioriterade samverkansområden</a:t>
            </a:r>
          </a:p>
        </p:txBody>
      </p:sp>
      <p:sp>
        <p:nvSpPr>
          <p:cNvPr id="3" name="Platshållare för innehåll 2">
            <a:extLst>
              <a:ext uri="{FF2B5EF4-FFF2-40B4-BE49-F238E27FC236}">
                <a16:creationId xmlns:a16="http://schemas.microsoft.com/office/drawing/2014/main" id="{F6923110-7FEB-5154-CFD2-5754EE30755A}"/>
              </a:ext>
            </a:extLst>
          </p:cNvPr>
          <p:cNvSpPr>
            <a:spLocks noGrp="1"/>
          </p:cNvSpPr>
          <p:nvPr>
            <p:ph idx="1"/>
          </p:nvPr>
        </p:nvSpPr>
        <p:spPr/>
        <p:txBody>
          <a:bodyPr/>
          <a:lstStyle/>
          <a:p>
            <a:r>
              <a:rPr lang="sv-SE" dirty="0"/>
              <a:t>Prioriterade samverkansområden är områden som Partnerskapet har beslutat att prioritera långsiktigt. </a:t>
            </a:r>
          </a:p>
          <a:p>
            <a:r>
              <a:rPr lang="sv-SE" dirty="0"/>
              <a:t>Nuvarande prioriterade samverkansområden är </a:t>
            </a:r>
            <a:r>
              <a:rPr lang="sv-SE" b="1" dirty="0"/>
              <a:t>Kommunal hälso- och sjukvård</a:t>
            </a:r>
            <a:r>
              <a:rPr lang="sv-SE" dirty="0"/>
              <a:t>, </a:t>
            </a:r>
            <a:r>
              <a:rPr lang="sv-SE" b="1" dirty="0"/>
              <a:t>Individbaserad systematisk uppföljning </a:t>
            </a:r>
            <a:r>
              <a:rPr lang="sv-SE" dirty="0"/>
              <a:t>samt </a:t>
            </a:r>
            <a:r>
              <a:rPr lang="sv-SE" b="1" dirty="0"/>
              <a:t>Yrkesresan</a:t>
            </a:r>
            <a:r>
              <a:rPr lang="sv-SE" dirty="0"/>
              <a:t>.</a:t>
            </a:r>
          </a:p>
          <a:p>
            <a:r>
              <a:rPr lang="sv-SE" b="1" dirty="0"/>
              <a:t>Partnerskapet håller med om de strategiska gruppernas ställningstaganden och beslutar att:</a:t>
            </a:r>
          </a:p>
          <a:p>
            <a:pPr lvl="1"/>
            <a:r>
              <a:rPr lang="sv-SE" dirty="0"/>
              <a:t>Kommunal hälso- och sjukvård och Individbaserad systematisk uppföljning – fortsätta vara prioriterade samverkansområden men fokus för arbetet behöver justeras.</a:t>
            </a:r>
          </a:p>
          <a:p>
            <a:pPr lvl="1"/>
            <a:r>
              <a:rPr lang="sv-SE" dirty="0"/>
              <a:t>Yrkesresan kan avslutas som prioriterat samverkansområde inom Partnerskapet.</a:t>
            </a:r>
          </a:p>
        </p:txBody>
      </p:sp>
    </p:spTree>
    <p:extLst>
      <p:ext uri="{BB962C8B-B14F-4D97-AF65-F5344CB8AC3E}">
        <p14:creationId xmlns:p14="http://schemas.microsoft.com/office/powerpoint/2010/main" val="269636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42003-34FE-4F5A-A6E9-24D7485D58A6}"/>
              </a:ext>
            </a:extLst>
          </p:cNvPr>
          <p:cNvSpPr>
            <a:spLocks noGrp="1"/>
          </p:cNvSpPr>
          <p:nvPr>
            <p:ph type="title"/>
          </p:nvPr>
        </p:nvSpPr>
        <p:spPr>
          <a:xfrm>
            <a:off x="1748707" y="941394"/>
            <a:ext cx="9433362" cy="1010471"/>
          </a:xfrm>
        </p:spPr>
        <p:txBody>
          <a:bodyPr>
            <a:noAutofit/>
          </a:bodyPr>
          <a:lstStyle/>
          <a:p>
            <a:r>
              <a:rPr lang="sv-SE" sz="4500" dirty="0"/>
              <a:t>Förstudier för Yrkesresan tas fram i Partnerskapet</a:t>
            </a:r>
          </a:p>
        </p:txBody>
      </p:sp>
      <p:sp>
        <p:nvSpPr>
          <p:cNvPr id="3" name="Platshållare för text 2">
            <a:extLst>
              <a:ext uri="{FF2B5EF4-FFF2-40B4-BE49-F238E27FC236}">
                <a16:creationId xmlns:a16="http://schemas.microsoft.com/office/drawing/2014/main" id="{D6623785-54F2-4AC2-B68D-C94BEC63D0C2}"/>
              </a:ext>
            </a:extLst>
          </p:cNvPr>
          <p:cNvSpPr>
            <a:spLocks noGrp="1"/>
          </p:cNvSpPr>
          <p:nvPr>
            <p:ph idx="1"/>
          </p:nvPr>
        </p:nvSpPr>
        <p:spPr/>
        <p:txBody>
          <a:bodyPr>
            <a:normAutofit/>
          </a:bodyPr>
          <a:lstStyle/>
          <a:p>
            <a:r>
              <a:rPr lang="sv-SE" b="1" dirty="0"/>
              <a:t>Slutrapportering av färdigställd förstudie för personal i utförarverksamhet inom äldreomsorgen </a:t>
            </a:r>
          </a:p>
          <a:p>
            <a:r>
              <a:rPr lang="sv-SE" dirty="0"/>
              <a:t>Styrgruppen för Yrkesresan har beslutat att:</a:t>
            </a:r>
          </a:p>
          <a:p>
            <a:pPr lvl="1"/>
            <a:r>
              <a:rPr lang="sv-SE" dirty="0"/>
              <a:t>Producera en yrkesresa för personal i utförarverksamhet inom äldreomsorgen med utgångspunkt från förstudiens resultat.</a:t>
            </a:r>
          </a:p>
          <a:p>
            <a:r>
              <a:rPr lang="sv-SE" dirty="0"/>
              <a:t>Partnerskapet har nu genomfört samtliga förstudier enligt plan. Produktion av pågående och kommande Yrkesresor </a:t>
            </a:r>
            <a:r>
              <a:rPr lang="sv-SE" dirty="0">
                <a:latin typeface="Calibri" panose="020F0502020204030204" pitchFamily="34" charset="0"/>
                <a:cs typeface="Calibri" panose="020F0502020204030204" pitchFamily="34" charset="0"/>
              </a:rPr>
              <a:t>genomförs i den </a:t>
            </a:r>
            <a:r>
              <a:rPr lang="sv-SE" sz="2000" dirty="0">
                <a:effectLst/>
                <a:latin typeface="Calibri" panose="020F0502020204030204" pitchFamily="34" charset="0"/>
                <a:ea typeface="Times New Roman" panose="02020603050405020304" pitchFamily="18" charset="0"/>
                <a:cs typeface="Calibri" panose="020F0502020204030204" pitchFamily="34" charset="0"/>
              </a:rPr>
              <a:t>etablerade projektorganisationen där både SKR, RSS och Socialstyrelsen är involverade.</a:t>
            </a:r>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256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5EAD38-1901-4515-B8D1-4688AE1E650D}"/>
              </a:ext>
            </a:extLst>
          </p:cNvPr>
          <p:cNvSpPr>
            <a:spLocks noGrp="1"/>
          </p:cNvSpPr>
          <p:nvPr>
            <p:ph type="title"/>
          </p:nvPr>
        </p:nvSpPr>
        <p:spPr/>
        <p:txBody>
          <a:bodyPr/>
          <a:lstStyle/>
          <a:p>
            <a:r>
              <a:rPr lang="sv-SE" dirty="0"/>
              <a:t>Inventera lokala behov av kunskap – en arbetsprocess i Partnerskapet</a:t>
            </a:r>
          </a:p>
        </p:txBody>
      </p:sp>
      <p:sp>
        <p:nvSpPr>
          <p:cNvPr id="7" name="Platshållare för innehåll 6">
            <a:extLst>
              <a:ext uri="{FF2B5EF4-FFF2-40B4-BE49-F238E27FC236}">
                <a16:creationId xmlns:a16="http://schemas.microsoft.com/office/drawing/2014/main" id="{B671424C-F186-444B-97C0-9CA796EB498B}"/>
              </a:ext>
            </a:extLst>
          </p:cNvPr>
          <p:cNvSpPr>
            <a:spLocks noGrp="1"/>
          </p:cNvSpPr>
          <p:nvPr>
            <p:ph idx="1"/>
          </p:nvPr>
        </p:nvSpPr>
        <p:spPr>
          <a:xfrm>
            <a:off x="1748708" y="1951865"/>
            <a:ext cx="5116787" cy="3914546"/>
          </a:xfrm>
        </p:spPr>
        <p:txBody>
          <a:bodyPr/>
          <a:lstStyle/>
          <a:p>
            <a:r>
              <a:rPr lang="sv-SE" dirty="0"/>
              <a:t>På förra mötet ställde sig Partnerskapet positiva till att detta är arbetsmodell för Partnerskapet för att fånga in behov</a:t>
            </a:r>
          </a:p>
          <a:p>
            <a:r>
              <a:rPr lang="sv-SE" dirty="0"/>
              <a:t>Nästa område att inventera är området barn och unga</a:t>
            </a:r>
          </a:p>
          <a:p>
            <a:r>
              <a:rPr lang="sv-SE" dirty="0"/>
              <a:t>Medverkande RSS ska anmäla sig senast 10 november för att delta.</a:t>
            </a:r>
          </a:p>
          <a:p>
            <a:r>
              <a:rPr lang="sv-SE" dirty="0"/>
              <a:t>Arbetet startar upp  1 december.</a:t>
            </a:r>
          </a:p>
        </p:txBody>
      </p:sp>
      <p:pic>
        <p:nvPicPr>
          <p:cNvPr id="2" name="Bildobjekt 1">
            <a:extLst>
              <a:ext uri="{FF2B5EF4-FFF2-40B4-BE49-F238E27FC236}">
                <a16:creationId xmlns:a16="http://schemas.microsoft.com/office/drawing/2014/main" id="{D4E5AF1D-46A7-429B-B3E7-80E7446B7F5C}"/>
              </a:ext>
            </a:extLst>
          </p:cNvPr>
          <p:cNvPicPr>
            <a:picLocks noChangeAspect="1"/>
          </p:cNvPicPr>
          <p:nvPr/>
        </p:nvPicPr>
        <p:blipFill>
          <a:blip r:embed="rId3"/>
          <a:stretch>
            <a:fillRect/>
          </a:stretch>
        </p:blipFill>
        <p:spPr>
          <a:xfrm>
            <a:off x="7015398" y="1951865"/>
            <a:ext cx="4521802" cy="4456505"/>
          </a:xfrm>
          <a:prstGeom prst="rect">
            <a:avLst/>
          </a:prstGeom>
        </p:spPr>
      </p:pic>
    </p:spTree>
    <p:extLst>
      <p:ext uri="{BB962C8B-B14F-4D97-AF65-F5344CB8AC3E}">
        <p14:creationId xmlns:p14="http://schemas.microsoft.com/office/powerpoint/2010/main" val="264760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00A2C-1DF7-BA7F-B1CA-175BE4A9F4C5}"/>
              </a:ext>
            </a:extLst>
          </p:cNvPr>
          <p:cNvSpPr>
            <a:spLocks noGrp="1"/>
          </p:cNvSpPr>
          <p:nvPr>
            <p:ph type="title"/>
          </p:nvPr>
        </p:nvSpPr>
        <p:spPr>
          <a:xfrm>
            <a:off x="1748707" y="785852"/>
            <a:ext cx="9435759" cy="944978"/>
          </a:xfrm>
        </p:spPr>
        <p:txBody>
          <a:bodyPr anchor="b">
            <a:normAutofit fontScale="90000"/>
          </a:bodyPr>
          <a:lstStyle/>
          <a:p>
            <a:r>
              <a:rPr lang="sv-SE" sz="3400" dirty="0"/>
              <a:t>Dialog om process för kunskapsspridning i samverkan</a:t>
            </a:r>
            <a:br>
              <a:rPr lang="sv-SE" sz="3400" dirty="0"/>
            </a:br>
            <a:r>
              <a:rPr lang="sv-SE" sz="3400" dirty="0"/>
              <a:t> </a:t>
            </a:r>
          </a:p>
        </p:txBody>
      </p:sp>
      <p:sp>
        <p:nvSpPr>
          <p:cNvPr id="3" name="Platshållare för innehåll 2">
            <a:extLst>
              <a:ext uri="{FF2B5EF4-FFF2-40B4-BE49-F238E27FC236}">
                <a16:creationId xmlns:a16="http://schemas.microsoft.com/office/drawing/2014/main" id="{2D85EE3F-E43B-63E5-1163-436FB13A59B8}"/>
              </a:ext>
            </a:extLst>
          </p:cNvPr>
          <p:cNvSpPr>
            <a:spLocks noGrp="1"/>
          </p:cNvSpPr>
          <p:nvPr>
            <p:ph sz="half" idx="1"/>
          </p:nvPr>
        </p:nvSpPr>
        <p:spPr>
          <a:xfrm>
            <a:off x="1748706" y="1600200"/>
            <a:ext cx="5060307" cy="4471948"/>
          </a:xfrm>
        </p:spPr>
        <p:txBody>
          <a:bodyPr anchor="ctr">
            <a:normAutofit/>
          </a:bodyPr>
          <a:lstStyle/>
          <a:p>
            <a:pPr>
              <a:lnSpc>
                <a:spcPct val="90000"/>
              </a:lnSpc>
            </a:pPr>
            <a:r>
              <a:rPr lang="sv-SE" sz="1800" dirty="0"/>
              <a:t>I Partnerskapet pågår en samverkanspilot där en kunskapsspridande insats sker gällande Socialstyrelsens kunskapsstöd med rekommendationer  </a:t>
            </a:r>
          </a:p>
          <a:p>
            <a:pPr>
              <a:lnSpc>
                <a:spcPct val="90000"/>
              </a:lnSpc>
            </a:pPr>
            <a:r>
              <a:rPr lang="sv-SE" sz="1800" dirty="0"/>
              <a:t>Processen behöver följas för att ta med lärande framåt. Kan vi skapa en process för kunskapsspridning/stöd för implementering i samverkan som kan användas igen?</a:t>
            </a:r>
          </a:p>
          <a:p>
            <a:pPr>
              <a:lnSpc>
                <a:spcPct val="90000"/>
              </a:lnSpc>
            </a:pPr>
            <a:r>
              <a:rPr lang="sv-SE" sz="1800" dirty="0"/>
              <a:t>Dialog om vad som kan förbättras i den del av processen som handlar om information och förankring. </a:t>
            </a:r>
          </a:p>
        </p:txBody>
      </p:sp>
      <p:pic>
        <p:nvPicPr>
          <p:cNvPr id="4" name="Bildobjekt 3">
            <a:extLst>
              <a:ext uri="{FF2B5EF4-FFF2-40B4-BE49-F238E27FC236}">
                <a16:creationId xmlns:a16="http://schemas.microsoft.com/office/drawing/2014/main" id="{63C0AD6B-4EF2-DFFD-07CC-A25766E6844F}"/>
              </a:ext>
            </a:extLst>
          </p:cNvPr>
          <p:cNvPicPr>
            <a:picLocks noChangeAspect="1"/>
          </p:cNvPicPr>
          <p:nvPr/>
        </p:nvPicPr>
        <p:blipFill>
          <a:blip r:embed="rId3"/>
          <a:stretch>
            <a:fillRect/>
          </a:stretch>
        </p:blipFill>
        <p:spPr>
          <a:xfrm>
            <a:off x="7512122" y="1951864"/>
            <a:ext cx="2808687" cy="3914546"/>
          </a:xfrm>
          <a:prstGeom prst="rect">
            <a:avLst/>
          </a:prstGeom>
          <a:noFill/>
        </p:spPr>
      </p:pic>
    </p:spTree>
    <p:extLst>
      <p:ext uri="{BB962C8B-B14F-4D97-AF65-F5344CB8AC3E}">
        <p14:creationId xmlns:p14="http://schemas.microsoft.com/office/powerpoint/2010/main" val="342300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53A06F-2E46-47E4-A69B-E630DCACEB06}"/>
              </a:ext>
            </a:extLst>
          </p:cNvPr>
          <p:cNvSpPr>
            <a:spLocks noGrp="1"/>
          </p:cNvSpPr>
          <p:nvPr>
            <p:ph type="title"/>
          </p:nvPr>
        </p:nvSpPr>
        <p:spPr/>
        <p:txBody>
          <a:bodyPr>
            <a:normAutofit/>
          </a:bodyPr>
          <a:lstStyle/>
          <a:p>
            <a:r>
              <a:rPr lang="sv-SE" dirty="0"/>
              <a:t>Nästa möte: Partnerskapets dialogmöte 21 mars</a:t>
            </a:r>
          </a:p>
        </p:txBody>
      </p:sp>
      <p:sp>
        <p:nvSpPr>
          <p:cNvPr id="5" name="Underrubrik 4">
            <a:extLst>
              <a:ext uri="{FF2B5EF4-FFF2-40B4-BE49-F238E27FC236}">
                <a16:creationId xmlns:a16="http://schemas.microsoft.com/office/drawing/2014/main" id="{15CF7F76-428C-4D13-BB20-0CB7D25393E6}"/>
              </a:ext>
            </a:extLst>
          </p:cNvPr>
          <p:cNvSpPr>
            <a:spLocks noGrp="1"/>
          </p:cNvSpPr>
          <p:nvPr>
            <p:ph type="body" idx="1"/>
          </p:nvPr>
        </p:nvSpPr>
        <p:spPr/>
        <p:txBody>
          <a:bodyPr/>
          <a:lstStyle/>
          <a:p>
            <a:r>
              <a:rPr lang="sv-SE" dirty="0"/>
              <a:t>Mötet hålls i Stockholm</a:t>
            </a:r>
          </a:p>
        </p:txBody>
      </p:sp>
    </p:spTree>
    <p:extLst>
      <p:ext uri="{BB962C8B-B14F-4D97-AF65-F5344CB8AC3E}">
        <p14:creationId xmlns:p14="http://schemas.microsoft.com/office/powerpoint/2010/main" val="129838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AD9A9-53C4-0807-1D00-D654C283C740}"/>
              </a:ext>
            </a:extLst>
          </p:cNvPr>
          <p:cNvSpPr>
            <a:spLocks noGrp="1"/>
          </p:cNvSpPr>
          <p:nvPr>
            <p:ph type="title"/>
          </p:nvPr>
        </p:nvSpPr>
        <p:spPr/>
        <p:txBody>
          <a:bodyPr/>
          <a:lstStyle/>
          <a:p>
            <a:r>
              <a:rPr lang="sv-SE" dirty="0"/>
              <a:t>Bilder från </a:t>
            </a:r>
            <a:r>
              <a:rPr lang="sv-SE" dirty="0" err="1"/>
              <a:t>menti</a:t>
            </a:r>
            <a:endParaRPr lang="sv-SE" dirty="0"/>
          </a:p>
        </p:txBody>
      </p:sp>
      <p:sp>
        <p:nvSpPr>
          <p:cNvPr id="3" name="Platshållare för text 2">
            <a:extLst>
              <a:ext uri="{FF2B5EF4-FFF2-40B4-BE49-F238E27FC236}">
                <a16:creationId xmlns:a16="http://schemas.microsoft.com/office/drawing/2014/main" id="{FF01C4C7-F720-9F82-078F-345385EB2071}"/>
              </a:ext>
            </a:extLst>
          </p:cNvPr>
          <p:cNvSpPr>
            <a:spLocks noGrp="1"/>
          </p:cNvSpPr>
          <p:nvPr>
            <p:ph type="body" idx="1"/>
          </p:nvPr>
        </p:nvSpPr>
        <p:spPr/>
        <p:txBody>
          <a:bodyPr/>
          <a:lstStyle/>
          <a:p>
            <a:r>
              <a:rPr lang="sv-SE" dirty="0"/>
              <a:t>Ställningstagande om fortsättning eller avslut av prioriterade samverkansområden</a:t>
            </a:r>
          </a:p>
        </p:txBody>
      </p:sp>
    </p:spTree>
    <p:extLst>
      <p:ext uri="{BB962C8B-B14F-4D97-AF65-F5344CB8AC3E}">
        <p14:creationId xmlns:p14="http://schemas.microsoft.com/office/powerpoint/2010/main" val="232242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01F8BB-75F1-2197-C3BA-904488EF2BDE}"/>
              </a:ext>
            </a:extLst>
          </p:cNvPr>
          <p:cNvPicPr>
            <a:picLocks noChangeAspect="1"/>
          </p:cNvPicPr>
          <p:nvPr/>
        </p:nvPicPr>
        <p:blipFill>
          <a:blip r:embed="rId3"/>
          <a:stretch>
            <a:fillRect/>
          </a:stretch>
        </p:blipFill>
        <p:spPr>
          <a:xfrm>
            <a:off x="1949858" y="785852"/>
            <a:ext cx="9032103" cy="5080558"/>
          </a:xfrm>
          <a:prstGeom prst="rect">
            <a:avLst/>
          </a:prstGeom>
          <a:noFill/>
        </p:spPr>
      </p:pic>
    </p:spTree>
    <p:extLst>
      <p:ext uri="{BB962C8B-B14F-4D97-AF65-F5344CB8AC3E}">
        <p14:creationId xmlns:p14="http://schemas.microsoft.com/office/powerpoint/2010/main" val="118195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7D5FF1A-61CF-B3DF-549D-13271E75DAE4}"/>
              </a:ext>
            </a:extLst>
          </p:cNvPr>
          <p:cNvPicPr>
            <a:picLocks noChangeAspect="1"/>
          </p:cNvPicPr>
          <p:nvPr/>
        </p:nvPicPr>
        <p:blipFill rotWithShape="1">
          <a:blip r:embed="rId3"/>
          <a:srcRect b="15036"/>
          <a:stretch/>
        </p:blipFill>
        <p:spPr>
          <a:xfrm>
            <a:off x="1949858" y="785852"/>
            <a:ext cx="9499007" cy="4539774"/>
          </a:xfrm>
          <a:prstGeom prst="rect">
            <a:avLst/>
          </a:prstGeom>
          <a:noFill/>
        </p:spPr>
      </p:pic>
      <p:pic>
        <p:nvPicPr>
          <p:cNvPr id="5" name="Bildobjekt 4">
            <a:extLst>
              <a:ext uri="{FF2B5EF4-FFF2-40B4-BE49-F238E27FC236}">
                <a16:creationId xmlns:a16="http://schemas.microsoft.com/office/drawing/2014/main" id="{E38BC60A-4ECA-003C-06D4-32F14F6CCF7A}"/>
              </a:ext>
            </a:extLst>
          </p:cNvPr>
          <p:cNvPicPr>
            <a:picLocks noChangeAspect="1"/>
          </p:cNvPicPr>
          <p:nvPr/>
        </p:nvPicPr>
        <p:blipFill rotWithShape="1">
          <a:blip r:embed="rId4"/>
          <a:srcRect t="25680" r="66861" b="54998"/>
          <a:stretch/>
        </p:blipFill>
        <p:spPr>
          <a:xfrm>
            <a:off x="7961863" y="4343775"/>
            <a:ext cx="3303031" cy="1083258"/>
          </a:xfrm>
          <a:prstGeom prst="rect">
            <a:avLst/>
          </a:prstGeom>
          <a:noFill/>
        </p:spPr>
      </p:pic>
    </p:spTree>
    <p:extLst>
      <p:ext uri="{BB962C8B-B14F-4D97-AF65-F5344CB8AC3E}">
        <p14:creationId xmlns:p14="http://schemas.microsoft.com/office/powerpoint/2010/main" val="2158648381"/>
      </p:ext>
    </p:extLst>
  </p:cSld>
  <p:clrMapOvr>
    <a:masterClrMapping/>
  </p:clrMapOvr>
</p:sld>
</file>

<file path=ppt/theme/theme1.xml><?xml version="1.0" encoding="utf-8"?>
<a:theme xmlns:a="http://schemas.openxmlformats.org/drawingml/2006/main" name="9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ppt/theme/theme10.xml><?xml version="1.0" encoding="utf-8"?>
<a:theme xmlns:a="http://schemas.openxmlformats.org/drawingml/2006/main" name="10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C35ED013-950D-44C4-AEA7-3C92DC0D0186}"/>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66B15BA7-9FB2-47F2-9F0B-DCDC69C376D1}"/>
    </a:ext>
  </a:extLst>
</a:theme>
</file>

<file path=ppt/theme/theme3.xml><?xml version="1.0" encoding="utf-8"?>
<a:theme xmlns:a="http://schemas.openxmlformats.org/drawingml/2006/main" name="4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D04787E7-C9A4-4F6B-B341-6DAF9E984D73}"/>
    </a:ext>
  </a:extLst>
</a:theme>
</file>

<file path=ppt/theme/theme4.xml><?xml version="1.0" encoding="utf-8"?>
<a:theme xmlns:a="http://schemas.openxmlformats.org/drawingml/2006/main" name="3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92F5775E-678B-46C3-999C-947D0D75BBCF}"/>
    </a:ext>
  </a:extLst>
</a:theme>
</file>

<file path=ppt/theme/theme5.xml><?xml version="1.0" encoding="utf-8"?>
<a:theme xmlns:a="http://schemas.openxmlformats.org/drawingml/2006/main" name="6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C35ED013-950D-44C4-AEA7-3C92DC0D0186}"/>
    </a:ext>
  </a:extLst>
</a:theme>
</file>

<file path=ppt/theme/theme6.xml><?xml version="1.0" encoding="utf-8"?>
<a:theme xmlns:a="http://schemas.openxmlformats.org/drawingml/2006/main" name="2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A581119A-8E48-4025-B842-A88B75D9F394}"/>
    </a:ext>
  </a:extLst>
</a:theme>
</file>

<file path=ppt/theme/theme7.xml><?xml version="1.0" encoding="utf-8"?>
<a:theme xmlns:a="http://schemas.openxmlformats.org/drawingml/2006/main" name="7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9A10D7B9-46F8-4EB6-A77A-FD6F44EDAEE4}"/>
    </a:ext>
  </a:extLst>
</a:theme>
</file>

<file path=ppt/theme/theme8.xml><?xml version="1.0" encoding="utf-8"?>
<a:theme xmlns:a="http://schemas.openxmlformats.org/drawingml/2006/main" name="8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B61ECA4B-2538-4814-B433-911A6EFB10B0}"/>
    </a:ext>
  </a:extLst>
</a:theme>
</file>

<file path=ppt/theme/theme9.xml><?xml version="1.0" encoding="utf-8"?>
<a:theme xmlns:a="http://schemas.openxmlformats.org/drawingml/2006/main" name="1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0B1F3286-A480-4AD2-9A81-595D266820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D7AF6A6133BFB49922266CD21DC62A9" ma:contentTypeVersion="1" ma:contentTypeDescription="Skapa ett nytt dokument." ma:contentTypeScope="" ma:versionID="978531fee7dbc87f27dddfd7cfa70f8b">
  <xsd:schema xmlns:xsd="http://www.w3.org/2001/XMLSchema" xmlns:xs="http://www.w3.org/2001/XMLSchema" xmlns:p="http://schemas.microsoft.com/office/2006/metadata/properties" xmlns:ns1="http://schemas.microsoft.com/sharepoint/v3" targetNamespace="http://schemas.microsoft.com/office/2006/metadata/properties" ma:root="true" ma:fieldsID="1b9d74627f3e516996a07efcf71a14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 ma:hidden="true" ma:internalName="PublishingStartDate">
      <xsd:simpleType>
        <xsd:restriction base="dms:Unknown"/>
      </xsd:simpleType>
    </xsd:element>
    <xsd:element name="PublishingExpirationDate" ma:index="9" nillable="true" ma:displayName="Schemalagt slut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E7630F-B3E1-4175-89DB-0FC3DB36E2C2}">
  <ds:schemaRefs>
    <ds:schemaRef ds:uri="http://schemas.microsoft.com/sharepoint/v3/contenttype/forms"/>
  </ds:schemaRefs>
</ds:datastoreItem>
</file>

<file path=customXml/itemProps2.xml><?xml version="1.0" encoding="utf-8"?>
<ds:datastoreItem xmlns:ds="http://schemas.openxmlformats.org/officeDocument/2006/customXml" ds:itemID="{1B0C9B98-1216-4D2E-A959-B12E3DE7F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5333F2-9D89-46F1-BA78-DE5E6272412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Partnerskapet ppt-mall (SKR-logga)</Template>
  <TotalTime>447</TotalTime>
  <Words>1138</Words>
  <Application>Microsoft Office PowerPoint</Application>
  <PresentationFormat>Bredbild</PresentationFormat>
  <Paragraphs>72</Paragraphs>
  <Slides>13</Slides>
  <Notes>10</Notes>
  <HiddenSlides>0</HiddenSlides>
  <MMClips>0</MMClips>
  <ScaleCrop>false</ScaleCrop>
  <HeadingPairs>
    <vt:vector size="6" baseType="variant">
      <vt:variant>
        <vt:lpstr>Använt teckensnitt</vt:lpstr>
      </vt:variant>
      <vt:variant>
        <vt:i4>6</vt:i4>
      </vt:variant>
      <vt:variant>
        <vt:lpstr>Tema</vt:lpstr>
      </vt:variant>
      <vt:variant>
        <vt:i4>10</vt:i4>
      </vt:variant>
      <vt:variant>
        <vt:lpstr>Bildrubriker</vt:lpstr>
      </vt:variant>
      <vt:variant>
        <vt:i4>13</vt:i4>
      </vt:variant>
    </vt:vector>
  </HeadingPairs>
  <TitlesOfParts>
    <vt:vector size="29" baseType="lpstr">
      <vt:lpstr>Arial</vt:lpstr>
      <vt:lpstr>Calibri</vt:lpstr>
      <vt:lpstr>Corbel</vt:lpstr>
      <vt:lpstr>Times New Roman</vt:lpstr>
      <vt:lpstr>Wingdings</vt:lpstr>
      <vt:lpstr>Wingdings 2</vt:lpstr>
      <vt:lpstr>9_Ram</vt:lpstr>
      <vt:lpstr>5_Ram</vt:lpstr>
      <vt:lpstr>4_Ram</vt:lpstr>
      <vt:lpstr>3_Ram</vt:lpstr>
      <vt:lpstr>6_Ram</vt:lpstr>
      <vt:lpstr>2_Ram</vt:lpstr>
      <vt:lpstr>7_Ram</vt:lpstr>
      <vt:lpstr>8_Ram</vt:lpstr>
      <vt:lpstr>1_Ram</vt:lpstr>
      <vt:lpstr>10_Ram</vt:lpstr>
      <vt:lpstr>Årsmöte i Partnerskapet </vt:lpstr>
      <vt:lpstr>Beslut om fortsättning eller avslut av  prioriterade samverkansområden</vt:lpstr>
      <vt:lpstr>Förstudier för Yrkesresan tas fram i Partnerskapet</vt:lpstr>
      <vt:lpstr>Inventera lokala behov av kunskap – en arbetsprocess i Partnerskapet</vt:lpstr>
      <vt:lpstr>Dialog om process för kunskapsspridning i samverkan  </vt:lpstr>
      <vt:lpstr>Nästa möte: Partnerskapets dialogmöte 21 mars</vt:lpstr>
      <vt:lpstr>Bilder från menti</vt:lpstr>
      <vt:lpstr>PowerPoint-presentation</vt:lpstr>
      <vt:lpstr>PowerPoint-presentation</vt:lpstr>
      <vt:lpstr>PowerPoint-presentation</vt:lpstr>
      <vt:lpstr>PowerPoint-presentation</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Partnerskapet</dc:title>
  <dc:creator>Wiberg, Camilla</dc:creator>
  <cp:lastModifiedBy>Mårtensson Tanja /Ledningsstöd och strategi Hälso- och sjukvård Dalarna /Falun</cp:lastModifiedBy>
  <cp:revision>36</cp:revision>
  <dcterms:created xsi:type="dcterms:W3CDTF">2020-02-24T14:27:19Z</dcterms:created>
  <dcterms:modified xsi:type="dcterms:W3CDTF">2023-11-08T15:14:36Z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0x0101001D7AF6A6133BFB49922266CD21DC62A9</vt:lpwstr>
  </property>
</Properties>
</file>