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2" r:id="rId3"/>
    <p:sldMasterId id="2147483686" r:id="rId4"/>
    <p:sldMasterId id="2147483695" r:id="rId5"/>
    <p:sldMasterId id="2147483705" r:id="rId6"/>
    <p:sldMasterId id="2147483714" r:id="rId7"/>
    <p:sldMasterId id="2147483726" r:id="rId8"/>
    <p:sldMasterId id="2147483741" r:id="rId9"/>
    <p:sldMasterId id="2147483747" r:id="rId10"/>
    <p:sldMasterId id="2147483756" r:id="rId11"/>
    <p:sldMasterId id="2147483766" r:id="rId12"/>
    <p:sldMasterId id="2147483775" r:id="rId13"/>
    <p:sldMasterId id="2147483786" r:id="rId14"/>
    <p:sldMasterId id="2147483797" r:id="rId15"/>
    <p:sldMasterId id="2147483807" r:id="rId16"/>
    <p:sldMasterId id="2147483819" r:id="rId17"/>
    <p:sldMasterId id="2147483828" r:id="rId18"/>
  </p:sldMasterIdLst>
  <p:notesMasterIdLst>
    <p:notesMasterId r:id="rId82"/>
  </p:notesMasterIdLst>
  <p:sldIdLst>
    <p:sldId id="619" r:id="rId19"/>
    <p:sldId id="638" r:id="rId20"/>
    <p:sldId id="620" r:id="rId21"/>
    <p:sldId id="606" r:id="rId22"/>
    <p:sldId id="607" r:id="rId23"/>
    <p:sldId id="608" r:id="rId24"/>
    <p:sldId id="609" r:id="rId25"/>
    <p:sldId id="610" r:id="rId26"/>
    <p:sldId id="611" r:id="rId27"/>
    <p:sldId id="612" r:id="rId28"/>
    <p:sldId id="613" r:id="rId29"/>
    <p:sldId id="614" r:id="rId30"/>
    <p:sldId id="615" r:id="rId31"/>
    <p:sldId id="616" r:id="rId32"/>
    <p:sldId id="617" r:id="rId33"/>
    <p:sldId id="618" r:id="rId34"/>
    <p:sldId id="265" r:id="rId35"/>
    <p:sldId id="542" r:id="rId36"/>
    <p:sldId id="590" r:id="rId37"/>
    <p:sldId id="591" r:id="rId38"/>
    <p:sldId id="596" r:id="rId39"/>
    <p:sldId id="597" r:id="rId40"/>
    <p:sldId id="598" r:id="rId41"/>
    <p:sldId id="599" r:id="rId42"/>
    <p:sldId id="600" r:id="rId43"/>
    <p:sldId id="601" r:id="rId44"/>
    <p:sldId id="602" r:id="rId45"/>
    <p:sldId id="604" r:id="rId46"/>
    <p:sldId id="605" r:id="rId47"/>
    <p:sldId id="543" r:id="rId48"/>
    <p:sldId id="545" r:id="rId49"/>
    <p:sldId id="548" r:id="rId50"/>
    <p:sldId id="588" r:id="rId51"/>
    <p:sldId id="550" r:id="rId52"/>
    <p:sldId id="551" r:id="rId53"/>
    <p:sldId id="554" r:id="rId54"/>
    <p:sldId id="555" r:id="rId55"/>
    <p:sldId id="556" r:id="rId56"/>
    <p:sldId id="589" r:id="rId57"/>
    <p:sldId id="564" r:id="rId58"/>
    <p:sldId id="587" r:id="rId59"/>
    <p:sldId id="580" r:id="rId60"/>
    <p:sldId id="592" r:id="rId61"/>
    <p:sldId id="594" r:id="rId62"/>
    <p:sldId id="595" r:id="rId63"/>
    <p:sldId id="584" r:id="rId64"/>
    <p:sldId id="621" r:id="rId65"/>
    <p:sldId id="622" r:id="rId66"/>
    <p:sldId id="623" r:id="rId67"/>
    <p:sldId id="624" r:id="rId68"/>
    <p:sldId id="625" r:id="rId69"/>
    <p:sldId id="626" r:id="rId70"/>
    <p:sldId id="627" r:id="rId71"/>
    <p:sldId id="628" r:id="rId72"/>
    <p:sldId id="629" r:id="rId73"/>
    <p:sldId id="630" r:id="rId74"/>
    <p:sldId id="631" r:id="rId75"/>
    <p:sldId id="632" r:id="rId76"/>
    <p:sldId id="633" r:id="rId77"/>
    <p:sldId id="634" r:id="rId78"/>
    <p:sldId id="635" r:id="rId79"/>
    <p:sldId id="636" r:id="rId80"/>
    <p:sldId id="637" r:id="rId81"/>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a Zhou" initials="LZ" lastIdx="4" clrIdx="0">
    <p:extLst>
      <p:ext uri="{19B8F6BF-5375-455C-9EA6-DF929625EA0E}">
        <p15:presenceInfo xmlns:p15="http://schemas.microsoft.com/office/powerpoint/2012/main" userId="S::lzhou116@pwc.se::3c365d36-4a8b-482b-b000-8a0307942d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4AD4C4-72C8-4931-9883-75617C1EB112}" v="519" dt="2021-04-19T12:02:33.166"/>
    <p1510:client id="{E068125F-A83C-4390-ACCB-3180B40BB078}" v="51" dt="2021-04-19T12:13:23.73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53827" autoAdjust="0"/>
  </p:normalViewPr>
  <p:slideViewPr>
    <p:cSldViewPr snapToGrid="0">
      <p:cViewPr varScale="1">
        <p:scale>
          <a:sx n="90" d="100"/>
          <a:sy n="90" d="100"/>
        </p:scale>
        <p:origin x="2863"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84" Type="http://schemas.openxmlformats.org/officeDocument/2006/relationships/presProps" Target="presProps.xml"/><Relationship Id="rId89"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notesMaster" Target="notesMasters/notesMaster1.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commentAuthors" Target="commentAuthor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nser Sofie" userId="S::sofie.tenser@skr.se::52aedb5a-e3e7-4447-a77c-64260a44a782" providerId="AD" clId="Web-{E068125F-A83C-4390-ACCB-3180B40BB078}"/>
    <pc:docChg chg="modSld">
      <pc:chgData name="Tenser Sofie" userId="S::sofie.tenser@skr.se::52aedb5a-e3e7-4447-a77c-64260a44a782" providerId="AD" clId="Web-{E068125F-A83C-4390-ACCB-3180B40BB078}" dt="2021-04-19T12:13:23.732" v="47" actId="1076"/>
      <pc:docMkLst>
        <pc:docMk/>
      </pc:docMkLst>
      <pc:sldChg chg="addSp delSp modSp">
        <pc:chgData name="Tenser Sofie" userId="S::sofie.tenser@skr.se::52aedb5a-e3e7-4447-a77c-64260a44a782" providerId="AD" clId="Web-{E068125F-A83C-4390-ACCB-3180B40BB078}" dt="2021-04-19T12:13:23.732" v="47" actId="1076"/>
        <pc:sldMkLst>
          <pc:docMk/>
          <pc:sldMk cId="341431507" sldId="515"/>
        </pc:sldMkLst>
        <pc:spChg chg="mod">
          <ac:chgData name="Tenser Sofie" userId="S::sofie.tenser@skr.se::52aedb5a-e3e7-4447-a77c-64260a44a782" providerId="AD" clId="Web-{E068125F-A83C-4390-ACCB-3180B40BB078}" dt="2021-04-19T12:13:23.732" v="47" actId="1076"/>
          <ac:spMkLst>
            <pc:docMk/>
            <pc:sldMk cId="341431507" sldId="515"/>
            <ac:spMk id="3" creationId="{00000000-0000-0000-0000-000000000000}"/>
          </ac:spMkLst>
        </pc:spChg>
        <pc:spChg chg="mod">
          <ac:chgData name="Tenser Sofie" userId="S::sofie.tenser@skr.se::52aedb5a-e3e7-4447-a77c-64260a44a782" providerId="AD" clId="Web-{E068125F-A83C-4390-ACCB-3180B40BB078}" dt="2021-04-19T12:13:17.951" v="46" actId="1076"/>
          <ac:spMkLst>
            <pc:docMk/>
            <pc:sldMk cId="341431507" sldId="515"/>
            <ac:spMk id="6" creationId="{00000000-0000-0000-0000-000000000000}"/>
          </ac:spMkLst>
        </pc:spChg>
        <pc:picChg chg="add del mod">
          <ac:chgData name="Tenser Sofie" userId="S::sofie.tenser@skr.se::52aedb5a-e3e7-4447-a77c-64260a44a782" providerId="AD" clId="Web-{E068125F-A83C-4390-ACCB-3180B40BB078}" dt="2021-04-19T12:09:37.633" v="19"/>
          <ac:picMkLst>
            <pc:docMk/>
            <pc:sldMk cId="341431507" sldId="515"/>
            <ac:picMk id="2" creationId="{A495CD08-0952-484C-AD88-72B947E4D22D}"/>
          </ac:picMkLst>
        </pc:picChg>
        <pc:picChg chg="add mod">
          <ac:chgData name="Tenser Sofie" userId="S::sofie.tenser@skr.se::52aedb5a-e3e7-4447-a77c-64260a44a782" providerId="AD" clId="Web-{E068125F-A83C-4390-ACCB-3180B40BB078}" dt="2021-04-19T12:12:45.716" v="35" actId="1076"/>
          <ac:picMkLst>
            <pc:docMk/>
            <pc:sldMk cId="341431507" sldId="515"/>
            <ac:picMk id="5" creationId="{711379BA-4613-4895-AE58-5C34DFCB167B}"/>
          </ac:picMkLst>
        </pc:picChg>
      </pc:sldChg>
    </pc:docChg>
  </pc:docChgLst>
  <pc:docChgLst>
    <pc:chgData name="Tenser Sofie" userId="S::sofie.tenser@skr.se::52aedb5a-e3e7-4447-a77c-64260a44a782" providerId="AD" clId="Web-{514AD4C4-72C8-4931-9883-75617C1EB112}"/>
    <pc:docChg chg="addSld modSld">
      <pc:chgData name="Tenser Sofie" userId="S::sofie.tenser@skr.se::52aedb5a-e3e7-4447-a77c-64260a44a782" providerId="AD" clId="Web-{514AD4C4-72C8-4931-9883-75617C1EB112}" dt="2021-04-19T12:02:33.166" v="453" actId="14100"/>
      <pc:docMkLst>
        <pc:docMk/>
      </pc:docMkLst>
      <pc:sldChg chg="delSp modSp">
        <pc:chgData name="Tenser Sofie" userId="S::sofie.tenser@skr.se::52aedb5a-e3e7-4447-a77c-64260a44a782" providerId="AD" clId="Web-{514AD4C4-72C8-4931-9883-75617C1EB112}" dt="2021-04-19T11:18:06.361" v="5"/>
        <pc:sldMkLst>
          <pc:docMk/>
          <pc:sldMk cId="341431507" sldId="515"/>
        </pc:sldMkLst>
        <pc:picChg chg="del mod">
          <ac:chgData name="Tenser Sofie" userId="S::sofie.tenser@skr.se::52aedb5a-e3e7-4447-a77c-64260a44a782" providerId="AD" clId="Web-{514AD4C4-72C8-4931-9883-75617C1EB112}" dt="2021-04-19T11:18:06.361" v="5"/>
          <ac:picMkLst>
            <pc:docMk/>
            <pc:sldMk cId="341431507" sldId="515"/>
            <ac:picMk id="5" creationId="{00000000-0000-0000-0000-000000000000}"/>
          </ac:picMkLst>
        </pc:picChg>
      </pc:sldChg>
      <pc:sldChg chg="addSp delSp modSp modNotes">
        <pc:chgData name="Tenser Sofie" userId="S::sofie.tenser@skr.se::52aedb5a-e3e7-4447-a77c-64260a44a782" providerId="AD" clId="Web-{514AD4C4-72C8-4931-9883-75617C1EB112}" dt="2021-04-19T11:35:44.451" v="186" actId="20577"/>
        <pc:sldMkLst>
          <pc:docMk/>
          <pc:sldMk cId="1954317952" sldId="529"/>
        </pc:sldMkLst>
        <pc:spChg chg="del">
          <ac:chgData name="Tenser Sofie" userId="S::sofie.tenser@skr.se::52aedb5a-e3e7-4447-a77c-64260a44a782" providerId="AD" clId="Web-{514AD4C4-72C8-4931-9883-75617C1EB112}" dt="2021-04-19T11:15:15.164" v="0"/>
          <ac:spMkLst>
            <pc:docMk/>
            <pc:sldMk cId="1954317952" sldId="529"/>
            <ac:spMk id="3" creationId="{00000000-0000-0000-0000-000000000000}"/>
          </ac:spMkLst>
        </pc:spChg>
        <pc:spChg chg="add del mod">
          <ac:chgData name="Tenser Sofie" userId="S::sofie.tenser@skr.se::52aedb5a-e3e7-4447-a77c-64260a44a782" providerId="AD" clId="Web-{514AD4C4-72C8-4931-9883-75617C1EB112}" dt="2021-04-19T11:35:44.451" v="186" actId="20577"/>
          <ac:spMkLst>
            <pc:docMk/>
            <pc:sldMk cId="1954317952" sldId="529"/>
            <ac:spMk id="5" creationId="{67AD879F-70A2-417A-BFDC-4105CE7DBAF3}"/>
          </ac:spMkLst>
        </pc:spChg>
        <pc:spChg chg="add del mod">
          <ac:chgData name="Tenser Sofie" userId="S::sofie.tenser@skr.se::52aedb5a-e3e7-4447-a77c-64260a44a782" providerId="AD" clId="Web-{514AD4C4-72C8-4931-9883-75617C1EB112}" dt="2021-04-19T11:30:24.433" v="114"/>
          <ac:spMkLst>
            <pc:docMk/>
            <pc:sldMk cId="1954317952" sldId="529"/>
            <ac:spMk id="6" creationId="{152141B2-1715-4444-9822-962C30C5DE1A}"/>
          </ac:spMkLst>
        </pc:spChg>
        <pc:picChg chg="add mod ord">
          <ac:chgData name="Tenser Sofie" userId="S::sofie.tenser@skr.se::52aedb5a-e3e7-4447-a77c-64260a44a782" providerId="AD" clId="Web-{514AD4C4-72C8-4931-9883-75617C1EB112}" dt="2021-04-19T11:15:24.102" v="2" actId="1076"/>
          <ac:picMkLst>
            <pc:docMk/>
            <pc:sldMk cId="1954317952" sldId="529"/>
            <ac:picMk id="4" creationId="{65359E30-8EC5-40DB-980C-D63C3EE22A8F}"/>
          </ac:picMkLst>
        </pc:picChg>
      </pc:sldChg>
      <pc:sldChg chg="addSp modSp new mod modClrScheme chgLayout modNotes">
        <pc:chgData name="Tenser Sofie" userId="S::sofie.tenser@skr.se::52aedb5a-e3e7-4447-a77c-64260a44a782" providerId="AD" clId="Web-{514AD4C4-72C8-4931-9883-75617C1EB112}" dt="2021-04-19T12:02:33.166" v="453" actId="14100"/>
        <pc:sldMkLst>
          <pc:docMk/>
          <pc:sldMk cId="3188559884" sldId="530"/>
        </pc:sldMkLst>
        <pc:spChg chg="mod">
          <ac:chgData name="Tenser Sofie" userId="S::sofie.tenser@skr.se::52aedb5a-e3e7-4447-a77c-64260a44a782" providerId="AD" clId="Web-{514AD4C4-72C8-4931-9883-75617C1EB112}" dt="2021-04-19T12:00:52.519" v="437"/>
          <ac:spMkLst>
            <pc:docMk/>
            <pc:sldMk cId="3188559884" sldId="530"/>
            <ac:spMk id="2" creationId="{90A320AE-7DB6-4F46-A3DD-DBA25F93557F}"/>
          </ac:spMkLst>
        </pc:spChg>
        <pc:spChg chg="mod ord">
          <ac:chgData name="Tenser Sofie" userId="S::sofie.tenser@skr.se::52aedb5a-e3e7-4447-a77c-64260a44a782" providerId="AD" clId="Web-{514AD4C4-72C8-4931-9883-75617C1EB112}" dt="2021-04-19T12:02:30.306" v="452" actId="14100"/>
          <ac:spMkLst>
            <pc:docMk/>
            <pc:sldMk cId="3188559884" sldId="530"/>
            <ac:spMk id="3" creationId="{092DB266-FE98-4E3B-9EB9-F8428BAD4780}"/>
          </ac:spMkLst>
        </pc:spChg>
        <pc:picChg chg="add mod">
          <ac:chgData name="Tenser Sofie" userId="S::sofie.tenser@skr.se::52aedb5a-e3e7-4447-a77c-64260a44a782" providerId="AD" clId="Web-{514AD4C4-72C8-4931-9883-75617C1EB112}" dt="2021-04-19T12:02:33.166" v="453" actId="14100"/>
          <ac:picMkLst>
            <pc:docMk/>
            <pc:sldMk cId="3188559884" sldId="530"/>
            <ac:picMk id="4" creationId="{F38BC0BD-F9DF-42B6-AC46-6F73B458251E}"/>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1-23T13:58:46.759" idx="1">
    <p:pos x="7076" y="-252"/>
    <p:text>visa på vilka investeringar som är kostnadsdrivna.</p:text>
    <p:extLst>
      <p:ext uri="{C676402C-5697-4E1C-873F-D02D1690AC5C}">
        <p15:threadingInfo xmlns:p15="http://schemas.microsoft.com/office/powerpoint/2012/main" timeZoneBias="-60"/>
      </p:ext>
    </p:extLst>
  </p:cm>
  <p:cm authorId="1" dt="2020-01-23T14:01:01.827" idx="4">
    <p:pos x="7076" y="-116"/>
    <p:text>visa totala kostnaden</p:text>
    <p:extLst>
      <p:ext uri="{C676402C-5697-4E1C-873F-D02D1690AC5C}">
        <p15:threadingInfo xmlns:p15="http://schemas.microsoft.com/office/powerpoint/2012/main" timeZoneBias="-60">
          <p15:parentCm authorId="1" idx="1"/>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1094C93-3D4E-44AE-9DC5-124228B5E96D}" type="datetimeFigureOut">
              <a:rPr lang="sv-SE" smtClean="0"/>
              <a:t>2021-05-19</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84E0FAD-7AF1-4FF3-B106-3C1C59BF24C9}" type="slidenum">
              <a:rPr lang="sv-SE" smtClean="0"/>
              <a:t>‹#›</a:t>
            </a:fld>
            <a:endParaRPr lang="sv-SE"/>
          </a:p>
        </p:txBody>
      </p:sp>
    </p:spTree>
    <p:extLst>
      <p:ext uri="{BB962C8B-B14F-4D97-AF65-F5344CB8AC3E}">
        <p14:creationId xmlns:p14="http://schemas.microsoft.com/office/powerpoint/2010/main" val="1107170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84E0FAD-7AF1-4FF3-B106-3C1C59BF24C9}" type="slidenum">
              <a:rPr lang="sv-SE" smtClean="0"/>
              <a:t>4</a:t>
            </a:fld>
            <a:endParaRPr lang="sv-SE"/>
          </a:p>
        </p:txBody>
      </p:sp>
    </p:spTree>
    <p:extLst>
      <p:ext uri="{BB962C8B-B14F-4D97-AF65-F5344CB8AC3E}">
        <p14:creationId xmlns:p14="http://schemas.microsoft.com/office/powerpoint/2010/main" val="542055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84E0FAD-7AF1-4FF3-B106-3C1C59BF24C9}" type="slidenum">
              <a:rPr lang="sv-SE" smtClean="0"/>
              <a:t>30</a:t>
            </a:fld>
            <a:endParaRPr lang="sv-SE"/>
          </a:p>
        </p:txBody>
      </p:sp>
    </p:spTree>
    <p:extLst>
      <p:ext uri="{BB962C8B-B14F-4D97-AF65-F5344CB8AC3E}">
        <p14:creationId xmlns:p14="http://schemas.microsoft.com/office/powerpoint/2010/main" val="510717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A84E0FAD-7AF1-4FF3-B106-3C1C59BF24C9}" type="slidenum">
              <a:rPr lang="sv-SE" smtClean="0"/>
              <a:t>31</a:t>
            </a:fld>
            <a:endParaRPr lang="sv-SE"/>
          </a:p>
        </p:txBody>
      </p:sp>
    </p:spTree>
    <p:extLst>
      <p:ext uri="{BB962C8B-B14F-4D97-AF65-F5344CB8AC3E}">
        <p14:creationId xmlns:p14="http://schemas.microsoft.com/office/powerpoint/2010/main" val="845442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Greger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BC9B-0DB4-404C-9AE2-6C9C4CC4CD2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293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smtClean="0"/>
              <a:t>Vision E-</a:t>
            </a:r>
            <a:r>
              <a:rPr lang="en-GB" dirty="0" err="1" smtClean="0"/>
              <a:t>hälsa</a:t>
            </a:r>
            <a:r>
              <a:rPr lang="en-GB" dirty="0" smtClean="0"/>
              <a:t> 2025; </a:t>
            </a:r>
            <a:r>
              <a:rPr lang="en-GB" dirty="0" err="1" smtClean="0"/>
              <a:t>Gemensam</a:t>
            </a:r>
            <a:r>
              <a:rPr lang="en-GB" dirty="0" smtClean="0"/>
              <a:t> </a:t>
            </a:r>
            <a:r>
              <a:rPr lang="en-GB" dirty="0" err="1" smtClean="0"/>
              <a:t>samverkansorg</a:t>
            </a:r>
            <a:r>
              <a:rPr lang="en-GB" dirty="0" smtClean="0"/>
              <a:t> </a:t>
            </a:r>
            <a:r>
              <a:rPr lang="en-GB" dirty="0" err="1" smtClean="0"/>
              <a:t>för</a:t>
            </a:r>
            <a:r>
              <a:rPr lang="en-GB" dirty="0" smtClean="0"/>
              <a:t> </a:t>
            </a:r>
            <a:r>
              <a:rPr lang="en-GB" dirty="0" err="1" smtClean="0"/>
              <a:t>att</a:t>
            </a:r>
            <a:r>
              <a:rPr lang="en-GB" dirty="0" smtClean="0"/>
              <a:t> </a:t>
            </a:r>
            <a:r>
              <a:rPr lang="en-GB" dirty="0" err="1" smtClean="0"/>
              <a:t>driva</a:t>
            </a:r>
            <a:r>
              <a:rPr lang="en-GB" dirty="0" smtClean="0"/>
              <a:t> e-</a:t>
            </a:r>
            <a:r>
              <a:rPr lang="en-GB" dirty="0" err="1" smtClean="0"/>
              <a:t>hälsofrågor</a:t>
            </a:r>
            <a:r>
              <a:rPr lang="en-GB" dirty="0" smtClean="0"/>
              <a:t> </a:t>
            </a:r>
            <a:r>
              <a:rPr lang="en-GB" dirty="0" err="1" smtClean="0"/>
              <a:t>mellan</a:t>
            </a:r>
            <a:r>
              <a:rPr lang="en-GB" dirty="0" smtClean="0"/>
              <a:t> </a:t>
            </a:r>
            <a:r>
              <a:rPr lang="en-GB" dirty="0" err="1" smtClean="0"/>
              <a:t>regering</a:t>
            </a:r>
            <a:r>
              <a:rPr lang="en-GB" dirty="0" smtClean="0"/>
              <a:t> och SKR</a:t>
            </a:r>
            <a:endParaRPr lang="en-GB" dirty="0"/>
          </a:p>
        </p:txBody>
      </p:sp>
      <p:sp>
        <p:nvSpPr>
          <p:cNvPr id="4" name="Platshållare för bildnummer 3"/>
          <p:cNvSpPr>
            <a:spLocks noGrp="1"/>
          </p:cNvSpPr>
          <p:nvPr>
            <p:ph type="sldNum" sz="quarter" idx="10"/>
          </p:nvPr>
        </p:nvSpPr>
        <p:spPr/>
        <p:txBody>
          <a:bodyPr/>
          <a:lstStyle/>
          <a:p>
            <a:fld id="{A84E0FAD-7AF1-4FF3-B106-3C1C59BF24C9}" type="slidenum">
              <a:rPr lang="sv-SE" smtClean="0"/>
              <a:t>33</a:t>
            </a:fld>
            <a:endParaRPr lang="sv-SE"/>
          </a:p>
        </p:txBody>
      </p:sp>
    </p:spTree>
    <p:extLst>
      <p:ext uri="{BB962C8B-B14F-4D97-AF65-F5344CB8AC3E}">
        <p14:creationId xmlns:p14="http://schemas.microsoft.com/office/powerpoint/2010/main" val="943778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84E0FAD-7AF1-4FF3-B106-3C1C59BF24C9}" type="slidenum">
              <a:rPr lang="sv-SE" smtClean="0"/>
              <a:t>34</a:t>
            </a:fld>
            <a:endParaRPr lang="sv-SE"/>
          </a:p>
        </p:txBody>
      </p:sp>
    </p:spTree>
    <p:extLst>
      <p:ext uri="{BB962C8B-B14F-4D97-AF65-F5344CB8AC3E}">
        <p14:creationId xmlns:p14="http://schemas.microsoft.com/office/powerpoint/2010/main" val="4021734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På uppdrag av SKR har</a:t>
            </a:r>
            <a:r>
              <a:rPr lang="sv-SE" baseline="0" dirty="0"/>
              <a:t> </a:t>
            </a:r>
            <a:r>
              <a:rPr lang="sv-SE" baseline="0" dirty="0" err="1"/>
              <a:t>PwC</a:t>
            </a:r>
            <a:r>
              <a:rPr lang="sv-SE" baseline="0" dirty="0"/>
              <a:t> identifierat centrala områden för socialtjänstens digitalisering och räknat fram en kostnadsbild på det. Kostnaden uppgår till 14,1 miljarder kronor för endast de tekniska delarna och där den digitala infrastrukturen står för den största kostnaden. Visa av dessa kostnader är kommunövergripande och inte endast en fråga för socialtjänsten. Rödmarkerade boxar såsom tillgång till uppkoppling eller vissa medborgartjänster är kanske snarare en fråga för kommunen än för socialförvaltningen. Detta visar att vi måste gå mer gemensamt ihop. Varje kommun kan inte lösa detta helt på egen hand.</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a:t>
            </a:r>
            <a:r>
              <a:rPr lang="sv-SE" sz="1200" kern="1200" baseline="0" dirty="0">
                <a:solidFill>
                  <a:schemeClr val="tx1"/>
                </a:solidFill>
                <a:effectLst/>
                <a:latin typeface="+mn-lt"/>
                <a:ea typeface="+mn-ea"/>
                <a:cs typeface="+mn-cs"/>
              </a:rPr>
              <a:t> krävs också investeringar i t.ex. </a:t>
            </a:r>
            <a:r>
              <a:rPr lang="sv-SE" sz="1200" kern="1200" dirty="0">
                <a:solidFill>
                  <a:schemeClr val="tx1"/>
                </a:solidFill>
                <a:effectLst/>
                <a:latin typeface="+mn-lt"/>
                <a:ea typeface="+mn-ea"/>
                <a:cs typeface="+mn-cs"/>
              </a:rPr>
              <a:t>i utbyggd infrastruktur för bredband och säker inloggning i form av en e-legitimation för alla. Något som</a:t>
            </a:r>
            <a:r>
              <a:rPr lang="sv-SE" sz="1200" kern="1200" baseline="0" dirty="0">
                <a:solidFill>
                  <a:schemeClr val="tx1"/>
                </a:solidFill>
                <a:effectLst/>
                <a:latin typeface="+mn-lt"/>
                <a:ea typeface="+mn-ea"/>
                <a:cs typeface="+mn-cs"/>
              </a:rPr>
              <a:t> vi ser att staten behöver ta ett tydligare ansvar för och inte upp till bara kommunerna. </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FF1FDCFD-C6CA-4178-A4AB-CCF581DCC273}" type="slidenum">
              <a:rPr lang="sv-SE" smtClean="0"/>
              <a:t>35</a:t>
            </a:fld>
            <a:endParaRPr lang="sv-SE"/>
          </a:p>
        </p:txBody>
      </p:sp>
    </p:spTree>
    <p:extLst>
      <p:ext uri="{BB962C8B-B14F-4D97-AF65-F5344CB8AC3E}">
        <p14:creationId xmlns:p14="http://schemas.microsoft.com/office/powerpoint/2010/main" val="96929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Marta</a:t>
            </a:r>
          </a:p>
        </p:txBody>
      </p:sp>
      <p:sp>
        <p:nvSpPr>
          <p:cNvPr id="4" name="Platshållare för bildnummer 3"/>
          <p:cNvSpPr>
            <a:spLocks noGrp="1"/>
          </p:cNvSpPr>
          <p:nvPr>
            <p:ph type="sldNum" sz="quarter" idx="10"/>
          </p:nvPr>
        </p:nvSpPr>
        <p:spPr/>
        <p:txBody>
          <a:bodyPr/>
          <a:lstStyle/>
          <a:p>
            <a:fld id="{00342C3D-BE4F-4580-A2B0-43DB4607D138}" type="slidenum">
              <a:rPr lang="sv-SE" smtClean="0"/>
              <a:t>36</a:t>
            </a:fld>
            <a:endParaRPr lang="sv-SE"/>
          </a:p>
        </p:txBody>
      </p:sp>
    </p:spTree>
    <p:extLst>
      <p:ext uri="{BB962C8B-B14F-4D97-AF65-F5344CB8AC3E}">
        <p14:creationId xmlns:p14="http://schemas.microsoft.com/office/powerpoint/2010/main" val="1129083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Marta</a:t>
            </a:r>
          </a:p>
        </p:txBody>
      </p:sp>
      <p:sp>
        <p:nvSpPr>
          <p:cNvPr id="4" name="Platshållare för bildnummer 3"/>
          <p:cNvSpPr>
            <a:spLocks noGrp="1"/>
          </p:cNvSpPr>
          <p:nvPr>
            <p:ph type="sldNum" sz="quarter" idx="10"/>
          </p:nvPr>
        </p:nvSpPr>
        <p:spPr/>
        <p:txBody>
          <a:bodyPr/>
          <a:lstStyle/>
          <a:p>
            <a:fld id="{00342C3D-BE4F-4580-A2B0-43DB4607D138}" type="slidenum">
              <a:rPr lang="sv-SE" smtClean="0"/>
              <a:t>37</a:t>
            </a:fld>
            <a:endParaRPr lang="sv-SE"/>
          </a:p>
        </p:txBody>
      </p:sp>
    </p:spTree>
    <p:extLst>
      <p:ext uri="{BB962C8B-B14F-4D97-AF65-F5344CB8AC3E}">
        <p14:creationId xmlns:p14="http://schemas.microsoft.com/office/powerpoint/2010/main" val="2839414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84E0FAD-7AF1-4FF3-B106-3C1C59BF24C9}" type="slidenum">
              <a:rPr lang="sv-SE" smtClean="0"/>
              <a:t>38</a:t>
            </a:fld>
            <a:endParaRPr lang="sv-SE"/>
          </a:p>
        </p:txBody>
      </p:sp>
    </p:spTree>
    <p:extLst>
      <p:ext uri="{BB962C8B-B14F-4D97-AF65-F5344CB8AC3E}">
        <p14:creationId xmlns:p14="http://schemas.microsoft.com/office/powerpoint/2010/main" val="2284018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IVO har vid flera tillfällen funnit att det förekommer allvarliga brister i socialtjänstens handläggning av ärenden som rör barn och unga. </a:t>
            </a:r>
          </a:p>
          <a:p>
            <a:r>
              <a:rPr lang="sv-SE" dirty="0"/>
              <a:t>Den 18 april 2019 fick IVO i uppdrag av regeringen att utifrån resultaten av den tillsyn som IVO genomförde under 2017 och 2018 genomföra en analys av</a:t>
            </a:r>
          </a:p>
          <a:p>
            <a:r>
              <a:rPr lang="sv-SE" dirty="0"/>
              <a:t> kommunernas utredningar av barn- och ungdomsärenden (S2019/01922). Av myndighetens slutredovisning framgår att det finns brister i dokumentation, </a:t>
            </a:r>
          </a:p>
          <a:p>
            <a:r>
              <a:rPr lang="sv-SE" dirty="0"/>
              <a:t>barns delaktighet och handläggning av ärenden för barn och unga, inom hela kedjan från hantering av orosanmälningar till uppföljning av insatser och egenkontroll. </a:t>
            </a:r>
          </a:p>
          <a:p>
            <a:r>
              <a:rPr lang="sv-SE" dirty="0"/>
              <a:t>Flera av bristerna är återkommande och kända sedan tidigare. Bristerna innebär att barn och unga riskerar att inte få sina behov av stöd, skydd och hjälp </a:t>
            </a:r>
          </a:p>
          <a:p>
            <a:r>
              <a:rPr lang="sv-SE" dirty="0"/>
              <a:t>utredda och tillgodosedda. I värsta fall kan det bidra till att barn skadas eller till och med avlider. Av slutredovisningen framgår också att det finns anledning att anta </a:t>
            </a:r>
          </a:p>
          <a:p>
            <a:r>
              <a:rPr lang="sv-SE" dirty="0"/>
              <a:t>att bristerna är fler än vad som framgår av redovisningen. Regeringen anser att tryggheten för placerade barn och unga behöver stärkas</a:t>
            </a:r>
          </a:p>
          <a:p>
            <a:endParaRPr lang="sv-SE" dirty="0"/>
          </a:p>
        </p:txBody>
      </p:sp>
      <p:sp>
        <p:nvSpPr>
          <p:cNvPr id="4" name="Platshållare för bildnummer 3"/>
          <p:cNvSpPr>
            <a:spLocks noGrp="1"/>
          </p:cNvSpPr>
          <p:nvPr>
            <p:ph type="sldNum" sz="quarter" idx="10"/>
          </p:nvPr>
        </p:nvSpPr>
        <p:spPr/>
        <p:txBody>
          <a:bodyPr/>
          <a:lstStyle/>
          <a:p>
            <a:fld id="{C204D066-189F-49A7-9764-E2B56C9E237B}" type="slidenum">
              <a:rPr lang="sv-SE" smtClean="0"/>
              <a:t>40</a:t>
            </a:fld>
            <a:endParaRPr lang="sv-SE"/>
          </a:p>
        </p:txBody>
      </p:sp>
    </p:spTree>
    <p:extLst>
      <p:ext uri="{BB962C8B-B14F-4D97-AF65-F5344CB8AC3E}">
        <p14:creationId xmlns:p14="http://schemas.microsoft.com/office/powerpoint/2010/main" val="3363068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smtClean="0">
                <a:solidFill>
                  <a:schemeClr val="tx1"/>
                </a:solidFill>
                <a:effectLst/>
                <a:latin typeface="+mn-lt"/>
                <a:ea typeface="+mn-ea"/>
                <a:cs typeface="+mn-cs"/>
              </a:rPr>
              <a:t>Under 2020 inleddes också ett mer långsiktigt arbete med journalintegration för att effektivisera arbetet med att informationsförsörja kvalitetsregistren. Att integrera journaler med kvalitetsregistren skulle minska den administrativa belastningen. Redan nu har det varit diskussioner med journalleverantörer för se hur automatiserad informationsförsörjning kan ske till Senior alert och </a:t>
            </a:r>
            <a:r>
              <a:rPr lang="sv-SE" sz="1200" b="0" i="0" kern="1200" dirty="0" err="1" smtClean="0">
                <a:solidFill>
                  <a:schemeClr val="tx1"/>
                </a:solidFill>
                <a:effectLst/>
                <a:latin typeface="+mn-lt"/>
                <a:ea typeface="+mn-ea"/>
                <a:cs typeface="+mn-cs"/>
              </a:rPr>
              <a:t>SveDem</a:t>
            </a:r>
            <a:r>
              <a:rPr lang="sv-SE" sz="1200" b="0" i="0" kern="1200" dirty="0" smtClean="0">
                <a:solidFill>
                  <a:schemeClr val="tx1"/>
                </a:solidFill>
                <a:effectLst/>
                <a:latin typeface="+mn-lt"/>
                <a:ea typeface="+mn-ea"/>
                <a:cs typeface="+mn-cs"/>
              </a:rPr>
              <a:t> (Svenska demensregistret).</a:t>
            </a:r>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55612" rtl="0" eaLnBrk="1" fontAlgn="auto" latinLnBrk="0" hangingPunct="1">
              <a:lnSpc>
                <a:spcPct val="100000"/>
              </a:lnSpc>
              <a:spcBef>
                <a:spcPts val="0"/>
              </a:spcBef>
              <a:spcAft>
                <a:spcPts val="0"/>
              </a:spcAft>
              <a:buClrTx/>
              <a:buSzTx/>
              <a:buFontTx/>
              <a:buNone/>
              <a:tabLst/>
              <a:defRPr/>
            </a:pPr>
            <a:fld id="{93EB0727-C79E-4872-A374-BF865F7EE165}" type="slidenum">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5612" rtl="0" eaLnBrk="1" fontAlgn="auto" latinLnBrk="0" hangingPunct="1">
                <a:lnSpc>
                  <a:spcPct val="100000"/>
                </a:lnSpc>
                <a:spcBef>
                  <a:spcPts val="0"/>
                </a:spcBef>
                <a:spcAft>
                  <a:spcPts val="0"/>
                </a:spcAft>
                <a:buClrTx/>
                <a:buSzTx/>
                <a:buFontTx/>
                <a:buNone/>
                <a:tabLst/>
                <a:defRPr/>
              </a:pPr>
              <a:t>7</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586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spcBef>
                <a:spcPts val="0"/>
              </a:spcBef>
            </a:pPr>
            <a:r>
              <a:rPr lang="sv-SE" sz="1000" b="1" dirty="0" smtClean="0"/>
              <a:t>Ej ensamkommande barn</a:t>
            </a:r>
          </a:p>
          <a:p>
            <a:pPr>
              <a:lnSpc>
                <a:spcPct val="100000"/>
              </a:lnSpc>
              <a:spcBef>
                <a:spcPts val="0"/>
              </a:spcBef>
            </a:pPr>
            <a:r>
              <a:rPr lang="sv-SE" sz="1000" dirty="0" smtClean="0"/>
              <a:t>46 procent av de ej ensamkommande fick hälsoundersökning</a:t>
            </a:r>
            <a:r>
              <a:rPr lang="sv-SE" sz="1000" baseline="0" dirty="0" smtClean="0"/>
              <a:t> i vår kartläggning.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baseline="0" dirty="0" smtClean="0"/>
              <a:t>För tandhälsan ser det ännu värre ut - färre än 15 procent blev undersökta.</a:t>
            </a:r>
            <a:endParaRPr lang="sv-SE" sz="1000" dirty="0" smtClean="0"/>
          </a:p>
          <a:p>
            <a:pPr>
              <a:lnSpc>
                <a:spcPct val="100000"/>
              </a:lnSpc>
              <a:spcBef>
                <a:spcPts val="0"/>
              </a:spcBef>
            </a:pPr>
            <a:endParaRPr lang="sv-SE" sz="1000" baseline="0" dirty="0" smtClean="0"/>
          </a:p>
          <a:p>
            <a:pPr>
              <a:lnSpc>
                <a:spcPct val="100000"/>
              </a:lnSpc>
              <a:spcBef>
                <a:spcPts val="0"/>
              </a:spcBef>
            </a:pPr>
            <a:r>
              <a:rPr lang="sv-SE" sz="1000" b="1" baseline="0" dirty="0" smtClean="0"/>
              <a:t>Ensamkommande barn</a:t>
            </a:r>
          </a:p>
          <a:p>
            <a:pPr>
              <a:lnSpc>
                <a:spcPct val="100000"/>
              </a:lnSpc>
              <a:spcBef>
                <a:spcPts val="0"/>
              </a:spcBef>
            </a:pPr>
            <a:r>
              <a:rPr lang="sv-SE" sz="1000" baseline="0" dirty="0" smtClean="0"/>
              <a:t>83 procent av de ensamkommande genomgick en asyl- eller hälsoundersökning.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baseline="0" dirty="0" smtClean="0"/>
              <a:t>För tandhälsan ser det ännu värre ut men bättre än för de icke ensamkommande – totalt ca 65 procent blev undersökta.</a:t>
            </a:r>
            <a:endParaRPr lang="sv-SE" sz="1000" dirty="0" smtClean="0"/>
          </a:p>
          <a:p>
            <a:pPr>
              <a:lnSpc>
                <a:spcPct val="100000"/>
              </a:lnSpc>
              <a:spcBef>
                <a:spcPts val="0"/>
              </a:spcBef>
            </a:pPr>
            <a:endParaRPr lang="sv-SE" sz="1000" baseline="0" dirty="0" smtClean="0"/>
          </a:p>
          <a:p>
            <a:pPr>
              <a:lnSpc>
                <a:spcPct val="90000"/>
              </a:lnSpc>
              <a:spcBef>
                <a:spcPts val="600"/>
              </a:spcBef>
            </a:pPr>
            <a:r>
              <a:rPr lang="sv-SE" sz="1000" dirty="0" smtClean="0"/>
              <a:t>Det är fortsatt oklart för många vad skillnaden är mellan olika undersökningar.</a:t>
            </a:r>
          </a:p>
          <a:p>
            <a:pPr>
              <a:lnSpc>
                <a:spcPct val="90000"/>
              </a:lnSpc>
              <a:spcBef>
                <a:spcPts val="600"/>
              </a:spcBef>
            </a:pPr>
            <a:r>
              <a:rPr lang="sv-SE" sz="1000" dirty="0" smtClean="0"/>
              <a:t>Ansvarsfördelningen lokalt och mellan kommun-region oklar för många.</a:t>
            </a:r>
          </a:p>
          <a:p>
            <a:pPr>
              <a:lnSpc>
                <a:spcPct val="90000"/>
              </a:lnSpc>
              <a:spcBef>
                <a:spcPts val="600"/>
              </a:spcBef>
            </a:pPr>
            <a:r>
              <a:rPr lang="sv-SE" sz="1000" dirty="0" smtClean="0"/>
              <a:t>Systematisk uppföljning och efterfrågan från högre ledning och politik saknas ofta.</a:t>
            </a:r>
          </a:p>
          <a:p>
            <a:pPr>
              <a:lnSpc>
                <a:spcPct val="90000"/>
              </a:lnSpc>
              <a:spcBef>
                <a:spcPts val="600"/>
              </a:spcBef>
            </a:pPr>
            <a:r>
              <a:rPr lang="sv-SE" sz="1000" dirty="0" smtClean="0"/>
              <a:t>Kommunen inte alltid på det klara över vilken sjukvårdsinrättning man ska vända sig till, vare sig i egna regionen eller utanför.</a:t>
            </a:r>
          </a:p>
          <a:p>
            <a:pPr>
              <a:lnSpc>
                <a:spcPct val="90000"/>
              </a:lnSpc>
              <a:spcBef>
                <a:spcPts val="600"/>
              </a:spcBef>
            </a:pPr>
            <a:endParaRPr lang="sv-SE" sz="1000" dirty="0" smtClean="0"/>
          </a:p>
          <a:p>
            <a:pPr>
              <a:lnSpc>
                <a:spcPct val="90000"/>
              </a:lnSpc>
              <a:spcBef>
                <a:spcPts val="600"/>
              </a:spcBef>
            </a:pPr>
            <a:endParaRPr lang="sv-SE" sz="1000" dirty="0" smtClean="0"/>
          </a:p>
          <a:p>
            <a:pPr>
              <a:lnSpc>
                <a:spcPct val="100000"/>
              </a:lnSpc>
              <a:spcBef>
                <a:spcPts val="0"/>
              </a:spcBef>
            </a:pPr>
            <a:endParaRPr lang="sv-SE" sz="1000" baseline="0" dirty="0" smtClean="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2FA60-2F13-46CA-A3A5-9F3BC6B8A8F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395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64 procent (bostad med särskild service för vuxna) respektive 38 procent (bostad med särskild service för barn och unga) av den tillsvidareanställda personalen har en grundutbildning inom vård och omsorg. Av visstidsanställd personal har endast 39 procent (bostad med särskild service för vuxna) respektive 28 procent (bostad med särskild service för barn och unga) </a:t>
            </a:r>
          </a:p>
          <a:p>
            <a:r>
              <a:rPr lang="sv-SE" sz="1200" b="0" i="0" u="none" strike="noStrike" kern="1200" baseline="0" dirty="0">
                <a:solidFill>
                  <a:schemeClr val="tx1"/>
                </a:solidFill>
                <a:latin typeface="+mn-lt"/>
                <a:ea typeface="+mn-ea"/>
                <a:cs typeface="+mn-cs"/>
              </a:rPr>
              <a:t>Ännu färre cirka 8 procent av den tillsvidareanställda personalen - för både bostad med särskild service för vuxna och för barn eller ungdomar - har utbildning från barn- och fritidsprogrammet. Detta trots att Socialstyrelsen i sina allmänna råd från 2014 rekommenderar att LSS-personal har kompetens motsvarande någon av dessa utbildningar </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8 KOMPETENS I LSS-BOENDEN SOCIALSTYRELSEN </a:t>
            </a:r>
          </a:p>
          <a:p>
            <a:endParaRPr lang="sv-SE" sz="1200" b="0" i="0" u="none" strike="noStrike" kern="1200" baseline="0" dirty="0">
              <a:solidFill>
                <a:schemeClr val="tx1"/>
              </a:solidFill>
              <a:latin typeface="+mn-lt"/>
              <a:ea typeface="+mn-ea"/>
              <a:cs typeface="+mn-cs"/>
            </a:endParaRP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särskild service för barn eller ungdomar) en grundutbildning inom vård och omsorg. Ännu färre cirka 8 procent av den tillsvidareanställda </a:t>
            </a:r>
            <a:r>
              <a:rPr lang="sv-SE" sz="1200" b="0" i="0" u="none" strike="noStrike" kern="1200" baseline="0" dirty="0" err="1">
                <a:solidFill>
                  <a:schemeClr val="tx1"/>
                </a:solidFill>
                <a:latin typeface="+mn-lt"/>
                <a:ea typeface="+mn-ea"/>
                <a:cs typeface="+mn-cs"/>
              </a:rPr>
              <a:t>perso-nalen</a:t>
            </a:r>
            <a:r>
              <a:rPr lang="sv-SE" sz="1200" b="0" i="0" u="none" strike="noStrike" kern="1200" baseline="0" dirty="0">
                <a:solidFill>
                  <a:schemeClr val="tx1"/>
                </a:solidFill>
                <a:latin typeface="+mn-lt"/>
                <a:ea typeface="+mn-ea"/>
                <a:cs typeface="+mn-cs"/>
              </a:rPr>
              <a:t> - för både bostad med särskild service för vuxna och för barn eller ungdomar - har utbildning från barn- och fritidsprogrammet. Detta trots att Socialstyrelsen i sina allmänna råd från 2014 rekommenderar att LSS-personal har kompetens motsvarande någon av dessa utbildningar. </a:t>
            </a:r>
            <a:r>
              <a:rPr lang="sv-SE" sz="1200" b="0" i="0" u="none" strike="noStrike" kern="1200" baseline="0" dirty="0" err="1">
                <a:solidFill>
                  <a:schemeClr val="tx1"/>
                </a:solidFill>
                <a:latin typeface="+mn-lt"/>
                <a:ea typeface="+mn-ea"/>
                <a:cs typeface="+mn-cs"/>
              </a:rPr>
              <a:t>Samti-digt</a:t>
            </a:r>
            <a:r>
              <a:rPr lang="sv-SE" sz="1200" b="0" i="0" u="none" strike="noStrike" kern="1200" baseline="0" dirty="0">
                <a:solidFill>
                  <a:schemeClr val="tx1"/>
                </a:solidFill>
                <a:latin typeface="+mn-lt"/>
                <a:ea typeface="+mn-ea"/>
                <a:cs typeface="+mn-cs"/>
              </a:rPr>
              <a:t> kan arbetet inom LSS-bostäder kräva ytterligare kompetens, utöver grundutbildning. </a:t>
            </a:r>
          </a:p>
          <a:p>
            <a:endParaRPr lang="sv-SE" dirty="0"/>
          </a:p>
          <a:p>
            <a:endParaRPr lang="sv-SE" dirty="0"/>
          </a:p>
          <a:p>
            <a:r>
              <a:rPr lang="sv-SE" dirty="0">
                <a:solidFill>
                  <a:srgbClr val="000000"/>
                </a:solidFill>
                <a:latin typeface="Times New Roman" panose="02020603050405020304" pitchFamily="18" charset="0"/>
              </a:rPr>
              <a:t>Socialstyrelsen har för avsikt att följa upp LSS-bostadsföreskrifterna. </a:t>
            </a:r>
            <a:endParaRPr lang="sv-SE" dirty="0"/>
          </a:p>
        </p:txBody>
      </p:sp>
      <p:sp>
        <p:nvSpPr>
          <p:cNvPr id="4" name="Platshållare för bildnummer 3"/>
          <p:cNvSpPr>
            <a:spLocks noGrp="1"/>
          </p:cNvSpPr>
          <p:nvPr>
            <p:ph type="sldNum" sz="quarter" idx="10"/>
          </p:nvPr>
        </p:nvSpPr>
        <p:spPr/>
        <p:txBody>
          <a:bodyPr/>
          <a:lstStyle/>
          <a:p>
            <a:fld id="{9B2DB12B-41B2-42C7-9DB0-79A0289379CB}" type="slidenum">
              <a:rPr lang="sv-SE" smtClean="0"/>
              <a:t>42</a:t>
            </a:fld>
            <a:endParaRPr lang="sv-SE"/>
          </a:p>
        </p:txBody>
      </p:sp>
    </p:spTree>
    <p:extLst>
      <p:ext uri="{BB962C8B-B14F-4D97-AF65-F5344CB8AC3E}">
        <p14:creationId xmlns:p14="http://schemas.microsoft.com/office/powerpoint/2010/main" val="4174251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84E0FAD-7AF1-4FF3-B106-3C1C59BF24C9}" type="slidenum">
              <a:rPr lang="sv-SE" smtClean="0"/>
              <a:t>46</a:t>
            </a:fld>
            <a:endParaRPr lang="sv-SE"/>
          </a:p>
        </p:txBody>
      </p:sp>
    </p:spTree>
    <p:extLst>
      <p:ext uri="{BB962C8B-B14F-4D97-AF65-F5344CB8AC3E}">
        <p14:creationId xmlns:p14="http://schemas.microsoft.com/office/powerpoint/2010/main" val="1547010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520DB-D3C5-4F7E-949D-D0F2B15069B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688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smtClean="0">
                <a:solidFill>
                  <a:schemeClr val="tx1"/>
                </a:solidFill>
                <a:effectLst/>
                <a:latin typeface="+mn-lt"/>
                <a:ea typeface="+mn-ea"/>
                <a:cs typeface="+mn-cs"/>
              </a:rPr>
              <a:t>Omställningen till nära vård är inte en traditionell organisationsförändring beslutad uppifrån. Nära vård börjar hos Märta, Kalle och Leila; hur vi utifrån enskilda människors situation och behov kan bidra till en så god hälsa som möjligt. Hur vi skiftar förhållningssätt och hittar lösningar i vardagen</a:t>
            </a:r>
            <a:r>
              <a:rPr lang="sv-SE" sz="1200" b="0" kern="1200" baseline="0" dirty="0" smtClean="0">
                <a:solidFill>
                  <a:schemeClr val="tx1"/>
                </a:solidFill>
                <a:effectLst/>
                <a:latin typeface="+mn-lt"/>
                <a:ea typeface="+mn-ea"/>
                <a:cs typeface="+mn-cs"/>
              </a:rPr>
              <a:t> för att</a:t>
            </a:r>
            <a:r>
              <a:rPr lang="sv-SE" sz="1200" b="0" kern="1200" dirty="0" smtClean="0">
                <a:solidFill>
                  <a:schemeClr val="tx1"/>
                </a:solidFill>
                <a:effectLst/>
                <a:latin typeface="+mn-lt"/>
                <a:ea typeface="+mn-ea"/>
                <a:cs typeface="+mn-cs"/>
              </a:rPr>
              <a:t> </a:t>
            </a:r>
            <a:r>
              <a:rPr lang="sv-SE" dirty="0" smtClean="0"/>
              <a:t>leva i livet,</a:t>
            </a:r>
            <a:r>
              <a:rPr lang="sv-SE" baseline="0" dirty="0" smtClean="0"/>
              <a:t> inte i vården</a:t>
            </a:r>
            <a:endParaRPr lang="sv-SE" b="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EEE50-C068-4CFE-88D2-7E8E5C4564B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0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55612">
              <a:defRPr/>
            </a:pPr>
            <a:r>
              <a:rPr lang="sv-SE" sz="1200" b="0" dirty="0" smtClean="0"/>
              <a:t>Hur kvalitetsregister och annan individbaserad uppföljning kan användas för kunskaps- och verksamhetsutveckling </a:t>
            </a:r>
            <a:br>
              <a:rPr lang="sv-SE" sz="1200" b="0" dirty="0" smtClean="0"/>
            </a:br>
            <a:r>
              <a:rPr lang="sv-SE" sz="1200" b="0" dirty="0" smtClean="0"/>
              <a:t>inom kommunernas vård och omsorg om äldre. </a:t>
            </a:r>
          </a:p>
          <a:p>
            <a:pPr defTabSz="955612">
              <a:defRPr/>
            </a:pPr>
            <a:endParaRPr lang="sv-SE" sz="1200" b="0" dirty="0" smtClean="0"/>
          </a:p>
          <a:p>
            <a:pPr defTabSz="955612">
              <a:defRPr/>
            </a:pPr>
            <a:r>
              <a:rPr lang="sv-SE" sz="1300" dirty="0" smtClean="0"/>
              <a:t>Utöver </a:t>
            </a:r>
            <a:r>
              <a:rPr lang="sv-SE" sz="1300" dirty="0"/>
              <a:t>kvalitetsregister presenteras också andra verktyg och data för uppföljning av stöd och insatser inom äldreomsorgen, t.ex. uppgifter från handläggning och dokumentation i verksamhetssystemen relaterat till Individens Behov i Centrum, IBIC, och Socialstyrelsens datorbaserade verktyg för individbaserad uppföljning, SU-Pilot. </a:t>
            </a:r>
            <a:endParaRPr lang="sv-SE" dirty="0"/>
          </a:p>
        </p:txBody>
      </p:sp>
      <p:sp>
        <p:nvSpPr>
          <p:cNvPr id="4" name="Platshållare för bildnummer 3"/>
          <p:cNvSpPr>
            <a:spLocks noGrp="1"/>
          </p:cNvSpPr>
          <p:nvPr>
            <p:ph type="sldNum" sz="quarter" idx="10"/>
          </p:nvPr>
        </p:nvSpPr>
        <p:spPr/>
        <p:txBody>
          <a:bodyPr/>
          <a:lstStyle/>
          <a:p>
            <a:pPr marL="0" marR="0" lvl="0" indent="0" algn="r" defTabSz="955612" rtl="0" eaLnBrk="1" fontAlgn="auto" latinLnBrk="0" hangingPunct="1">
              <a:lnSpc>
                <a:spcPct val="100000"/>
              </a:lnSpc>
              <a:spcBef>
                <a:spcPts val="0"/>
              </a:spcBef>
              <a:spcAft>
                <a:spcPts val="0"/>
              </a:spcAft>
              <a:buClrTx/>
              <a:buSzTx/>
              <a:buFontTx/>
              <a:buNone/>
              <a:tabLst/>
              <a:defRPr/>
            </a:pPr>
            <a:fld id="{BC3FFE0A-CCBC-4163-8C90-5C60126B49C6}" type="slidenum">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5612" rtl="0" eaLnBrk="1" fontAlgn="auto" latinLnBrk="0" hangingPunct="1">
                <a:lnSpc>
                  <a:spcPct val="100000"/>
                </a:lnSpc>
                <a:spcBef>
                  <a:spcPts val="0"/>
                </a:spcBef>
                <a:spcAft>
                  <a:spcPts val="0"/>
                </a:spcAft>
                <a:buClrTx/>
                <a:buSzTx/>
                <a:buFontTx/>
                <a:buNone/>
                <a:tabLst/>
                <a:defRPr/>
              </a:pPr>
              <a:t>9</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557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300" b="1" dirty="0"/>
              <a:t>Genomlysning av fritextkommentarer och lokala tilläggsfrågor i brukarundersökningarna utifrån pandemins påverkan på kontakten med och stödet från socialtjänsten</a:t>
            </a:r>
            <a:endParaRPr lang="sv-SE" sz="1300" dirty="0"/>
          </a:p>
          <a:p>
            <a:r>
              <a:rPr lang="sv-SE" sz="1300" i="1" dirty="0"/>
              <a:t>Kan beslutas av S-</a:t>
            </a:r>
            <a:r>
              <a:rPr lang="sv-SE" sz="1300" i="1" dirty="0" err="1"/>
              <a:t>KiS</a:t>
            </a:r>
            <a:r>
              <a:rPr lang="sv-SE" sz="1300" i="1" dirty="0"/>
              <a:t> 5/5</a:t>
            </a:r>
            <a:r>
              <a:rPr lang="sv-SE" sz="1300" dirty="0"/>
              <a:t> </a:t>
            </a:r>
          </a:p>
          <a:p>
            <a:r>
              <a:rPr lang="sv-SE" sz="1300" dirty="0"/>
              <a:t>Sedan Coronapandemins start har det funnits många farhågor kring hur den på olika sätt påverkat och påverkar brukarnas möjlighet till kontakt med och stöd från socialtjänsten, men förhållandevis lite systematiskt insamlade uppgifter i frågan.</a:t>
            </a:r>
          </a:p>
          <a:p>
            <a:r>
              <a:rPr lang="sv-SE" sz="1300" dirty="0"/>
              <a:t/>
            </a:r>
            <a:br>
              <a:rPr lang="sv-SE" sz="1300" dirty="0"/>
            </a:br>
            <a:endParaRPr lang="sv-SE" sz="1300" dirty="0"/>
          </a:p>
          <a:p>
            <a:r>
              <a:rPr lang="sv-SE" sz="1300" dirty="0"/>
              <a:t>I de brukarundersökningar inom socialtjänsten som SKR samordnar ges kommuner och privata aktörer sedan år 2020 dels möjlighet att erbjuda brukare som deltar i undersökningen att kunna kommentera sina svar i fritext, dels möjlighet att lägga till upp till fem egna, lokala frågor per brukarundersökning.[1] </a:t>
            </a:r>
          </a:p>
          <a:p>
            <a:r>
              <a:rPr lang="sv-SE" sz="1300" b="1" dirty="0"/>
              <a:t>Syftet med förslaget</a:t>
            </a:r>
            <a:r>
              <a:rPr lang="sv-SE" sz="1300" dirty="0"/>
              <a:t> är att se om det i brukarundersökningarnas fritextkommentarer och lokala tilläggsfrågor finns information om hur brukarna upplever att pandemin påverkat deras kontakt med och stöd från socialtjänsten. </a:t>
            </a:r>
          </a:p>
          <a:p>
            <a:r>
              <a:rPr lang="sv-SE" sz="1300" b="1" dirty="0"/>
              <a:t>Maximal kostnad: 21 000 kr</a:t>
            </a:r>
            <a:endParaRPr lang="sv-SE" sz="130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8B5DC-6851-4106-8C1F-957AD834857C}"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48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17487-BD3D-41E3-AC03-9C7D7BE9220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52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93DE4-4BEF-4774-B3C1-FC1D274160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82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BC9B-0DB4-404C-9AE2-6C9C4CC4CD2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32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 Yttersta ansvaret</a:t>
            </a:r>
          </a:p>
          <a:p>
            <a:r>
              <a:rPr lang="sv-SE" dirty="0" smtClean="0"/>
              <a:t>Informationsdelning</a:t>
            </a:r>
          </a:p>
          <a:p>
            <a:r>
              <a:rPr lang="sv-SE" dirty="0" smtClean="0"/>
              <a:t>Personnummerbaserad statistik</a:t>
            </a:r>
          </a:p>
          <a:p>
            <a:r>
              <a:rPr lang="sv-SE" dirty="0" smtClean="0"/>
              <a:t>Automatiserade beslut</a:t>
            </a:r>
          </a:p>
          <a:p>
            <a:r>
              <a:rPr lang="sv-SE" dirty="0" smtClean="0"/>
              <a:t>Kronologiska pärmen</a:t>
            </a:r>
          </a:p>
          <a:p>
            <a:r>
              <a:rPr lang="sv-SE" dirty="0" smtClean="0"/>
              <a:t>SOSFS 2014:4 Socialstyrelsens föreskrifter och allmänna råd om våld i nära relationer</a:t>
            </a:r>
          </a:p>
          <a:p>
            <a:r>
              <a:rPr lang="sv-SE" dirty="0" smtClean="0"/>
              <a:t>Avtalssamverkan region-kommun</a:t>
            </a:r>
          </a:p>
          <a:p>
            <a:r>
              <a:rPr lang="sv-SE" dirty="0" smtClean="0"/>
              <a:t>Skyddat boende, upphandling och IOP</a:t>
            </a:r>
          </a:p>
          <a:p>
            <a:r>
              <a:rPr lang="sv-SE" dirty="0" smtClean="0"/>
              <a:t>Ansvaret för sociala insatser till asylsökande</a:t>
            </a:r>
          </a:p>
          <a:p>
            <a:endParaRPr lang="sv-SE" i="1"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BC9B-0DB4-404C-9AE2-6C9C4CC4CD2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440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Arial" panose="020B0604020202020204" pitchFamily="34" charset="0"/>
              <a:buChar char="•"/>
            </a:pPr>
            <a:r>
              <a:rPr lang="sv-SE" sz="1200" dirty="0" smtClean="0"/>
              <a:t>Resultatet blir ett fortsatt ”lapptäcke” till lag, och SKR:s (och utredningens) uppfattning om att samtliga delar i förslaget är ömsesidigt och inbördes beroende av varandra går förlorad.</a:t>
            </a:r>
          </a:p>
          <a:p>
            <a:pPr>
              <a:buFont typeface="Arial" panose="020B0604020202020204" pitchFamily="34" charset="0"/>
              <a:buChar char="•"/>
            </a:pPr>
            <a:r>
              <a:rPr lang="sv-SE" sz="1200" dirty="0" smtClean="0"/>
              <a:t>Det naturliga avstampet i en ny socialtjänstlag som grund för en nödvändig omställning av socialtjänstens arbete riskerar att utebli</a:t>
            </a:r>
            <a:endParaRPr lang="sv-SE" dirty="0"/>
          </a:p>
        </p:txBody>
      </p:sp>
      <p:sp>
        <p:nvSpPr>
          <p:cNvPr id="4" name="Platshållare för bildnummer 3"/>
          <p:cNvSpPr>
            <a:spLocks noGrp="1"/>
          </p:cNvSpPr>
          <p:nvPr>
            <p:ph type="sldNum" sz="quarter" idx="10"/>
          </p:nvPr>
        </p:nvSpPr>
        <p:spPr/>
        <p:txBody>
          <a:bodyPr/>
          <a:lstStyle/>
          <a:p>
            <a:fld id="{A84E0FAD-7AF1-4FF3-B106-3C1C59BF24C9}" type="slidenum">
              <a:rPr lang="sv-SE" smtClean="0"/>
              <a:t>20</a:t>
            </a:fld>
            <a:endParaRPr lang="sv-SE"/>
          </a:p>
        </p:txBody>
      </p:sp>
    </p:spTree>
    <p:extLst>
      <p:ext uri="{BB962C8B-B14F-4D97-AF65-F5344CB8AC3E}">
        <p14:creationId xmlns:p14="http://schemas.microsoft.com/office/powerpoint/2010/main" val="200306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3.xml"/><Relationship Id="rId4" Type="http://schemas.openxmlformats.org/officeDocument/2006/relationships/image" Target="../media/image17.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4B42D259-ACB8-4FD1-AC0F-9CAC8F5E07E0}"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75484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56203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880843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862888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33799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185338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r>
              <a:rPr lang="sv-SE" smtClean="0"/>
              <a:t>2021-05-19</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E0CF1DFE-83CD-4DBA-9864-1BB764A14C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3268850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smtClean="0"/>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061973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76689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11772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1896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518961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05511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527992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33649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8477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41810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6" name="Content Placeholder 2"/>
          <p:cNvSpPr>
            <a:spLocks noGrp="1"/>
          </p:cNvSpPr>
          <p:nvPr>
            <p:ph idx="1"/>
          </p:nvPr>
        </p:nvSpPr>
        <p:spPr>
          <a:xfrm>
            <a:off x="1748707" y="1951865"/>
            <a:ext cx="9435761" cy="3914546"/>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20777993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3859724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831608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12433726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31622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0881808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0299736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27891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5157037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976636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enhet&#10;&#10;Automatiskt genererad beskrivning">
            <a:extLst>
              <a:ext uri="{FF2B5EF4-FFF2-40B4-BE49-F238E27FC236}">
                <a16:creationId xmlns:a16="http://schemas.microsoft.com/office/drawing/2014/main" id="{F462BC7F-2338-4B3A-95AD-A880358D7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6191300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a:p>
        </p:txBody>
      </p:sp>
      <p:sp>
        <p:nvSpPr>
          <p:cNvPr id="4" name="Platshållare för datum 3"/>
          <p:cNvSpPr>
            <a:spLocks noGrp="1"/>
          </p:cNvSpPr>
          <p:nvPr>
            <p:ph type="dt" sz="half" idx="10"/>
          </p:nvPr>
        </p:nvSpPr>
        <p:spPr/>
        <p:txBody>
          <a:bodyPr/>
          <a:lstStyle/>
          <a:p>
            <a:fld id="{EB85B929-1F4A-48C3-A6E9-98B82C20EFAD}" type="datetimeFigureOut">
              <a:rPr lang="sv-SE" smtClean="0"/>
              <a:t>2021-05-19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27410322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B85B929-1F4A-48C3-A6E9-98B82C20EFAD}" type="datetimeFigureOut">
              <a:rPr lang="sv-SE" smtClean="0"/>
              <a:t>2021-05-19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25534473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EB85B929-1F4A-48C3-A6E9-98B82C20EFAD}" type="datetimeFigureOut">
              <a:rPr lang="sv-SE" smtClean="0"/>
              <a:t>2021-05-19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25196887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B85B929-1F4A-48C3-A6E9-98B82C20EFAD}" type="datetimeFigureOut">
              <a:rPr lang="sv-SE" smtClean="0"/>
              <a:t>2021-05-19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1581151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B85B929-1F4A-48C3-A6E9-98B82C20EFAD}" type="datetimeFigureOut">
              <a:rPr lang="sv-SE" smtClean="0"/>
              <a:t>2021-05-19</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562815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032416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B85B929-1F4A-48C3-A6E9-98B82C20EFAD}" type="datetimeFigureOut">
              <a:rPr lang="sv-SE" smtClean="0"/>
              <a:t>2021-05-19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8015307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B85B929-1F4A-48C3-A6E9-98B82C20EFAD}" type="datetimeFigureOut">
              <a:rPr lang="sv-SE" smtClean="0"/>
              <a:t>2021-05-19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2266786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EB85B929-1F4A-48C3-A6E9-98B82C20EFAD}" type="datetimeFigureOut">
              <a:rPr lang="sv-SE" smtClean="0"/>
              <a:t>2021-05-19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8122884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EB85B929-1F4A-48C3-A6E9-98B82C20EFAD}" type="datetimeFigureOut">
              <a:rPr lang="sv-SE" smtClean="0"/>
              <a:t>2021-05-19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27154032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B85B929-1F4A-48C3-A6E9-98B82C20EFAD}" type="datetimeFigureOut">
              <a:rPr lang="sv-SE" smtClean="0"/>
              <a:t>2021-05-19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1268119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B85B929-1F4A-48C3-A6E9-98B82C20EFAD}" type="datetimeFigureOut">
              <a:rPr lang="sv-SE" smtClean="0"/>
              <a:t>2021-05-19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450397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16385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93714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027642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80759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6528585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554899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784199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977291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43240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820917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4359197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18843960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713959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7962832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049974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4B42D259-ACB8-4FD1-AC0F-9CAC8F5E07E0}" type="datetimeFigureOut">
              <a:rPr lang="sv-SE" smtClean="0"/>
              <a:t>2021-05-19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319283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3868402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16934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4B42D259-ACB8-4FD1-AC0F-9CAC8F5E07E0}" type="datetimeFigureOut">
              <a:rPr lang="sv-SE" smtClean="0"/>
              <a:t>2021-05-19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32738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601000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421088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6061585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it avsnitt">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91DB7D1E-37AF-4FA0-8FD2-F23EC80E0E0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20748722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E0CF1DFE-83CD-4DBA-9864-1BB764A14C1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08994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66BA1DF9-F254-47E8-AD5B-F1789C944EB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894996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727315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74939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4240595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10736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904916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01644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4875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2021-05-19</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02427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9432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841093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849886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11355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85275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83048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61404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45389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22208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31946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786663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026611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74591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68622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45188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49645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17068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90771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01123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87129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34986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80291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18397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71178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99737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94015692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740351-723E-43C4-82F7-34A113B1A6F3}"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ARBETSMATERIAL</a:t>
            </a: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43414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14" name="Do not remove" hidden="1">
            <a:extLst>
              <a:ext uri="{FF2B5EF4-FFF2-40B4-BE49-F238E27FC236}">
                <a16:creationId xmlns:a16="http://schemas.microsoft.com/office/drawing/2014/main" id="{33536690-9652-4EA2-9508-1079A991F01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F35E75-24C3-4362-876F-53FE9B68DBEC}"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ARBETSMATERIAL</a:t>
            </a: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92749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227B22-F3EF-4D37-AF95-CF22377C7954}"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ARBETSMATERIAL</a:t>
            </a: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02606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6DD145-A424-47CB-8A40-B4BD30651F8B}"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ARBETSMATERIAL</a:t>
            </a: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52262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44DFBB-E700-4ABA-801C-CEBB087A2E0E}"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ARBETSMATERIAL</a:t>
            </a: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86455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B0B43E-9A0E-48A6-B130-2B36DED984D3}"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ARBETSMATERIAL</a:t>
            </a: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07106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5049CAC8-12DF-4ADE-A342-2530647F405D}"/>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7B30-6D9B-41B4-9C78-ABE78C65EC69}"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ARBETSMATERIAL</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89827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4F981732-D8F8-4511-BF23-42E066FC2AD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37655-BD3C-471E-91DA-2697899F12AC}"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ARBETSMATERIAL</a:t>
            </a: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622824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5C6D23-7623-49B5-9AA1-3974A2338516}"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ARBETSMATERIAL</a:t>
            </a: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20175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3029093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1ADA1F9B-CCF0-4D82-A120-69E88C49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6334248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enhet&#10;&#10;Automatiskt genererad beskrivning">
            <a:extLst>
              <a:ext uri="{FF2B5EF4-FFF2-40B4-BE49-F238E27FC236}">
                <a16:creationId xmlns:a16="http://schemas.microsoft.com/office/drawing/2014/main" id="{F462BC7F-2338-4B3A-95AD-A880358D7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3511068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91982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ritning&#10;&#10;Automatiskt genererad beskrivning">
            <a:extLst>
              <a:ext uri="{FF2B5EF4-FFF2-40B4-BE49-F238E27FC236}">
                <a16:creationId xmlns:a16="http://schemas.microsoft.com/office/drawing/2014/main" id="{1E92A6A6-8B0A-4DE1-8142-4259EB45C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9592675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2033502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2985653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826038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17009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129035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462700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2864964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942200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smtClean="0"/>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096845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8130697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2021-05-19</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0526679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818664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6345621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3667101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5318791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00852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5872102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447667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53006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311653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10414857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871889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6553823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5793900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912217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2021-05-19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5421859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smtClean="0"/>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21432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96378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140290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3980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8.png"/><Relationship Id="rId4" Type="http://schemas.openxmlformats.org/officeDocument/2006/relationships/slideLayout" Target="../slideLayouts/slideLayout74.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1.png"/><Relationship Id="rId5" Type="http://schemas.openxmlformats.org/officeDocument/2006/relationships/slideLayout" Target="../slideLayouts/slideLayout83.xml"/><Relationship Id="rId10" Type="http://schemas.openxmlformats.org/officeDocument/2006/relationships/theme" Target="../theme/theme11.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10" Type="http://schemas.openxmlformats.org/officeDocument/2006/relationships/image" Target="../media/image9.jpeg"/><Relationship Id="rId4" Type="http://schemas.openxmlformats.org/officeDocument/2006/relationships/slideLayout" Target="../slideLayouts/slideLayout91.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16.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13.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image" Target="../media/image16.pn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theme" Target="../theme/theme14.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image" Target="../media/image7.png"/><Relationship Id="rId5" Type="http://schemas.openxmlformats.org/officeDocument/2006/relationships/slideLayout" Target="../slideLayouts/slideLayout120.xml"/><Relationship Id="rId10" Type="http://schemas.openxmlformats.org/officeDocument/2006/relationships/theme" Target="../theme/theme1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10" Type="http://schemas.openxmlformats.org/officeDocument/2006/relationships/image" Target="../media/image18.jpeg"/><Relationship Id="rId4" Type="http://schemas.openxmlformats.org/officeDocument/2006/relationships/slideLayout" Target="../slideLayouts/slideLayout139.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10" Type="http://schemas.openxmlformats.org/officeDocument/2006/relationships/image" Target="../media/image18.jpeg"/><Relationship Id="rId4" Type="http://schemas.openxmlformats.org/officeDocument/2006/relationships/slideLayout" Target="../slideLayouts/slideLayout147.xml"/><Relationship Id="rId9"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emf"/><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7.png"/><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8.png"/><Relationship Id="rId4" Type="http://schemas.openxmlformats.org/officeDocument/2006/relationships/slideLayout" Target="../slideLayouts/slideLayout3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9.jpeg"/><Relationship Id="rId4" Type="http://schemas.openxmlformats.org/officeDocument/2006/relationships/slideLayout" Target="../slideLayouts/slideLayout4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1.png"/><Relationship Id="rId5" Type="http://schemas.openxmlformats.org/officeDocument/2006/relationships/slideLayout" Target="../slideLayouts/slideLayout61.xml"/><Relationship Id="rId10" Type="http://schemas.openxmlformats.org/officeDocument/2006/relationships/theme" Target="../theme/theme8.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68.xml"/><Relationship Id="rId7" Type="http://schemas.openxmlformats.org/officeDocument/2006/relationships/image" Target="../media/image3.emf"/><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9.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dirty="0"/>
          </a:p>
        </p:txBody>
      </p:sp>
      <p:pic>
        <p:nvPicPr>
          <p:cNvPr id="10" name="Bildobjekt 9" descr="En bild som visar ritning&#10;&#10;Automatiskt genererad beskrivning">
            <a:extLst>
              <a:ext uri="{FF2B5EF4-FFF2-40B4-BE49-F238E27FC236}">
                <a16:creationId xmlns:a16="http://schemas.microsoft.com/office/drawing/2014/main" id="{3E467AC3-6FEB-43D1-B07B-53D7F2F674EB}"/>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363268049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84780921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13056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283002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hf sldNum="0" hdr="0" ft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2265762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04878007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5B929-1F4A-48C3-A6E9-98B82C20EFAD}" type="datetimeFigureOut">
              <a:rPr lang="sv-SE" smtClean="0"/>
              <a:t>2021-05-19</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FE650-1F31-4C5A-8020-C830D0E12BCA}" type="slidenum">
              <a:rPr lang="sv-SE" smtClean="0"/>
              <a:t>‹#›</a:t>
            </a:fld>
            <a:endParaRPr lang="sv-SE"/>
          </a:p>
        </p:txBody>
      </p:sp>
    </p:spTree>
    <p:extLst>
      <p:ext uri="{BB962C8B-B14F-4D97-AF65-F5344CB8AC3E}">
        <p14:creationId xmlns:p14="http://schemas.microsoft.com/office/powerpoint/2010/main" val="288400462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27029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32628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144807772"/>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pic>
        <p:nvPicPr>
          <p:cNvPr id="10" name="Bildobjekt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673" r:id="rId1"/>
    <p:sldLayoutId id="2147483704" r:id="rId2"/>
    <p:sldLayoutId id="2147483684" r:id="rId3"/>
    <p:sldLayoutId id="2147483685" r:id="rId4"/>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541014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FBF56087-D006-4AE0-B04E-26938F3EF59F}"/>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1789706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665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01391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A33E70-B3F9-4C0D-9A42-37245B5E64DE}"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ARBETSMATERIAL</a:t>
            </a: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3019812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hdr="0" dt="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2021-05-19</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298241994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2" Type="http://schemas.openxmlformats.org/officeDocument/2006/relationships/hyperlink" Target="https://zoom.us/rec/share/nijXPs5N5ubfZfiVef0imJsuNwJRqtR94aMjDPBkFRXhyavMQ70n5Lh56i72rt6A.WVCPOKJtt_T3vlNH"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tags" Target="../tags/tag5.xml"/><Relationship Id="rId7" Type="http://schemas.openxmlformats.org/officeDocument/2006/relationships/image" Target="../media/image40.emf"/><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5.xml"/><Relationship Id="rId4"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hyperlink" Target="https://skr.se/skr/tjanster/oppnajamforelser/socialtjanstbrukarundersokningar.15329.html" TargetMode="External"/><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3" Type="http://schemas.openxmlformats.org/officeDocument/2006/relationships/hyperlink" Target="https://www.regeringen.se/4adc98/contentassets/1b5b144156614ab0938ca8d3b2a803d7/uppdrag-om-forstarkt-tillsyn-av-socialtjanstens-handlaggning-av-arenden-som-ror-barn-och-unga.pdf" TargetMode="External"/><Relationship Id="rId2" Type="http://schemas.openxmlformats.org/officeDocument/2006/relationships/notesSlide" Target="../notesSlides/notesSlide19.xml"/><Relationship Id="rId1" Type="http://schemas.openxmlformats.org/officeDocument/2006/relationships/slideLayout" Target="../slideLayouts/slideLayout48.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8.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37.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13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45.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5.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3.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22.png"/><Relationship Id="rId14" Type="http://schemas.openxmlformats.org/officeDocument/2006/relationships/image" Target="../media/image21.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SKR informerar RSS 18 maj</a:t>
            </a:r>
            <a:endParaRPr lang="sv-SE" dirty="0"/>
          </a:p>
        </p:txBody>
      </p:sp>
      <p:sp>
        <p:nvSpPr>
          <p:cNvPr id="3" name="Underrubrik 2"/>
          <p:cNvSpPr>
            <a:spLocks noGrp="1"/>
          </p:cNvSpPr>
          <p:nvPr>
            <p:ph type="subTitle" idx="1"/>
          </p:nvPr>
        </p:nvSpPr>
        <p:spPr/>
        <p:txBody>
          <a:bodyPr/>
          <a:lstStyle/>
          <a:p>
            <a:endParaRPr lang="sv-SE"/>
          </a:p>
        </p:txBody>
      </p:sp>
    </p:spTree>
    <p:extLst>
      <p:ext uri="{BB962C8B-B14F-4D97-AF65-F5344CB8AC3E}">
        <p14:creationId xmlns:p14="http://schemas.microsoft.com/office/powerpoint/2010/main" val="669651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1886" y="357244"/>
            <a:ext cx="9609825" cy="1231392"/>
          </a:xfrm>
        </p:spPr>
        <p:txBody>
          <a:bodyPr/>
          <a:lstStyle/>
          <a:p>
            <a:r>
              <a:rPr lang="sv-SE" dirty="0"/>
              <a:t>Genomlysning av 2020 års resultat i brukarundersökningarna utifrån </a:t>
            </a:r>
            <a:r>
              <a:rPr lang="sv-SE" dirty="0" err="1"/>
              <a:t>coronapandemin</a:t>
            </a:r>
            <a:endParaRPr lang="sv-SE" dirty="0"/>
          </a:p>
        </p:txBody>
      </p:sp>
      <p:sp>
        <p:nvSpPr>
          <p:cNvPr id="3" name="Platshållare för innehåll 2"/>
          <p:cNvSpPr>
            <a:spLocks noGrp="1"/>
          </p:cNvSpPr>
          <p:nvPr>
            <p:ph idx="1"/>
          </p:nvPr>
        </p:nvSpPr>
        <p:spPr>
          <a:xfrm>
            <a:off x="664232" y="2887579"/>
            <a:ext cx="9609825" cy="3346222"/>
          </a:xfrm>
        </p:spPr>
        <p:txBody>
          <a:bodyPr/>
          <a:lstStyle/>
          <a:p>
            <a:pPr marL="30163" indent="0">
              <a:buNone/>
            </a:pPr>
            <a:r>
              <a:rPr lang="sv-SE" b="1" dirty="0" smtClean="0"/>
              <a:t>Syftet </a:t>
            </a:r>
            <a:r>
              <a:rPr lang="sv-SE" b="1" dirty="0"/>
              <a:t>med förslaget</a:t>
            </a:r>
            <a:r>
              <a:rPr lang="sv-SE" dirty="0"/>
              <a:t> är att se om det i brukarundersökningarnas fritextkommentarer och lokala tilläggsfrågor finns information om hur brukarna upplever att pandemin påverkat deras kontakt med och stöd från socialtjänsten. </a:t>
            </a:r>
            <a:endParaRPr lang="sv-SE" dirty="0" smtClean="0"/>
          </a:p>
          <a:p>
            <a:pPr marL="30163" indent="0">
              <a:buNone/>
            </a:pPr>
            <a:endParaRPr lang="sv-SE" dirty="0"/>
          </a:p>
          <a:p>
            <a:endParaRPr lang="sv-SE" dirty="0"/>
          </a:p>
        </p:txBody>
      </p:sp>
    </p:spTree>
    <p:extLst>
      <p:ext uri="{BB962C8B-B14F-4D97-AF65-F5344CB8AC3E}">
        <p14:creationId xmlns:p14="http://schemas.microsoft.com/office/powerpoint/2010/main" val="2571216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Processledare kunskapsstyrning kommunal hälso- och sjukvård</a:t>
            </a:r>
            <a:endParaRPr lang="sv-SE" dirty="0"/>
          </a:p>
        </p:txBody>
      </p:sp>
      <p:sp>
        <p:nvSpPr>
          <p:cNvPr id="3" name="Platshållare för innehåll 2"/>
          <p:cNvSpPr>
            <a:spLocks noGrp="1"/>
          </p:cNvSpPr>
          <p:nvPr>
            <p:ph idx="1"/>
          </p:nvPr>
        </p:nvSpPr>
        <p:spPr/>
        <p:txBody>
          <a:bodyPr/>
          <a:lstStyle/>
          <a:p>
            <a:pPr marL="30163" indent="0">
              <a:buNone/>
            </a:pPr>
            <a:r>
              <a:rPr lang="sv-SE" dirty="0" smtClean="0"/>
              <a:t>Kansliet kommer att förstärkas med en processledare på 50% för att arbeta mer strategiskt med kommuners medverkan i kunskapsstyrningen för hälso- och sjukvården.</a:t>
            </a:r>
            <a:endParaRPr lang="sv-SE" dirty="0"/>
          </a:p>
          <a:p>
            <a:r>
              <a:rPr lang="sv-SE" dirty="0" smtClean="0"/>
              <a:t>Leda arbetsgrupp för att bedöma relevans av kunskapsstöd</a:t>
            </a:r>
          </a:p>
          <a:p>
            <a:r>
              <a:rPr lang="sv-SE" dirty="0" smtClean="0"/>
              <a:t>Stöd till kommunernas ledamöter</a:t>
            </a:r>
          </a:p>
          <a:p>
            <a:r>
              <a:rPr lang="sv-SE" dirty="0" smtClean="0"/>
              <a:t>Kommunikation och stöd till RSS</a:t>
            </a:r>
            <a:endParaRPr lang="sv-SE" dirty="0"/>
          </a:p>
        </p:txBody>
      </p:sp>
    </p:spTree>
    <p:extLst>
      <p:ext uri="{BB962C8B-B14F-4D97-AF65-F5344CB8AC3E}">
        <p14:creationId xmlns:p14="http://schemas.microsoft.com/office/powerpoint/2010/main" val="3598064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Kommunikationspaket återkoppling ett år med rekommendationen</a:t>
            </a:r>
            <a:r>
              <a:rPr lang="sv-SE" dirty="0"/>
              <a:t/>
            </a:r>
            <a:br>
              <a:rPr lang="sv-SE" dirty="0"/>
            </a:br>
            <a:endParaRPr lang="sv-SE" dirty="0"/>
          </a:p>
        </p:txBody>
      </p:sp>
    </p:spTree>
    <p:extLst>
      <p:ext uri="{BB962C8B-B14F-4D97-AF65-F5344CB8AC3E}">
        <p14:creationId xmlns:p14="http://schemas.microsoft.com/office/powerpoint/2010/main" val="1696153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Återkoppling till kommunerna</a:t>
            </a:r>
            <a:endParaRPr lang="sv-SE" dirty="0"/>
          </a:p>
        </p:txBody>
      </p:sp>
      <p:sp>
        <p:nvSpPr>
          <p:cNvPr id="3" name="Platshållare för innehåll 2"/>
          <p:cNvSpPr>
            <a:spLocks noGrp="1"/>
          </p:cNvSpPr>
          <p:nvPr>
            <p:ph idx="1"/>
          </p:nvPr>
        </p:nvSpPr>
        <p:spPr>
          <a:xfrm>
            <a:off x="664233" y="1985064"/>
            <a:ext cx="10587700" cy="3738598"/>
          </a:xfrm>
        </p:spPr>
        <p:txBody>
          <a:bodyPr/>
          <a:lstStyle/>
          <a:p>
            <a:r>
              <a:rPr lang="sv-SE" dirty="0" smtClean="0"/>
              <a:t>Syftet är att beskriva vad det första året med extra finansiering givit för resultat</a:t>
            </a:r>
          </a:p>
          <a:p>
            <a:r>
              <a:rPr lang="sv-SE" dirty="0" smtClean="0"/>
              <a:t>Primära målgrupper är S-</a:t>
            </a:r>
            <a:r>
              <a:rPr lang="sv-SE" dirty="0" err="1" smtClean="0"/>
              <a:t>KiS</a:t>
            </a:r>
            <a:r>
              <a:rPr lang="sv-SE" dirty="0" smtClean="0"/>
              <a:t>, socialchefer, </a:t>
            </a:r>
            <a:r>
              <a:rPr lang="sv-SE" dirty="0" err="1" smtClean="0"/>
              <a:t>RSS:er</a:t>
            </a:r>
            <a:r>
              <a:rPr lang="sv-SE" dirty="0" smtClean="0"/>
              <a:t>, SKR:s beredningar för primärvård och äldreomsorg samt socialpolitik och individomsorg, styrgruppen för kunskapsstyrning hälso- och sjukvård</a:t>
            </a:r>
          </a:p>
          <a:p>
            <a:r>
              <a:rPr lang="sv-SE" dirty="0" smtClean="0"/>
              <a:t>Via mejl, nyhetsbrev, blogg</a:t>
            </a:r>
          </a:p>
          <a:p>
            <a:r>
              <a:rPr lang="sv-SE" dirty="0" smtClean="0"/>
              <a:t>Utformat som ett bildspel, med korta texter kompletterade av längre texter i anteckningsfältet</a:t>
            </a:r>
          </a:p>
          <a:p>
            <a:r>
              <a:rPr lang="sv-SE" dirty="0" smtClean="0"/>
              <a:t>Fortlöpande genom nyhetsbrev socialtjänsten samt kunskapsstyrning </a:t>
            </a:r>
            <a:r>
              <a:rPr lang="sv-SE" dirty="0" err="1" smtClean="0"/>
              <a:t>HoS</a:t>
            </a:r>
            <a:endParaRPr lang="sv-SE" dirty="0" smtClean="0"/>
          </a:p>
          <a:p>
            <a:endParaRPr lang="sv-SE" dirty="0"/>
          </a:p>
        </p:txBody>
      </p:sp>
    </p:spTree>
    <p:extLst>
      <p:ext uri="{BB962C8B-B14F-4D97-AF65-F5344CB8AC3E}">
        <p14:creationId xmlns:p14="http://schemas.microsoft.com/office/powerpoint/2010/main" val="3169348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837881" y="1858964"/>
            <a:ext cx="9608400" cy="1966912"/>
          </a:xfrm>
        </p:spPr>
        <p:txBody>
          <a:bodyPr/>
          <a:lstStyle/>
          <a:p>
            <a:r>
              <a:rPr lang="sv-SE" dirty="0" smtClean="0"/>
              <a:t>Yrkesresan</a:t>
            </a:r>
            <a:endParaRPr lang="sv-SE" dirty="0"/>
          </a:p>
        </p:txBody>
      </p:sp>
      <p:sp>
        <p:nvSpPr>
          <p:cNvPr id="5" name="Rektangel 4"/>
          <p:cNvSpPr/>
          <p:nvPr/>
        </p:nvSpPr>
        <p:spPr>
          <a:xfrm>
            <a:off x="1142635" y="3371934"/>
            <a:ext cx="8998891"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Kommuner i samverkan för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kunskap, kraft och kompetens i socialtjänsten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958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48900" y="534919"/>
            <a:ext cx="9609825" cy="1112405"/>
          </a:xfrm>
        </p:spPr>
        <p:txBody>
          <a:bodyPr/>
          <a:lstStyle/>
          <a:p>
            <a:r>
              <a:rPr lang="sv-SE" dirty="0" smtClean="0"/>
              <a:t>Beslut om kommande Yrkesresor</a:t>
            </a:r>
            <a:endParaRPr lang="sv-SE" dirty="0"/>
          </a:p>
        </p:txBody>
      </p:sp>
      <p:sp>
        <p:nvSpPr>
          <p:cNvPr id="3" name="Platshållare för innehåll 2"/>
          <p:cNvSpPr>
            <a:spLocks noGrp="1"/>
          </p:cNvSpPr>
          <p:nvPr>
            <p:ph idx="1"/>
          </p:nvPr>
        </p:nvSpPr>
        <p:spPr>
          <a:xfrm>
            <a:off x="664232" y="1733202"/>
            <a:ext cx="11159468" cy="4299297"/>
          </a:xfrm>
        </p:spPr>
        <p:txBody>
          <a:bodyPr/>
          <a:lstStyle/>
          <a:p>
            <a:pPr marL="30163" indent="0">
              <a:buNone/>
            </a:pPr>
            <a:r>
              <a:rPr lang="sv-SE" sz="2000" dirty="0"/>
              <a:t>Den nationella styrgruppen för Yrkesresan har </a:t>
            </a:r>
            <a:r>
              <a:rPr lang="sv-SE" sz="2000" dirty="0" smtClean="0"/>
              <a:t>torsdag </a:t>
            </a:r>
            <a:r>
              <a:rPr lang="sv-SE" sz="2000" dirty="0"/>
              <a:t>22 april 2021 fattat beslut om att inleda arbetet med att initiera förstudier för yrkesresor inom följande områden:</a:t>
            </a:r>
          </a:p>
          <a:p>
            <a:pPr lvl="0"/>
            <a:r>
              <a:rPr lang="sv-SE" sz="2000" b="1" dirty="0"/>
              <a:t>LSS – myndighet och utförarverksamhet</a:t>
            </a:r>
            <a:r>
              <a:rPr lang="sv-SE" sz="2000" dirty="0"/>
              <a:t>. Denna förstudie ska belysa om det är möjligt/lämpligt att genomföra en eller två yrkesresor, dvs en för respektive område myndighet och utförare</a:t>
            </a:r>
          </a:p>
          <a:p>
            <a:pPr lvl="0"/>
            <a:r>
              <a:rPr lang="sv-SE" sz="2000" b="1" dirty="0"/>
              <a:t>Äldreomsorg utförarverksamhet</a:t>
            </a:r>
          </a:p>
          <a:p>
            <a:pPr lvl="0"/>
            <a:r>
              <a:rPr lang="sv-SE" sz="2000" b="1" dirty="0"/>
              <a:t>Missbruk </a:t>
            </a:r>
            <a:r>
              <a:rPr lang="sv-SE" sz="2000" b="1" dirty="0" smtClean="0"/>
              <a:t>myndighetsutövning</a:t>
            </a:r>
          </a:p>
          <a:p>
            <a:pPr lvl="0"/>
            <a:endParaRPr lang="sv-SE" sz="2000" dirty="0"/>
          </a:p>
          <a:p>
            <a:pPr marL="30163" indent="0">
              <a:buNone/>
            </a:pPr>
            <a:r>
              <a:rPr lang="sv-SE" sz="1600" i="1" dirty="0" smtClean="0"/>
              <a:t>För </a:t>
            </a:r>
            <a:r>
              <a:rPr lang="sv-SE" sz="1600" i="1" dirty="0"/>
              <a:t>de båda första punkterna ovan ska den RSS som ska genomföra förstudierna ta sin utgångspunkt i den förstudie som genomförts under våren 2021 av Göteborgsregionen. </a:t>
            </a:r>
          </a:p>
          <a:p>
            <a:pPr marL="30163" indent="0">
              <a:buNone/>
            </a:pPr>
            <a:r>
              <a:rPr lang="sv-SE" sz="1600" i="1" dirty="0"/>
              <a:t>För punkt 1 och 3 kan det också ingå att se över koppling/frågeställningar/delmängder som rör socialpsykiatri där så är relevant. </a:t>
            </a:r>
          </a:p>
          <a:p>
            <a:endParaRPr lang="sv-SE" sz="2000" dirty="0"/>
          </a:p>
        </p:txBody>
      </p:sp>
    </p:spTree>
    <p:extLst>
      <p:ext uri="{BB962C8B-B14F-4D97-AF65-F5344CB8AC3E}">
        <p14:creationId xmlns:p14="http://schemas.microsoft.com/office/powerpoint/2010/main" val="2569590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Glöm inte att anmäla ert intresse för att ansvara för förstudier/yrkesresor</a:t>
            </a:r>
            <a:endParaRPr lang="sv-SE" sz="3600" dirty="0"/>
          </a:p>
        </p:txBody>
      </p:sp>
      <p:sp>
        <p:nvSpPr>
          <p:cNvPr id="3" name="Platshållare för innehåll 2"/>
          <p:cNvSpPr>
            <a:spLocks noGrp="1"/>
          </p:cNvSpPr>
          <p:nvPr>
            <p:ph idx="1"/>
          </p:nvPr>
        </p:nvSpPr>
        <p:spPr/>
        <p:txBody>
          <a:bodyPr/>
          <a:lstStyle/>
          <a:p>
            <a:r>
              <a:rPr lang="sv-SE" dirty="0" smtClean="0"/>
              <a:t>Instruktion och mall har skickats ut till funktionsbrevlådor och projektplats</a:t>
            </a:r>
          </a:p>
          <a:p>
            <a:endParaRPr lang="sv-SE" dirty="0"/>
          </a:p>
          <a:p>
            <a:r>
              <a:rPr lang="sv-SE" dirty="0" smtClean="0"/>
              <a:t>25/5 vill vi ha era intresseanmälningar oavsett hur långt ni hunnit fylla i mallen</a:t>
            </a:r>
          </a:p>
          <a:p>
            <a:pPr marL="30163" indent="0">
              <a:buNone/>
            </a:pPr>
            <a:endParaRPr lang="sv-SE" dirty="0" smtClean="0"/>
          </a:p>
          <a:p>
            <a:r>
              <a:rPr lang="sv-SE" dirty="0" smtClean="0"/>
              <a:t>Hör av er med era frågor till anna.lilja.qvarlander@skr.se</a:t>
            </a:r>
          </a:p>
        </p:txBody>
      </p:sp>
      <p:sp>
        <p:nvSpPr>
          <p:cNvPr id="4" name="Platshållare för innehåll 3"/>
          <p:cNvSpPr>
            <a:spLocks noGrp="1"/>
          </p:cNvSpPr>
          <p:nvPr>
            <p:ph sz="half" idx="4294967295"/>
          </p:nvPr>
        </p:nvSpPr>
        <p:spPr>
          <a:xfrm>
            <a:off x="7142163" y="1789113"/>
            <a:ext cx="5049837" cy="4205287"/>
          </a:xfrm>
        </p:spPr>
        <p:txBody>
          <a:bodyPr/>
          <a:lstStyle/>
          <a:p>
            <a:pPr marL="30163" indent="0">
              <a:buNone/>
            </a:pPr>
            <a:r>
              <a:rPr lang="sv-SE" dirty="0" smtClean="0"/>
              <a:t>-</a:t>
            </a:r>
            <a:endParaRPr lang="sv-SE" sz="1200" dirty="0"/>
          </a:p>
        </p:txBody>
      </p:sp>
    </p:spTree>
    <p:extLst>
      <p:ext uri="{BB962C8B-B14F-4D97-AF65-F5344CB8AC3E}">
        <p14:creationId xmlns:p14="http://schemas.microsoft.com/office/powerpoint/2010/main" val="4209925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15833" y="370466"/>
            <a:ext cx="9608400" cy="1310850"/>
          </a:xfrm>
        </p:spPr>
        <p:txBody>
          <a:bodyPr/>
          <a:lstStyle/>
          <a:p>
            <a:r>
              <a:rPr lang="sv-SE" dirty="0"/>
              <a:t>Aktuellt inom socialtjänsten</a:t>
            </a:r>
          </a:p>
        </p:txBody>
      </p:sp>
      <p:sp>
        <p:nvSpPr>
          <p:cNvPr id="4" name="textruta 3"/>
          <p:cNvSpPr txBox="1"/>
          <p:nvPr/>
        </p:nvSpPr>
        <p:spPr>
          <a:xfrm>
            <a:off x="2692400" y="1254717"/>
            <a:ext cx="6324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n-ea"/>
                <a:cs typeface="+mn-cs"/>
              </a:rPr>
              <a:t>Åsa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Furén-Thulin</a:t>
            </a:r>
            <a:endParaRPr kumimoji="0" lang="sv-SE" sz="2400" b="1"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latshållare för bild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76" b="7776"/>
          <a:stretch>
            <a:fillRect/>
          </a:stretch>
        </p:blipFill>
        <p:spPr>
          <a:xfrm>
            <a:off x="5722554" y="2689075"/>
            <a:ext cx="6013703" cy="3383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Bildobjekt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49691" y="2482818"/>
            <a:ext cx="2507530" cy="3795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3266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a:solidFill>
                  <a:srgbClr val="222221"/>
                </a:solidFill>
              </a:rPr>
              <a:t>Välfärdskommission</a:t>
            </a:r>
          </a:p>
        </p:txBody>
      </p:sp>
      <p:sp>
        <p:nvSpPr>
          <p:cNvPr id="3" name="Platshållare för innehåll 2"/>
          <p:cNvSpPr>
            <a:spLocks noGrp="1"/>
          </p:cNvSpPr>
          <p:nvPr>
            <p:ph sz="half" idx="1"/>
          </p:nvPr>
        </p:nvSpPr>
        <p:spPr>
          <a:xfrm>
            <a:off x="838870" y="1826074"/>
            <a:ext cx="4716000" cy="3740400"/>
          </a:xfrm>
        </p:spPr>
        <p:txBody>
          <a:bodyPr/>
          <a:lstStyle/>
          <a:p>
            <a:r>
              <a:rPr lang="sv-SE" dirty="0">
                <a:solidFill>
                  <a:srgbClr val="222221"/>
                </a:solidFill>
              </a:rPr>
              <a:t>Stärka välfärden</a:t>
            </a:r>
          </a:p>
          <a:p>
            <a:r>
              <a:rPr lang="sv-SE" dirty="0">
                <a:solidFill>
                  <a:srgbClr val="222221"/>
                </a:solidFill>
              </a:rPr>
              <a:t>Bakgrund</a:t>
            </a:r>
          </a:p>
          <a:p>
            <a:pPr lvl="1"/>
            <a:r>
              <a:rPr lang="sv-SE" dirty="0">
                <a:solidFill>
                  <a:srgbClr val="222221"/>
                </a:solidFill>
              </a:rPr>
              <a:t>Saknas 90 miljarder 2026</a:t>
            </a:r>
          </a:p>
          <a:p>
            <a:pPr lvl="1"/>
            <a:r>
              <a:rPr lang="sv-SE" dirty="0">
                <a:solidFill>
                  <a:srgbClr val="222221"/>
                </a:solidFill>
              </a:rPr>
              <a:t>Kompetensförsörjningen</a:t>
            </a:r>
          </a:p>
          <a:p>
            <a:r>
              <a:rPr lang="sv-SE" dirty="0">
                <a:solidFill>
                  <a:srgbClr val="222221"/>
                </a:solidFill>
              </a:rPr>
              <a:t>Regering, fack, SKR</a:t>
            </a:r>
          </a:p>
          <a:p>
            <a:r>
              <a:rPr lang="sv-SE" dirty="0">
                <a:solidFill>
                  <a:srgbClr val="222221"/>
                </a:solidFill>
              </a:rPr>
              <a:t>Höst 2019 till t o m 2021</a:t>
            </a:r>
          </a:p>
          <a:p>
            <a:r>
              <a:rPr lang="sv-SE" dirty="0">
                <a:solidFill>
                  <a:srgbClr val="222221"/>
                </a:solidFill>
              </a:rPr>
              <a:t>Identifiera hinder för effektivisering</a:t>
            </a:r>
          </a:p>
          <a:p>
            <a:r>
              <a:rPr lang="sv-SE" dirty="0">
                <a:solidFill>
                  <a:srgbClr val="222221"/>
                </a:solidFill>
              </a:rPr>
              <a:t>Digitalisering infrastruktur</a:t>
            </a:r>
          </a:p>
          <a:p>
            <a:endParaRPr lang="sv-SE" dirty="0">
              <a:solidFill>
                <a:srgbClr val="222221"/>
              </a:solidFill>
            </a:endParaRPr>
          </a:p>
          <a:p>
            <a:endParaRPr lang="sv-SE" dirty="0"/>
          </a:p>
          <a:p>
            <a:endParaRPr lang="sv-SE" dirty="0"/>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3"/>
          <a:stretch>
            <a:fillRect/>
          </a:stretch>
        </p:blipFill>
        <p:spPr>
          <a:xfrm>
            <a:off x="6573070" y="2178483"/>
            <a:ext cx="4550123" cy="3035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37043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428635"/>
            <a:ext cx="9609825" cy="1231392"/>
          </a:xfrm>
        </p:spPr>
        <p:txBody>
          <a:bodyPr/>
          <a:lstStyle/>
          <a:p>
            <a:r>
              <a:rPr lang="sv-SE" dirty="0" smtClean="0"/>
              <a:t>En ny socialtjänstlag (I)</a:t>
            </a:r>
            <a:endParaRPr lang="sv-SE" dirty="0"/>
          </a:p>
        </p:txBody>
      </p:sp>
      <p:sp>
        <p:nvSpPr>
          <p:cNvPr id="3" name="Platshållare för innehåll 2"/>
          <p:cNvSpPr>
            <a:spLocks noGrp="1"/>
          </p:cNvSpPr>
          <p:nvPr>
            <p:ph idx="1"/>
          </p:nvPr>
        </p:nvSpPr>
        <p:spPr>
          <a:xfrm>
            <a:off x="664233" y="1242315"/>
            <a:ext cx="8107768" cy="4984313"/>
          </a:xfrm>
        </p:spPr>
        <p:txBody>
          <a:bodyPr/>
          <a:lstStyle/>
          <a:p>
            <a:pPr marL="30163" indent="0">
              <a:buNone/>
            </a:pPr>
            <a:r>
              <a:rPr lang="sv-SE" b="1" dirty="0" smtClean="0"/>
              <a:t>SKR:s aktiviteter</a:t>
            </a:r>
          </a:p>
          <a:p>
            <a:pPr>
              <a:buFont typeface="Arial" panose="020B0604020202020204" pitchFamily="34" charset="0"/>
              <a:buChar char="•"/>
            </a:pPr>
            <a:r>
              <a:rPr lang="sv-SE" sz="2000" dirty="0"/>
              <a:t>P</a:t>
            </a:r>
            <a:r>
              <a:rPr lang="sv-SE" sz="2000" dirty="0" smtClean="0"/>
              <a:t>åbörjat dialog med socialdepartementet om den pågående beredningsprocessen inom Regeringskansliet. Dialog med finansdepartementet</a:t>
            </a:r>
            <a:r>
              <a:rPr lang="sv-SE" sz="2000" dirty="0"/>
              <a:t> </a:t>
            </a:r>
            <a:r>
              <a:rPr lang="sv-SE" sz="2000" dirty="0" smtClean="0"/>
              <a:t>på gång.</a:t>
            </a:r>
          </a:p>
          <a:p>
            <a:pPr>
              <a:buFont typeface="Arial" panose="020B0604020202020204" pitchFamily="34" charset="0"/>
              <a:buChar char="•"/>
            </a:pPr>
            <a:r>
              <a:rPr lang="sv-SE" sz="2000" dirty="0" smtClean="0"/>
              <a:t>Intressebevaka SKR:s remissyttrande med ”krav” på en omfattande och mångårig överenskommelse mellan regeringen-SKR med riktade medel till kommunerna för omställning av arbetssätt, organisering, verksamhetssystem m.m. motsvarande arbetet med Nära vård.</a:t>
            </a:r>
          </a:p>
          <a:p>
            <a:pPr>
              <a:buFont typeface="Arial" panose="020B0604020202020204" pitchFamily="34" charset="0"/>
              <a:buChar char="•"/>
            </a:pPr>
            <a:r>
              <a:rPr lang="sv-SE" sz="2000" dirty="0" smtClean="0"/>
              <a:t>Kartläggning av socialtjänstens flora av insatser under 2021, som ett förberedande steg inför ny befogenhet att ge insatser utan föregående behovsprövning</a:t>
            </a:r>
            <a:r>
              <a:rPr lang="sv-SE" sz="2200" dirty="0" smtClean="0"/>
              <a:t>.</a:t>
            </a:r>
          </a:p>
          <a:p>
            <a:pPr>
              <a:buFont typeface="Arial" panose="020B0604020202020204" pitchFamily="34" charset="0"/>
              <a:buChar char="•"/>
            </a:pPr>
            <a:r>
              <a:rPr lang="sv-SE" sz="2000" dirty="0" smtClean="0"/>
              <a:t>Intressebevaka den pågående utredningen om en särskild äldreomsorgslag.</a:t>
            </a:r>
          </a:p>
        </p:txBody>
      </p:sp>
      <p:pic>
        <p:nvPicPr>
          <p:cNvPr id="4" name="Bildobjekt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41372" y="2077738"/>
            <a:ext cx="3420000" cy="3420000"/>
          </a:xfrm>
          <a:prstGeom prst="rect">
            <a:avLst/>
          </a:prstGeom>
        </p:spPr>
      </p:pic>
    </p:spTree>
    <p:extLst>
      <p:ext uri="{BB962C8B-B14F-4D97-AF65-F5344CB8AC3E}">
        <p14:creationId xmlns:p14="http://schemas.microsoft.com/office/powerpoint/2010/main" val="1930735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Länk till inspelningen:</a:t>
            </a:r>
            <a:endParaRPr lang="sv-SE" dirty="0"/>
          </a:p>
        </p:txBody>
      </p:sp>
      <p:sp>
        <p:nvSpPr>
          <p:cNvPr id="3" name="Platshållare för innehåll 2"/>
          <p:cNvSpPr>
            <a:spLocks noGrp="1"/>
          </p:cNvSpPr>
          <p:nvPr>
            <p:ph idx="1"/>
          </p:nvPr>
        </p:nvSpPr>
        <p:spPr/>
        <p:txBody>
          <a:bodyPr/>
          <a:lstStyle/>
          <a:p>
            <a:pPr marL="30163" indent="0">
              <a:buNone/>
            </a:pPr>
            <a:endParaRPr lang="en-US" dirty="0"/>
          </a:p>
          <a:p>
            <a:pPr marL="30163" indent="0">
              <a:buNone/>
            </a:pPr>
            <a:r>
              <a:rPr lang="en-US" dirty="0"/>
              <a:t>Meeting Recording:</a:t>
            </a:r>
          </a:p>
          <a:p>
            <a:pPr marL="30163" indent="0">
              <a:buNone/>
            </a:pPr>
            <a:r>
              <a:rPr lang="en-US" dirty="0">
                <a:hlinkClick r:id="rId2"/>
              </a:rPr>
              <a:t>https://</a:t>
            </a:r>
            <a:r>
              <a:rPr lang="en-US" dirty="0" smtClean="0">
                <a:hlinkClick r:id="rId2"/>
              </a:rPr>
              <a:t>zoom.us/rec/share/nijXPs5N5ubfZfiVef0imJsuNwJRqtR94aMjDPBkFRXhyavMQ70n5Lh56i72rt6A.WVCPOKJtt_T3vlNH</a:t>
            </a:r>
            <a:endParaRPr lang="en-US" dirty="0" smtClean="0"/>
          </a:p>
          <a:p>
            <a:pPr marL="30163" indent="0">
              <a:buNone/>
            </a:pPr>
            <a:endParaRPr lang="en-US" dirty="0"/>
          </a:p>
          <a:p>
            <a:pPr marL="30163" indent="0">
              <a:buNone/>
            </a:pPr>
            <a:endParaRPr lang="en-US" dirty="0"/>
          </a:p>
          <a:p>
            <a:pPr marL="30163" indent="0">
              <a:buNone/>
            </a:pPr>
            <a:r>
              <a:rPr lang="en-US" dirty="0"/>
              <a:t>Access Passcode: t1PS&amp;JCH</a:t>
            </a:r>
            <a:endParaRPr lang="sv-SE" dirty="0"/>
          </a:p>
        </p:txBody>
      </p:sp>
    </p:spTree>
    <p:extLst>
      <p:ext uri="{BB962C8B-B14F-4D97-AF65-F5344CB8AC3E}">
        <p14:creationId xmlns:p14="http://schemas.microsoft.com/office/powerpoint/2010/main" val="4022373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404339"/>
            <a:ext cx="9609825" cy="1231392"/>
          </a:xfrm>
        </p:spPr>
        <p:txBody>
          <a:bodyPr/>
          <a:lstStyle/>
          <a:p>
            <a:r>
              <a:rPr lang="sv-SE" dirty="0" smtClean="0"/>
              <a:t>En ny socialtjänstlag (II)</a:t>
            </a:r>
            <a:endParaRPr lang="sv-SE" dirty="0"/>
          </a:p>
        </p:txBody>
      </p:sp>
      <p:sp>
        <p:nvSpPr>
          <p:cNvPr id="3" name="Platshållare för innehåll 2"/>
          <p:cNvSpPr>
            <a:spLocks noGrp="1"/>
          </p:cNvSpPr>
          <p:nvPr>
            <p:ph idx="1"/>
          </p:nvPr>
        </p:nvSpPr>
        <p:spPr>
          <a:xfrm>
            <a:off x="664233" y="1175317"/>
            <a:ext cx="8021669" cy="4669275"/>
          </a:xfrm>
        </p:spPr>
        <p:txBody>
          <a:bodyPr/>
          <a:lstStyle/>
          <a:p>
            <a:pPr marL="30163" indent="0">
              <a:buNone/>
            </a:pPr>
            <a:r>
              <a:rPr lang="sv-SE" b="1" dirty="0" smtClean="0"/>
              <a:t>Orosmoln</a:t>
            </a:r>
          </a:p>
          <a:p>
            <a:pPr>
              <a:buFont typeface="Arial" panose="020B0604020202020204" pitchFamily="34" charset="0"/>
              <a:buChar char="•"/>
            </a:pPr>
            <a:r>
              <a:rPr lang="sv-SE" sz="2000" dirty="0" smtClean="0"/>
              <a:t>Förväntad </a:t>
            </a:r>
            <a:r>
              <a:rPr lang="sv-SE" sz="2000" dirty="0"/>
              <a:t>tidsplan: Lagrådsremiss hösten 2021, proposition och beslut innan valet hösten 2022, införande 1 januari 2023. </a:t>
            </a:r>
          </a:p>
          <a:p>
            <a:pPr>
              <a:buFont typeface="Arial" panose="020B0604020202020204" pitchFamily="34" charset="0"/>
              <a:buChar char="•"/>
            </a:pPr>
            <a:r>
              <a:rPr lang="sv-SE" sz="2000" dirty="0"/>
              <a:t>Det finns anledning att tro att regeringen pga. tidsbrist kommer att stycka upp slutbetänkandets förslag och gå fram etappvis. Risken är därför att det först blir ändringar i befintlig lag och inte en helt ny socialtjänstlag – något SKR anser är </a:t>
            </a:r>
            <a:r>
              <a:rPr lang="sv-SE" sz="2000" dirty="0" smtClean="0"/>
              <a:t> </a:t>
            </a:r>
            <a:r>
              <a:rPr lang="sv-SE" sz="2000" dirty="0"/>
              <a:t>olyckligt</a:t>
            </a:r>
            <a:r>
              <a:rPr lang="sv-SE" sz="2000" dirty="0" smtClean="0"/>
              <a:t>.</a:t>
            </a:r>
          </a:p>
          <a:p>
            <a:pPr marL="30163" indent="0">
              <a:buNone/>
            </a:pPr>
            <a:r>
              <a:rPr lang="sv-SE" sz="2000" dirty="0" smtClean="0"/>
              <a:t>.</a:t>
            </a:r>
            <a:endParaRPr lang="sv-SE" sz="2000" dirty="0"/>
          </a:p>
          <a:p>
            <a:pPr marL="457200" lvl="1" indent="0">
              <a:buNone/>
            </a:pPr>
            <a:endParaRPr lang="sv-SE" dirty="0" smtClean="0"/>
          </a:p>
          <a:p>
            <a:pPr>
              <a:buFont typeface="Arial" panose="020B0604020202020204" pitchFamily="34" charset="0"/>
              <a:buChar char="•"/>
            </a:pPr>
            <a:endParaRPr lang="sv-SE" dirty="0" smtClean="0"/>
          </a:p>
        </p:txBody>
      </p:sp>
      <p:pic>
        <p:nvPicPr>
          <p:cNvPr id="4" name="Bildobjekt 3"/>
          <p:cNvPicPr>
            <a:picLocks noChangeAspect="1"/>
          </p:cNvPicPr>
          <p:nvPr/>
        </p:nvPicPr>
        <p:blipFill>
          <a:blip r:embed="rId3"/>
          <a:stretch>
            <a:fillRect/>
          </a:stretch>
        </p:blipFill>
        <p:spPr>
          <a:xfrm>
            <a:off x="8685902" y="2424440"/>
            <a:ext cx="3420152" cy="3420152"/>
          </a:xfrm>
          <a:prstGeom prst="rect">
            <a:avLst/>
          </a:prstGeom>
        </p:spPr>
      </p:pic>
    </p:spTree>
    <p:extLst>
      <p:ext uri="{BB962C8B-B14F-4D97-AF65-F5344CB8AC3E}">
        <p14:creationId xmlns:p14="http://schemas.microsoft.com/office/powerpoint/2010/main" val="4210834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230909"/>
            <a:ext cx="9609825" cy="1875085"/>
          </a:xfrm>
        </p:spPr>
        <p:txBody>
          <a:bodyPr/>
          <a:lstStyle/>
          <a:p>
            <a:r>
              <a:rPr lang="sv-SE" sz="3600" dirty="0" smtClean="0"/>
              <a:t>Samsjuklighetsutredningen </a:t>
            </a:r>
            <a:r>
              <a:rPr lang="sv-SE" sz="3600" dirty="0"/>
              <a:t>planerar att lämna förslag på sex </a:t>
            </a:r>
            <a:r>
              <a:rPr lang="sv-SE" sz="3600" dirty="0" smtClean="0"/>
              <a:t>områden </a:t>
            </a:r>
            <a:r>
              <a:rPr lang="sv-SE" dirty="0"/>
              <a:t/>
            </a:r>
            <a:br>
              <a:rPr lang="sv-SE" dirty="0"/>
            </a:br>
            <a:endParaRPr lang="sv-SE" dirty="0"/>
          </a:p>
        </p:txBody>
      </p:sp>
      <p:sp>
        <p:nvSpPr>
          <p:cNvPr id="3" name="Platshållare för innehåll 2"/>
          <p:cNvSpPr>
            <a:spLocks noGrp="1"/>
          </p:cNvSpPr>
          <p:nvPr>
            <p:ph idx="1"/>
          </p:nvPr>
        </p:nvSpPr>
        <p:spPr>
          <a:xfrm>
            <a:off x="664232" y="1893455"/>
            <a:ext cx="9609825" cy="4340346"/>
          </a:xfrm>
        </p:spPr>
        <p:txBody>
          <a:bodyPr/>
          <a:lstStyle/>
          <a:p>
            <a:pPr marL="373063" lvl="0" indent="-342900">
              <a:buFont typeface="+mj-lt"/>
              <a:buAutoNum type="arabicPeriod"/>
            </a:pPr>
            <a:r>
              <a:rPr lang="sv-SE" sz="2000" b="1" dirty="0"/>
              <a:t>Förslag som tydliggör och renodlar hälso- och sjukvårdens respektive socialtjänsten ansvar. </a:t>
            </a:r>
          </a:p>
          <a:p>
            <a:pPr marL="373063" lvl="0" indent="-342900">
              <a:buFont typeface="+mj-lt"/>
              <a:buAutoNum type="arabicPeriod"/>
            </a:pPr>
            <a:r>
              <a:rPr lang="sv-SE" sz="2000" b="1" dirty="0"/>
              <a:t>Förslag som säkerställer att regioner och kommuner samordnar insatser utifrån den enskildes behov och resurser. </a:t>
            </a:r>
          </a:p>
          <a:p>
            <a:pPr marL="373063" lvl="0" indent="-342900">
              <a:buFont typeface="+mj-lt"/>
              <a:buAutoNum type="arabicPeriod"/>
            </a:pPr>
            <a:r>
              <a:rPr lang="sv-SE" sz="2000" dirty="0"/>
              <a:t>Förslag som ökar samhällets kunskap om samsjuklighetsproblematiken och respekten för personer med denna problematik. </a:t>
            </a:r>
          </a:p>
          <a:p>
            <a:pPr marL="373063" lvl="0" indent="-342900">
              <a:buFont typeface="+mj-lt"/>
              <a:buAutoNum type="arabicPeriod"/>
            </a:pPr>
            <a:r>
              <a:rPr lang="sv-SE" sz="2000" dirty="0"/>
              <a:t>Förslag som stärker den enskildes ställning. </a:t>
            </a:r>
          </a:p>
          <a:p>
            <a:pPr marL="373063" lvl="0" indent="-342900">
              <a:buFont typeface="+mj-lt"/>
              <a:buAutoNum type="arabicPeriod"/>
            </a:pPr>
            <a:r>
              <a:rPr lang="sv-SE" sz="2000" dirty="0"/>
              <a:t>Förslag för förbättrad hälsa och ökad samordning kring barn och unga som har eller riskerar att utveckla samsjuklighet. </a:t>
            </a:r>
          </a:p>
          <a:p>
            <a:pPr marL="373063" lvl="0" indent="-342900">
              <a:buFont typeface="+mj-lt"/>
              <a:buAutoNum type="arabicPeriod"/>
            </a:pPr>
            <a:r>
              <a:rPr lang="sv-SE" sz="2000" dirty="0"/>
              <a:t>Förslag om inriktning för en mer behovsanpassad tvångsvårdslagstiftning.</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7573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dirty="0" smtClean="0"/>
              <a:t>Samsjuklighetsutredningen förslag på inriktning –</a:t>
            </a:r>
            <a:r>
              <a:rPr lang="sv-SE" sz="2800" dirty="0"/>
              <a:t> </a:t>
            </a:r>
            <a:r>
              <a:rPr lang="sv-SE" sz="2800" dirty="0" smtClean="0"/>
              <a:t>ansvarsfördelning och huvudmannaskap</a:t>
            </a:r>
            <a:endParaRPr lang="sv-SE" sz="2800" dirty="0"/>
          </a:p>
        </p:txBody>
      </p:sp>
      <p:sp>
        <p:nvSpPr>
          <p:cNvPr id="3" name="Platshållare för innehåll 2"/>
          <p:cNvSpPr>
            <a:spLocks noGrp="1"/>
          </p:cNvSpPr>
          <p:nvPr>
            <p:ph idx="1"/>
          </p:nvPr>
        </p:nvSpPr>
        <p:spPr/>
        <p:txBody>
          <a:bodyPr/>
          <a:lstStyle/>
          <a:p>
            <a:pPr marL="30163" indent="0">
              <a:buNone/>
            </a:pPr>
            <a:r>
              <a:rPr lang="sv-SE" b="1" dirty="0" smtClean="0"/>
              <a:t>Sjukvårdens ansvar</a:t>
            </a:r>
          </a:p>
          <a:p>
            <a:pPr>
              <a:buFont typeface="Wingdings" panose="05000000000000000000" pitchFamily="2" charset="2"/>
              <a:buChar char="§"/>
            </a:pPr>
            <a:r>
              <a:rPr lang="sv-SE" dirty="0" smtClean="0"/>
              <a:t>Inriktningen </a:t>
            </a:r>
            <a:r>
              <a:rPr lang="sv-SE" dirty="0"/>
              <a:t>är att hälso- och sjukvården ska ansvara för medicinsk, psykologisk och psykosocial behandling på samtliga vårdnivåer för samtliga psykiatriska diagnoser, inklusive skadligt bruk och beroende</a:t>
            </a:r>
            <a:r>
              <a:rPr lang="sv-SE" dirty="0" smtClean="0"/>
              <a:t>.</a:t>
            </a:r>
          </a:p>
          <a:p>
            <a:pPr>
              <a:buFont typeface="Wingdings" panose="05000000000000000000" pitchFamily="2" charset="2"/>
              <a:buChar char="§"/>
            </a:pPr>
            <a:r>
              <a:rPr lang="sv-SE" dirty="0"/>
              <a:t>Hälso- och sjukvården kommer även att ha ansvar för tvångsvård på grund av skadligt bruk och </a:t>
            </a:r>
            <a:r>
              <a:rPr lang="sv-SE" dirty="0" smtClean="0"/>
              <a:t>beroende.</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9740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dirty="0"/>
              <a:t>Samsjuklighetsutredningen förslag på inriktning – ansvarsfördelning och huvudmannaskap</a:t>
            </a:r>
          </a:p>
        </p:txBody>
      </p:sp>
      <p:sp>
        <p:nvSpPr>
          <p:cNvPr id="3" name="Platshållare för innehåll 2"/>
          <p:cNvSpPr>
            <a:spLocks noGrp="1"/>
          </p:cNvSpPr>
          <p:nvPr>
            <p:ph idx="1"/>
          </p:nvPr>
        </p:nvSpPr>
        <p:spPr/>
        <p:txBody>
          <a:bodyPr/>
          <a:lstStyle/>
          <a:p>
            <a:pPr marL="30163" indent="0">
              <a:buNone/>
            </a:pPr>
            <a:r>
              <a:rPr lang="sv-SE" b="1" dirty="0" smtClean="0"/>
              <a:t>Socialtjänstens ansvar</a:t>
            </a:r>
            <a:endParaRPr lang="sv-SE" dirty="0"/>
          </a:p>
          <a:p>
            <a:pPr lvl="0">
              <a:buFont typeface="Wingdings" panose="05000000000000000000" pitchFamily="2" charset="2"/>
              <a:buChar char="§"/>
            </a:pPr>
            <a:r>
              <a:rPr lang="sv-SE" dirty="0"/>
              <a:t>Uppsökande verksamhet, information om och förmedling till samhällets stöd.</a:t>
            </a:r>
          </a:p>
          <a:p>
            <a:pPr lvl="0">
              <a:buFont typeface="Wingdings" panose="05000000000000000000" pitchFamily="2" charset="2"/>
              <a:buChar char="§"/>
            </a:pPr>
            <a:r>
              <a:rPr lang="sv-SE" dirty="0"/>
              <a:t>Stöd för basala behov som försörjning, boende, sysselsättning, trygghet och sociala sammanhang.</a:t>
            </a:r>
          </a:p>
          <a:p>
            <a:pPr lvl="0">
              <a:buFont typeface="Wingdings" panose="05000000000000000000" pitchFamily="2" charset="2"/>
              <a:buChar char="§"/>
            </a:pPr>
            <a:r>
              <a:rPr lang="sv-SE" dirty="0"/>
              <a:t>Stöd att utveckla den enskildes resurser, funktionsförmåga och möjligheter till självständigt liv</a:t>
            </a:r>
            <a:r>
              <a:rPr lang="sv-SE" dirty="0" smtClean="0"/>
              <a:t>.</a:t>
            </a:r>
          </a:p>
          <a:p>
            <a:pPr lvl="0">
              <a:buFont typeface="Wingdings" panose="05000000000000000000" pitchFamily="2" charset="2"/>
              <a:buChar char="§"/>
            </a:pPr>
            <a:r>
              <a:rPr lang="sv-SE" dirty="0" smtClean="0"/>
              <a:t>Stöd till närstående.</a:t>
            </a:r>
            <a:endParaRPr lang="sv-SE" dirty="0"/>
          </a:p>
          <a:p>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0384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Socialtjänstens yttersta ansvar vs. hälso- och sjukvårdens prioriteringsgrunder</a:t>
            </a:r>
          </a:p>
        </p:txBody>
      </p:sp>
      <p:sp>
        <p:nvSpPr>
          <p:cNvPr id="3" name="Platshållare för innehåll 2"/>
          <p:cNvSpPr>
            <a:spLocks noGrp="1"/>
          </p:cNvSpPr>
          <p:nvPr>
            <p:ph idx="1"/>
          </p:nvPr>
        </p:nvSpPr>
        <p:spPr/>
        <p:txBody>
          <a:bodyPr/>
          <a:lstStyle/>
          <a:p>
            <a:pPr>
              <a:buFont typeface="Wingdings" panose="05000000000000000000" pitchFamily="2" charset="2"/>
              <a:buChar char="§"/>
            </a:pPr>
            <a:r>
              <a:rPr lang="sv-SE" dirty="0" smtClean="0"/>
              <a:t>Hälso- och sjukvårdens prioriteringar vilar på tre principer eller etiska plattformar:</a:t>
            </a:r>
          </a:p>
          <a:p>
            <a:pPr lvl="1">
              <a:buFont typeface="Wingdings" panose="05000000000000000000" pitchFamily="2" charset="2"/>
              <a:buChar char="§"/>
            </a:pPr>
            <a:r>
              <a:rPr lang="sv-SE" dirty="0" smtClean="0"/>
              <a:t>Människovärdesprincipen</a:t>
            </a:r>
          </a:p>
          <a:p>
            <a:pPr lvl="1">
              <a:buFont typeface="Wingdings" panose="05000000000000000000" pitchFamily="2" charset="2"/>
              <a:buChar char="§"/>
            </a:pPr>
            <a:r>
              <a:rPr lang="sv-SE" dirty="0" smtClean="0"/>
              <a:t>Behovs- och solidaritetsprincipen</a:t>
            </a:r>
          </a:p>
          <a:p>
            <a:pPr lvl="1">
              <a:buFont typeface="Wingdings" panose="05000000000000000000" pitchFamily="2" charset="2"/>
              <a:buChar char="§"/>
            </a:pPr>
            <a:r>
              <a:rPr lang="sv-SE" dirty="0" smtClean="0"/>
              <a:t>Kostnads- och effektivitetsprincipen</a:t>
            </a:r>
          </a:p>
          <a:p>
            <a:pPr>
              <a:buFont typeface="Wingdings" panose="05000000000000000000" pitchFamily="2" charset="2"/>
              <a:buChar char="§"/>
            </a:pPr>
            <a:r>
              <a:rPr lang="sv-SE" dirty="0" smtClean="0"/>
              <a:t>Motsvarande möjligheter till prioritering finns inte för socialtjänsten.</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25554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sz="3600" dirty="0" smtClean="0"/>
              <a:t>Socialtjänstlagen vs. hälso- och sjukvårdslagen </a:t>
            </a:r>
            <a:endParaRPr lang="sv-SE" sz="3600" dirty="0"/>
          </a:p>
        </p:txBody>
      </p:sp>
      <p:sp>
        <p:nvSpPr>
          <p:cNvPr id="6" name="Platshållare för innehåll 5"/>
          <p:cNvSpPr>
            <a:spLocks noGrp="1"/>
          </p:cNvSpPr>
          <p:nvPr>
            <p:ph sz="half" idx="1"/>
          </p:nvPr>
        </p:nvSpPr>
        <p:spPr/>
        <p:txBody>
          <a:bodyPr/>
          <a:lstStyle/>
          <a:p>
            <a:pPr marL="30163" indent="0">
              <a:buNone/>
            </a:pPr>
            <a:r>
              <a:rPr lang="sv-SE" sz="2000" dirty="0" smtClean="0"/>
              <a:t>Varje </a:t>
            </a:r>
            <a:r>
              <a:rPr lang="sv-SE" sz="2000" dirty="0"/>
              <a:t>kommun svarar för socialtjänsten inom sitt område, och har det </a:t>
            </a:r>
            <a:r>
              <a:rPr lang="sv-SE" sz="2000" b="1" dirty="0"/>
              <a:t>yttersta ansvaret </a:t>
            </a:r>
            <a:r>
              <a:rPr lang="sv-SE" sz="2000" dirty="0"/>
              <a:t>för att enskilda får det stöd och den hjälp som de behöver. Detta innebär </a:t>
            </a:r>
            <a:r>
              <a:rPr lang="sv-SE" sz="2000" b="1" dirty="0"/>
              <a:t>ingen inskränkning i det ansvar som vilar på andra </a:t>
            </a:r>
            <a:r>
              <a:rPr lang="sv-SE" sz="2000" b="1" dirty="0" smtClean="0"/>
              <a:t>huvudmän</a:t>
            </a:r>
            <a:r>
              <a:rPr lang="sv-SE" sz="2000" dirty="0" smtClean="0"/>
              <a:t> (2 kap. 1 § </a:t>
            </a:r>
            <a:r>
              <a:rPr lang="sv-SE" sz="2000" dirty="0" err="1" smtClean="0"/>
              <a:t>SoL</a:t>
            </a:r>
            <a:r>
              <a:rPr lang="sv-SE" sz="2000" dirty="0" smtClean="0"/>
              <a:t>).</a:t>
            </a:r>
            <a:endParaRPr lang="sv-SE" sz="2000" dirty="0"/>
          </a:p>
        </p:txBody>
      </p:sp>
      <p:sp>
        <p:nvSpPr>
          <p:cNvPr id="7" name="Platshållare för innehåll 6"/>
          <p:cNvSpPr>
            <a:spLocks noGrp="1"/>
          </p:cNvSpPr>
          <p:nvPr>
            <p:ph sz="half" idx="2"/>
          </p:nvPr>
        </p:nvSpPr>
        <p:spPr/>
        <p:txBody>
          <a:bodyPr/>
          <a:lstStyle/>
          <a:p>
            <a:pPr marL="30163" indent="0">
              <a:buNone/>
            </a:pPr>
            <a:r>
              <a:rPr lang="sv-SE" sz="2000" dirty="0" smtClean="0"/>
              <a:t>Målet </a:t>
            </a:r>
            <a:r>
              <a:rPr lang="sv-SE" sz="2000" dirty="0"/>
              <a:t>med hälso- och sjukvården är en god hälsa och en vård på lika villkor för hela </a:t>
            </a:r>
            <a:r>
              <a:rPr lang="sv-SE" sz="2000" dirty="0" smtClean="0"/>
              <a:t>befolkningen.</a:t>
            </a:r>
          </a:p>
          <a:p>
            <a:pPr marL="30163" indent="0">
              <a:buNone/>
            </a:pPr>
            <a:r>
              <a:rPr lang="sv-SE" sz="2000" dirty="0" smtClean="0"/>
              <a:t>Vården </a:t>
            </a:r>
            <a:r>
              <a:rPr lang="sv-SE" sz="2000" dirty="0"/>
              <a:t>ska ges med respekt för alla </a:t>
            </a:r>
            <a:r>
              <a:rPr lang="sv-SE" sz="2000" b="1" dirty="0"/>
              <a:t>människors lika värde </a:t>
            </a:r>
            <a:r>
              <a:rPr lang="sv-SE" sz="2000" dirty="0"/>
              <a:t>och för den enskilda människans värdighet. Den som har </a:t>
            </a:r>
            <a:r>
              <a:rPr lang="sv-SE" sz="2000" b="1" dirty="0"/>
              <a:t>det största behovet av hälso- och sjukvård ska ges företräde</a:t>
            </a:r>
            <a:r>
              <a:rPr lang="sv-SE" sz="2000" dirty="0"/>
              <a:t> till </a:t>
            </a:r>
            <a:r>
              <a:rPr lang="sv-SE" sz="2000" dirty="0" smtClean="0"/>
              <a:t>vården (3 kap. 1 § HSL).</a:t>
            </a:r>
            <a:endParaRPr lang="sv-SE" sz="2000" dirty="0"/>
          </a:p>
          <a:p>
            <a:endParaRPr lang="sv-SE" sz="2000"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59356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258618"/>
            <a:ext cx="9609825" cy="1847376"/>
          </a:xfrm>
        </p:spPr>
        <p:txBody>
          <a:bodyPr/>
          <a:lstStyle/>
          <a:p>
            <a:r>
              <a:rPr lang="sv-SE" sz="2800" dirty="0"/>
              <a:t>Samsjuklighetsutredningen förslag på inriktning – ansvarsfördelning och huvudmannaskap</a:t>
            </a:r>
          </a:p>
        </p:txBody>
      </p:sp>
      <p:sp>
        <p:nvSpPr>
          <p:cNvPr id="3" name="Platshållare för innehåll 2"/>
          <p:cNvSpPr>
            <a:spLocks noGrp="1"/>
          </p:cNvSpPr>
          <p:nvPr>
            <p:ph idx="1"/>
          </p:nvPr>
        </p:nvSpPr>
        <p:spPr>
          <a:xfrm>
            <a:off x="664232" y="1487055"/>
            <a:ext cx="11010532" cy="4746746"/>
          </a:xfrm>
        </p:spPr>
        <p:txBody>
          <a:bodyPr/>
          <a:lstStyle/>
          <a:p>
            <a:pPr marL="30163" indent="0">
              <a:buNone/>
            </a:pPr>
            <a:r>
              <a:rPr lang="sv-SE" b="1" dirty="0" smtClean="0"/>
              <a:t>Kommuner och regioner ska </a:t>
            </a:r>
            <a:r>
              <a:rPr lang="sv-SE" b="1" dirty="0"/>
              <a:t>ha skyldighet att</a:t>
            </a:r>
          </a:p>
          <a:p>
            <a:pPr>
              <a:buFont typeface="Wingdings" panose="05000000000000000000" pitchFamily="2" charset="2"/>
              <a:buChar char="§"/>
            </a:pPr>
            <a:r>
              <a:rPr lang="sv-SE" dirty="0"/>
              <a:t>G</a:t>
            </a:r>
            <a:r>
              <a:rPr lang="sv-SE" dirty="0" smtClean="0"/>
              <a:t>emensamt </a:t>
            </a:r>
            <a:r>
              <a:rPr lang="sv-SE" dirty="0"/>
              <a:t>bedriva en samordnad vård- och </a:t>
            </a:r>
            <a:r>
              <a:rPr lang="sv-SE" dirty="0" smtClean="0"/>
              <a:t>stödverksamhet. </a:t>
            </a:r>
            <a:br>
              <a:rPr lang="sv-SE" dirty="0" smtClean="0"/>
            </a:br>
            <a:r>
              <a:rPr lang="sv-SE" dirty="0" smtClean="0"/>
              <a:t>Verksamheten </a:t>
            </a:r>
            <a:r>
              <a:rPr lang="sv-SE" dirty="0"/>
              <a:t>ska så långt </a:t>
            </a:r>
            <a:r>
              <a:rPr lang="sv-SE" dirty="0" smtClean="0"/>
              <a:t>det är </a:t>
            </a:r>
            <a:r>
              <a:rPr lang="sv-SE" dirty="0"/>
              <a:t>möjligt </a:t>
            </a:r>
            <a:r>
              <a:rPr lang="sv-SE" dirty="0" smtClean="0"/>
              <a:t>innehålla:</a:t>
            </a:r>
          </a:p>
          <a:p>
            <a:pPr lvl="1">
              <a:buFont typeface="Wingdings" panose="05000000000000000000" pitchFamily="2" charset="2"/>
              <a:buChar char="§"/>
            </a:pPr>
            <a:r>
              <a:rPr lang="sv-SE" dirty="0" smtClean="0"/>
              <a:t>psykiatrisk </a:t>
            </a:r>
            <a:r>
              <a:rPr lang="sv-SE" dirty="0"/>
              <a:t>vård (inklusive </a:t>
            </a:r>
            <a:r>
              <a:rPr lang="sv-SE" dirty="0" smtClean="0"/>
              <a:t>beroendevård)</a:t>
            </a:r>
          </a:p>
          <a:p>
            <a:pPr lvl="1">
              <a:buFont typeface="Wingdings" panose="05000000000000000000" pitchFamily="2" charset="2"/>
              <a:buChar char="§"/>
            </a:pPr>
            <a:r>
              <a:rPr lang="sv-SE" dirty="0" smtClean="0"/>
              <a:t>psykologiska insatser</a:t>
            </a:r>
          </a:p>
          <a:p>
            <a:pPr lvl="1">
              <a:buFont typeface="Wingdings" panose="05000000000000000000" pitchFamily="2" charset="2"/>
              <a:buChar char="§"/>
            </a:pPr>
            <a:r>
              <a:rPr lang="sv-SE" dirty="0" smtClean="0"/>
              <a:t>Omvårdnadsinsatser</a:t>
            </a:r>
          </a:p>
          <a:p>
            <a:pPr lvl="1">
              <a:buFont typeface="Wingdings" panose="05000000000000000000" pitchFamily="2" charset="2"/>
              <a:buChar char="§"/>
            </a:pPr>
            <a:r>
              <a:rPr lang="sv-SE" dirty="0" smtClean="0"/>
              <a:t>stöd </a:t>
            </a:r>
            <a:r>
              <a:rPr lang="sv-SE" dirty="0"/>
              <a:t>till boende </a:t>
            </a:r>
            <a:endParaRPr lang="sv-SE" dirty="0" smtClean="0"/>
          </a:p>
          <a:p>
            <a:pPr lvl="1">
              <a:buFont typeface="Wingdings" panose="05000000000000000000" pitchFamily="2" charset="2"/>
              <a:buChar char="§"/>
            </a:pPr>
            <a:r>
              <a:rPr lang="sv-SE" dirty="0" smtClean="0"/>
              <a:t>stöd </a:t>
            </a:r>
            <a:r>
              <a:rPr lang="sv-SE" dirty="0"/>
              <a:t>till </a:t>
            </a:r>
            <a:r>
              <a:rPr lang="sv-SE" dirty="0" smtClean="0"/>
              <a:t>sysselsättning</a:t>
            </a:r>
          </a:p>
          <a:p>
            <a:pPr>
              <a:buFont typeface="Wingdings" panose="05000000000000000000" pitchFamily="2" charset="2"/>
              <a:buChar char="§"/>
            </a:pPr>
            <a:r>
              <a:rPr lang="sv-SE" dirty="0" smtClean="0"/>
              <a:t>Verksamheten ska </a:t>
            </a:r>
            <a:r>
              <a:rPr lang="sv-SE" dirty="0"/>
              <a:t>arbeta uppsökande och vara lätt att ta kontakt med, vilket innebär att delar </a:t>
            </a:r>
            <a:r>
              <a:rPr lang="sv-SE" dirty="0" smtClean="0"/>
              <a:t>av verksamheten </a:t>
            </a:r>
            <a:r>
              <a:rPr lang="sv-SE" dirty="0"/>
              <a:t>måste kunna vara mobil</a:t>
            </a:r>
            <a:r>
              <a:rPr lang="sv-SE" dirty="0" smtClean="0"/>
              <a:t>. </a:t>
            </a:r>
          </a:p>
          <a:p>
            <a:pPr>
              <a:buFont typeface="Wingdings" panose="05000000000000000000" pitchFamily="2" charset="2"/>
              <a:buChar char="§"/>
            </a:pPr>
            <a:r>
              <a:rPr lang="sv-SE" dirty="0" smtClean="0"/>
              <a:t>Insatserna </a:t>
            </a:r>
            <a:r>
              <a:rPr lang="sv-SE" dirty="0"/>
              <a:t>ska så långt det är möjligt kunna ges </a:t>
            </a:r>
            <a:r>
              <a:rPr lang="sv-SE" dirty="0" smtClean="0"/>
              <a:t>där den </a:t>
            </a:r>
            <a:r>
              <a:rPr lang="sv-SE" dirty="0"/>
              <a:t>enskilde befinner sig.</a:t>
            </a:r>
          </a:p>
          <a:p>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72093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666000" y="401190"/>
            <a:ext cx="9608400" cy="1228105"/>
          </a:xfrm>
        </p:spPr>
        <p:txBody>
          <a:bodyPr/>
          <a:lstStyle/>
          <a:p>
            <a:r>
              <a:rPr lang="sv-SE" sz="3200" dirty="0" smtClean="0"/>
              <a:t>Skyldighet att bedriva </a:t>
            </a:r>
            <a:r>
              <a:rPr lang="sv-SE" sz="3200" dirty="0"/>
              <a:t>en samordnad vård- och </a:t>
            </a:r>
            <a:r>
              <a:rPr lang="sv-SE" sz="3200" dirty="0" smtClean="0"/>
              <a:t>stödverksamhet</a:t>
            </a:r>
            <a:endParaRPr lang="sv-SE" sz="3200" dirty="0"/>
          </a:p>
        </p:txBody>
      </p:sp>
      <p:sp>
        <p:nvSpPr>
          <p:cNvPr id="6" name="Platshållare för text 5"/>
          <p:cNvSpPr>
            <a:spLocks noGrp="1"/>
          </p:cNvSpPr>
          <p:nvPr>
            <p:ph type="body" idx="1"/>
          </p:nvPr>
        </p:nvSpPr>
        <p:spPr>
          <a:xfrm>
            <a:off x="666001" y="1505470"/>
            <a:ext cx="4716000" cy="609600"/>
          </a:xfrm>
        </p:spPr>
        <p:txBody>
          <a:bodyPr/>
          <a:lstStyle/>
          <a:p>
            <a:r>
              <a:rPr lang="sv-SE" dirty="0" smtClean="0"/>
              <a:t>Fördelar</a:t>
            </a:r>
            <a:endParaRPr lang="sv-SE" dirty="0"/>
          </a:p>
        </p:txBody>
      </p:sp>
      <p:sp>
        <p:nvSpPr>
          <p:cNvPr id="7" name="Platshållare för innehåll 6"/>
          <p:cNvSpPr>
            <a:spLocks noGrp="1"/>
          </p:cNvSpPr>
          <p:nvPr>
            <p:ph sz="half" idx="2"/>
          </p:nvPr>
        </p:nvSpPr>
        <p:spPr>
          <a:xfrm>
            <a:off x="666000" y="2189245"/>
            <a:ext cx="4515600" cy="4045300"/>
          </a:xfrm>
        </p:spPr>
        <p:txBody>
          <a:bodyPr/>
          <a:lstStyle/>
          <a:p>
            <a:pPr>
              <a:buFont typeface="Wingdings" panose="05000000000000000000" pitchFamily="2" charset="2"/>
              <a:buChar char="§"/>
            </a:pPr>
            <a:r>
              <a:rPr lang="sv-SE" sz="1600" dirty="0"/>
              <a:t>Viktigt utifrån ett patient- och brukarperspektiv</a:t>
            </a:r>
          </a:p>
          <a:p>
            <a:pPr>
              <a:buFont typeface="Wingdings" panose="05000000000000000000" pitchFamily="2" charset="2"/>
              <a:buChar char="§"/>
            </a:pPr>
            <a:r>
              <a:rPr lang="sv-SE" sz="1600" dirty="0" smtClean="0"/>
              <a:t>Huvudmännen kan inte prioritera/välja bort samordnade lösningar</a:t>
            </a:r>
          </a:p>
          <a:p>
            <a:pPr>
              <a:buFont typeface="Wingdings" panose="05000000000000000000" pitchFamily="2" charset="2"/>
              <a:buChar char="§"/>
            </a:pPr>
            <a:r>
              <a:rPr lang="sv-SE" sz="1600" dirty="0" smtClean="0"/>
              <a:t>Ökad tillgänglighet till kunskapsbaserade metoder</a:t>
            </a:r>
          </a:p>
          <a:p>
            <a:pPr>
              <a:buFont typeface="Wingdings" panose="05000000000000000000" pitchFamily="2" charset="2"/>
              <a:buChar char="§"/>
            </a:pPr>
            <a:r>
              <a:rPr lang="sv-SE" sz="1600" dirty="0" smtClean="0"/>
              <a:t>Ökad jämlikhet över landet</a:t>
            </a:r>
          </a:p>
          <a:p>
            <a:pPr>
              <a:buFont typeface="Wingdings" panose="05000000000000000000" pitchFamily="2" charset="2"/>
              <a:buChar char="§"/>
            </a:pPr>
            <a:r>
              <a:rPr lang="sv-SE" sz="1600" dirty="0" smtClean="0"/>
              <a:t>Både sociala och medicinska behov kan tillgodoses samtidigt och samordnat</a:t>
            </a:r>
          </a:p>
          <a:p>
            <a:pPr>
              <a:buFont typeface="Wingdings" panose="05000000000000000000" pitchFamily="2" charset="2"/>
              <a:buChar char="§"/>
            </a:pPr>
            <a:r>
              <a:rPr lang="sv-SE" sz="1600" dirty="0" smtClean="0"/>
              <a:t>Interprofessionell samverkan främjar ett </a:t>
            </a:r>
            <a:r>
              <a:rPr lang="sv-SE" altLang="sv-SE" sz="1600" dirty="0" smtClean="0"/>
              <a:t>biopsykosocialt </a:t>
            </a:r>
            <a:r>
              <a:rPr lang="sv-SE" altLang="sv-SE" sz="1600" dirty="0"/>
              <a:t>synsätt (tvärvetenskap)</a:t>
            </a:r>
          </a:p>
        </p:txBody>
      </p:sp>
      <p:sp>
        <p:nvSpPr>
          <p:cNvPr id="8" name="Platshållare för text 7"/>
          <p:cNvSpPr>
            <a:spLocks noGrp="1"/>
          </p:cNvSpPr>
          <p:nvPr>
            <p:ph type="body" sz="quarter" idx="3"/>
          </p:nvPr>
        </p:nvSpPr>
        <p:spPr>
          <a:xfrm>
            <a:off x="6325233" y="1505470"/>
            <a:ext cx="4723200" cy="609600"/>
          </a:xfrm>
        </p:spPr>
        <p:txBody>
          <a:bodyPr/>
          <a:lstStyle/>
          <a:p>
            <a:r>
              <a:rPr lang="sv-SE" dirty="0" smtClean="0"/>
              <a:t>Nackdelar</a:t>
            </a:r>
            <a:endParaRPr lang="sv-SE" dirty="0"/>
          </a:p>
        </p:txBody>
      </p:sp>
      <p:sp>
        <p:nvSpPr>
          <p:cNvPr id="9" name="Platshållare för innehåll 8"/>
          <p:cNvSpPr>
            <a:spLocks noGrp="1"/>
          </p:cNvSpPr>
          <p:nvPr>
            <p:ph sz="quarter" idx="4"/>
          </p:nvPr>
        </p:nvSpPr>
        <p:spPr>
          <a:xfrm>
            <a:off x="6211693" y="2072103"/>
            <a:ext cx="4716000" cy="4043650"/>
          </a:xfrm>
        </p:spPr>
        <p:txBody>
          <a:bodyPr/>
          <a:lstStyle/>
          <a:p>
            <a:pPr>
              <a:buFont typeface="Wingdings" panose="05000000000000000000" pitchFamily="2" charset="2"/>
              <a:buChar char="§"/>
            </a:pPr>
            <a:r>
              <a:rPr lang="sv-SE" sz="1600" dirty="0" smtClean="0"/>
              <a:t>Statlig detaljstyrning</a:t>
            </a:r>
          </a:p>
          <a:p>
            <a:pPr>
              <a:buFont typeface="Wingdings" panose="05000000000000000000" pitchFamily="2" charset="2"/>
              <a:buChar char="§"/>
            </a:pPr>
            <a:r>
              <a:rPr lang="sv-SE" sz="1600" dirty="0" smtClean="0"/>
              <a:t>Ingrepp i det kommunala självstyret</a:t>
            </a:r>
          </a:p>
          <a:p>
            <a:pPr>
              <a:buFont typeface="Wingdings" panose="05000000000000000000" pitchFamily="2" charset="2"/>
              <a:buChar char="§"/>
            </a:pPr>
            <a:r>
              <a:rPr lang="sv-SE" sz="1600" dirty="0" smtClean="0"/>
              <a:t>Oklar organisationsform</a:t>
            </a:r>
          </a:p>
          <a:p>
            <a:pPr>
              <a:buFont typeface="Wingdings" panose="05000000000000000000" pitchFamily="2" charset="2"/>
              <a:buChar char="§"/>
            </a:pPr>
            <a:r>
              <a:rPr lang="sv-SE" sz="1600" dirty="0" smtClean="0"/>
              <a:t>Risk för mycket administration</a:t>
            </a:r>
          </a:p>
          <a:p>
            <a:pPr>
              <a:buFont typeface="Wingdings" panose="05000000000000000000" pitchFamily="2" charset="2"/>
              <a:buChar char="§"/>
            </a:pPr>
            <a:r>
              <a:rPr lang="sv-SE" sz="1600" dirty="0" smtClean="0"/>
              <a:t>Utmaning utifrån arbetsmiljöansvaret</a:t>
            </a:r>
          </a:p>
          <a:p>
            <a:pPr>
              <a:buFont typeface="Wingdings" panose="05000000000000000000" pitchFamily="2" charset="2"/>
              <a:buChar char="§"/>
            </a:pPr>
            <a:r>
              <a:rPr lang="sv-SE" sz="1600" dirty="0" smtClean="0"/>
              <a:t>Parallell verksamhet i relation till linjeverksamhet</a:t>
            </a:r>
          </a:p>
          <a:p>
            <a:pPr>
              <a:buFont typeface="Wingdings" panose="05000000000000000000" pitchFamily="2" charset="2"/>
              <a:buChar char="§"/>
            </a:pPr>
            <a:r>
              <a:rPr lang="sv-SE" sz="1600" dirty="0" smtClean="0"/>
              <a:t>Oklart gränssnitt och ansvarsfördelning; Målgruppstillhörigheten. Vem ska erbjudas? Vem har tolkningsföreträde när det gäller behovsbedömning?</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Bildobjekt 9"/>
          <p:cNvPicPr>
            <a:picLocks noChangeAspect="1"/>
          </p:cNvPicPr>
          <p:nvPr/>
        </p:nvPicPr>
        <p:blipFill rotWithShape="1">
          <a:blip r:embed="rId2">
            <a:extLst>
              <a:ext uri="{28A0092B-C50C-407E-A947-70E740481C1C}">
                <a14:useLocalDpi xmlns:a14="http://schemas.microsoft.com/office/drawing/2010/main" val="0"/>
              </a:ext>
            </a:extLst>
          </a:blip>
          <a:srcRect r="49600"/>
          <a:stretch/>
        </p:blipFill>
        <p:spPr>
          <a:xfrm>
            <a:off x="3974772" y="1366367"/>
            <a:ext cx="1062563" cy="1085807"/>
          </a:xfrm>
          <a:prstGeom prst="rect">
            <a:avLst/>
          </a:prstGeom>
        </p:spPr>
      </p:pic>
      <p:pic>
        <p:nvPicPr>
          <p:cNvPr id="11" name="Bildobjekt 10"/>
          <p:cNvPicPr>
            <a:picLocks noChangeAspect="1"/>
          </p:cNvPicPr>
          <p:nvPr/>
        </p:nvPicPr>
        <p:blipFill rotWithShape="1">
          <a:blip r:embed="rId2">
            <a:extLst>
              <a:ext uri="{28A0092B-C50C-407E-A947-70E740481C1C}">
                <a14:useLocalDpi xmlns:a14="http://schemas.microsoft.com/office/drawing/2010/main" val="0"/>
              </a:ext>
            </a:extLst>
          </a:blip>
          <a:srcRect l="50396"/>
          <a:stretch/>
        </p:blipFill>
        <p:spPr>
          <a:xfrm>
            <a:off x="9641244" y="1365243"/>
            <a:ext cx="1048002" cy="1088109"/>
          </a:xfrm>
          <a:prstGeom prst="rect">
            <a:avLst/>
          </a:prstGeom>
        </p:spPr>
      </p:pic>
    </p:spTree>
    <p:extLst>
      <p:ext uri="{BB962C8B-B14F-4D97-AF65-F5344CB8AC3E}">
        <p14:creationId xmlns:p14="http://schemas.microsoft.com/office/powerpoint/2010/main" val="3219196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430306"/>
            <a:ext cx="9609825" cy="1675688"/>
          </a:xfrm>
        </p:spPr>
        <p:txBody>
          <a:bodyPr/>
          <a:lstStyle/>
          <a:p>
            <a:r>
              <a:rPr lang="sv-SE" dirty="0" smtClean="0"/>
              <a:t>Att fundera på…</a:t>
            </a:r>
            <a:endParaRPr lang="sv-SE" dirty="0"/>
          </a:p>
        </p:txBody>
      </p:sp>
      <p:sp>
        <p:nvSpPr>
          <p:cNvPr id="3" name="Platshållare för innehåll 2"/>
          <p:cNvSpPr>
            <a:spLocks noGrp="1"/>
          </p:cNvSpPr>
          <p:nvPr>
            <p:ph idx="1"/>
          </p:nvPr>
        </p:nvSpPr>
        <p:spPr>
          <a:xfrm>
            <a:off x="664232" y="1461247"/>
            <a:ext cx="10452003" cy="4772554"/>
          </a:xfrm>
        </p:spPr>
        <p:txBody>
          <a:bodyPr/>
          <a:lstStyle/>
          <a:p>
            <a:pPr>
              <a:buFont typeface="Wingdings" panose="05000000000000000000" pitchFamily="2" charset="2"/>
              <a:buChar char="§"/>
            </a:pPr>
            <a:r>
              <a:rPr lang="sv-SE" sz="1800" dirty="0"/>
              <a:t>Socialtjänstens </a:t>
            </a:r>
            <a:r>
              <a:rPr lang="sv-SE" sz="1800" b="1" dirty="0"/>
              <a:t>yttersta ansvar </a:t>
            </a:r>
            <a:r>
              <a:rPr lang="sv-SE" sz="1800" dirty="0"/>
              <a:t>vs. hälso- och sjukvårdens </a:t>
            </a:r>
            <a:r>
              <a:rPr lang="sv-SE" sz="1800" b="1" dirty="0"/>
              <a:t>prioriteringsgrunder</a:t>
            </a:r>
            <a:r>
              <a:rPr lang="sv-SE" sz="1800" dirty="0"/>
              <a:t>. Vad kommer det att innebära? Finns risken att målgruppen nedprioriteras? Vilka konsekvenser kan det få? Behöver det finnas tydligare krav?</a:t>
            </a:r>
          </a:p>
          <a:p>
            <a:pPr lvl="0">
              <a:buFont typeface="Wingdings" panose="05000000000000000000" pitchFamily="2" charset="2"/>
              <a:buChar char="§"/>
            </a:pPr>
            <a:r>
              <a:rPr lang="sv-SE" sz="1800" b="1" dirty="0" smtClean="0"/>
              <a:t>Ekonomisk </a:t>
            </a:r>
            <a:r>
              <a:rPr lang="sv-SE" sz="1800" b="1" dirty="0"/>
              <a:t>fördelning. </a:t>
            </a:r>
            <a:r>
              <a:rPr lang="sv-SE" sz="1800" dirty="0"/>
              <a:t>Att regionen får ett samlat ansvar för behandling kan komma att innebära förslag på skatteväxling. Vad talar för och emot en skatteväxling? Finns andra alternativ? Kan SKR vara mer </a:t>
            </a:r>
            <a:r>
              <a:rPr lang="sv-SE" sz="1800" dirty="0" smtClean="0"/>
              <a:t>proaktiva?</a:t>
            </a:r>
          </a:p>
          <a:p>
            <a:pPr>
              <a:buFont typeface="Wingdings" panose="05000000000000000000" pitchFamily="2" charset="2"/>
              <a:buChar char="§"/>
            </a:pPr>
            <a:r>
              <a:rPr lang="sv-SE" sz="1800" b="1" dirty="0"/>
              <a:t>Gemensamt ansvar för en samordnad heldygnsbehandling </a:t>
            </a:r>
            <a:r>
              <a:rPr lang="sv-SE" sz="1800" dirty="0"/>
              <a:t>för de som anses ha behov av det. Hur ska detta fungera i praktiken? Vi har redan idag utmaningar kring samverkan och kostnader för HVB-placeringar? Vad behöver i så fall tydliggöras för att det ska fungera? Eller ska vi istället tänka integrerade hemmaplanslösningar i öppenvård utifrån ett nära vård-perspektiv</a:t>
            </a:r>
            <a:r>
              <a:rPr lang="sv-SE" sz="1800" dirty="0" smtClean="0"/>
              <a:t>?</a:t>
            </a:r>
          </a:p>
          <a:p>
            <a:pPr lvl="0">
              <a:buFont typeface="Wingdings" panose="05000000000000000000" pitchFamily="2" charset="2"/>
              <a:buChar char="§"/>
            </a:pPr>
            <a:r>
              <a:rPr lang="sv-SE" sz="1800" b="1" dirty="0" smtClean="0"/>
              <a:t>Socialtjänstens </a:t>
            </a:r>
            <a:r>
              <a:rPr lang="sv-SE" sz="1800" b="1" dirty="0"/>
              <a:t>ansvar för Barn och unga </a:t>
            </a:r>
            <a:r>
              <a:rPr lang="sv-SE" sz="1800" dirty="0"/>
              <a:t>– LVU</a:t>
            </a:r>
            <a:r>
              <a:rPr lang="sv-SE" sz="1800" dirty="0" smtClean="0"/>
              <a:t>. Hur </a:t>
            </a:r>
            <a:r>
              <a:rPr lang="sv-SE" sz="1800" dirty="0"/>
              <a:t>behöver man tänka för att detta ska passa in? </a:t>
            </a:r>
          </a:p>
          <a:p>
            <a:pPr>
              <a:buFont typeface="Wingdings" panose="05000000000000000000" pitchFamily="2" charset="2"/>
              <a:buChar char="§"/>
            </a:pPr>
            <a:r>
              <a:rPr lang="sv-SE" sz="1800" b="1" dirty="0"/>
              <a:t>Samordnade vård- och stödverksamheter </a:t>
            </a:r>
            <a:r>
              <a:rPr lang="sv-SE" sz="1800" dirty="0"/>
              <a:t>Hur/vem ska få tillgång till dessa insatser? Utredningen gäller alla åldrar. Både barn och vuxna? Fördelar/nackdelar</a:t>
            </a:r>
            <a:r>
              <a:rPr lang="sv-SE" sz="1800" dirty="0" smtClean="0"/>
              <a:t>?</a:t>
            </a:r>
            <a:endParaRPr lang="sv-SE" sz="1800" dirty="0"/>
          </a:p>
          <a:p>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2"/>
          <a:stretch>
            <a:fillRect/>
          </a:stretch>
        </p:blipFill>
        <p:spPr>
          <a:xfrm>
            <a:off x="9486794" y="101850"/>
            <a:ext cx="2416705" cy="1359397"/>
          </a:xfrm>
          <a:prstGeom prst="rect">
            <a:avLst/>
          </a:prstGeom>
        </p:spPr>
      </p:pic>
    </p:spTree>
    <p:extLst>
      <p:ext uri="{BB962C8B-B14F-4D97-AF65-F5344CB8AC3E}">
        <p14:creationId xmlns:p14="http://schemas.microsoft.com/office/powerpoint/2010/main" val="382823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Temadag Samsjuklighet </a:t>
            </a:r>
            <a:br>
              <a:rPr lang="sv-SE" dirty="0" smtClean="0"/>
            </a:br>
            <a:r>
              <a:rPr lang="sv-SE" dirty="0" smtClean="0"/>
              <a:t>3 december 2021</a:t>
            </a:r>
            <a:endParaRPr lang="sv-SE" dirty="0"/>
          </a:p>
        </p:txBody>
      </p:sp>
      <p:sp>
        <p:nvSpPr>
          <p:cNvPr id="7" name="Underrubrik 6"/>
          <p:cNvSpPr>
            <a:spLocks noGrp="1"/>
          </p:cNvSpPr>
          <p:nvPr>
            <p:ph type="subTitle" idx="1"/>
          </p:nvPr>
        </p:nvSpPr>
        <p:spPr/>
        <p:txBody>
          <a:bodyPr/>
          <a:lstStyle/>
          <a:p>
            <a:r>
              <a:rPr lang="sv-SE" smtClean="0"/>
              <a:t>SKR studio</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smtClean="0">
                <a:ln>
                  <a:noFill/>
                </a:ln>
                <a:solidFill>
                  <a:prstClr val="black"/>
                </a:solidFill>
                <a:effectLst/>
                <a:uLnTx/>
                <a:uFillTx/>
                <a:latin typeface="Arial"/>
                <a:ea typeface="+mn-ea"/>
                <a:cs typeface="+mn-cs"/>
              </a:rPr>
              <a:t>2021-05-19</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Bildobjekt 4"/>
          <p:cNvPicPr>
            <a:picLocks noChangeAspect="1"/>
          </p:cNvPicPr>
          <p:nvPr/>
        </p:nvPicPr>
        <p:blipFill rotWithShape="1">
          <a:blip r:embed="rId2">
            <a:extLst>
              <a:ext uri="{28A0092B-C50C-407E-A947-70E740481C1C}">
                <a14:useLocalDpi xmlns:a14="http://schemas.microsoft.com/office/drawing/2010/main" val="0"/>
              </a:ext>
            </a:extLst>
          </a:blip>
          <a:srcRect l="-1837" t="523" r="4461" b="-523"/>
          <a:stretch/>
        </p:blipFill>
        <p:spPr>
          <a:xfrm>
            <a:off x="8662239" y="446658"/>
            <a:ext cx="3426836" cy="3534911"/>
          </a:xfrm>
          <a:prstGeom prst="rect">
            <a:avLst/>
          </a:prstGeom>
        </p:spPr>
      </p:pic>
      <p:sp>
        <p:nvSpPr>
          <p:cNvPr id="6" name="textruta 5"/>
          <p:cNvSpPr txBox="1"/>
          <p:nvPr/>
        </p:nvSpPr>
        <p:spPr>
          <a:xfrm rot="21285208">
            <a:off x="8894313" y="1336951"/>
            <a:ext cx="27594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smtClean="0">
                <a:ln>
                  <a:noFill/>
                </a:ln>
                <a:solidFill>
                  <a:prstClr val="black"/>
                </a:solidFill>
                <a:effectLst/>
                <a:uLnTx/>
                <a:uFillTx/>
                <a:latin typeface="Lucida Handwriting" panose="03010101010101010101" pitchFamily="66" charset="0"/>
                <a:ea typeface="+mn-ea"/>
                <a:cs typeface="+mn-cs"/>
              </a:rPr>
              <a:t>Save the date – 3/12</a:t>
            </a:r>
            <a:endParaRPr kumimoji="0" lang="sv-SE" sz="3600" b="0" i="0" u="none" strike="noStrike" kern="1200" cap="none" spc="0" normalizeH="0" baseline="0" noProof="0" dirty="0">
              <a:ln>
                <a:noFill/>
              </a:ln>
              <a:solidFill>
                <a:prstClr val="black"/>
              </a:solidFill>
              <a:effectLst/>
              <a:uLnTx/>
              <a:uFillTx/>
              <a:latin typeface="Lucida Handwriting" panose="03010101010101010101" pitchFamily="66" charset="0"/>
              <a:ea typeface="+mn-ea"/>
              <a:cs typeface="+mn-cs"/>
            </a:endParaRPr>
          </a:p>
        </p:txBody>
      </p:sp>
    </p:spTree>
    <p:extLst>
      <p:ext uri="{BB962C8B-B14F-4D97-AF65-F5344CB8AC3E}">
        <p14:creationId xmlns:p14="http://schemas.microsoft.com/office/powerpoint/2010/main" val="19828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Dagordning</a:t>
            </a:r>
            <a:endParaRPr lang="sv-SE" dirty="0"/>
          </a:p>
        </p:txBody>
      </p:sp>
      <p:sp>
        <p:nvSpPr>
          <p:cNvPr id="3" name="Platshållare för innehåll 2"/>
          <p:cNvSpPr>
            <a:spLocks noGrp="1"/>
          </p:cNvSpPr>
          <p:nvPr>
            <p:ph idx="1"/>
          </p:nvPr>
        </p:nvSpPr>
        <p:spPr/>
        <p:txBody>
          <a:bodyPr/>
          <a:lstStyle/>
          <a:p>
            <a:r>
              <a:rPr lang="sv-SE" dirty="0" smtClean="0"/>
              <a:t>Välkomna!</a:t>
            </a:r>
          </a:p>
          <a:p>
            <a:r>
              <a:rPr lang="sv-SE" dirty="0" smtClean="0"/>
              <a:t>Mari Forslund, aktuellt kunskapsstyrning 14:05-14:20</a:t>
            </a:r>
          </a:p>
          <a:p>
            <a:r>
              <a:rPr lang="sv-SE" dirty="0" smtClean="0"/>
              <a:t>Åsa Furén-Thulin, aktuellt socialtjänsten 14:20- 15:05</a:t>
            </a:r>
          </a:p>
          <a:p>
            <a:r>
              <a:rPr lang="sv-SE" dirty="0" smtClean="0"/>
              <a:t>PAUS 5 min</a:t>
            </a:r>
          </a:p>
          <a:p>
            <a:r>
              <a:rPr lang="sv-SE" dirty="0" smtClean="0"/>
              <a:t>Ing-Marie Wieselgren, aktuellt kraftsamling psykisk hälsa 15:10-15:30</a:t>
            </a:r>
          </a:p>
          <a:p>
            <a:r>
              <a:rPr lang="sv-SE" dirty="0" smtClean="0"/>
              <a:t>Lisbeth Löpare Johansson, aktuellt nära vård 15:30-15:55</a:t>
            </a:r>
            <a:endParaRPr lang="sv-SE" dirty="0"/>
          </a:p>
        </p:txBody>
      </p:sp>
    </p:spTree>
    <p:extLst>
      <p:ext uri="{BB962C8B-B14F-4D97-AF65-F5344CB8AC3E}">
        <p14:creationId xmlns:p14="http://schemas.microsoft.com/office/powerpoint/2010/main" val="3288356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		Äldreomsorg</a:t>
            </a:r>
          </a:p>
        </p:txBody>
      </p:sp>
      <p:pic>
        <p:nvPicPr>
          <p:cNvPr id="4" name="Platshållare för innehåll 9"/>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732716" y="2236722"/>
            <a:ext cx="4713316" cy="3186545"/>
          </a:xfrm>
        </p:spPr>
      </p:pic>
    </p:spTree>
    <p:extLst>
      <p:ext uri="{BB962C8B-B14F-4D97-AF65-F5344CB8AC3E}">
        <p14:creationId xmlns:p14="http://schemas.microsoft.com/office/powerpoint/2010/main" val="2908127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en-GB" dirty="0" err="1" smtClean="0"/>
              <a:t>Undersköterska</a:t>
            </a:r>
            <a:r>
              <a:rPr lang="en-GB" dirty="0" smtClean="0"/>
              <a:t> - </a:t>
            </a:r>
            <a:r>
              <a:rPr lang="en-GB" dirty="0" err="1" smtClean="0"/>
              <a:t>Skyddad</a:t>
            </a:r>
            <a:r>
              <a:rPr lang="en-GB" dirty="0" smtClean="0"/>
              <a:t> </a:t>
            </a:r>
            <a:r>
              <a:rPr lang="en-GB" dirty="0" err="1" smtClean="0"/>
              <a:t>yrkestitel</a:t>
            </a:r>
            <a:endParaRPr lang="en-GB" dirty="0"/>
          </a:p>
        </p:txBody>
      </p:sp>
      <p:sp>
        <p:nvSpPr>
          <p:cNvPr id="5" name="Platshållare för innehåll 4"/>
          <p:cNvSpPr>
            <a:spLocks noGrp="1"/>
          </p:cNvSpPr>
          <p:nvPr>
            <p:ph sz="half" idx="1"/>
          </p:nvPr>
        </p:nvSpPr>
        <p:spPr/>
        <p:txBody>
          <a:bodyPr/>
          <a:lstStyle/>
          <a:p>
            <a:r>
              <a:rPr lang="en-GB" dirty="0" err="1" smtClean="0"/>
              <a:t>Enhetligare</a:t>
            </a:r>
            <a:r>
              <a:rPr lang="en-GB" dirty="0" smtClean="0"/>
              <a:t> </a:t>
            </a:r>
            <a:r>
              <a:rPr lang="en-GB" dirty="0" err="1" smtClean="0"/>
              <a:t>utbildningskrav</a:t>
            </a:r>
            <a:endParaRPr lang="en-GB" dirty="0" smtClean="0"/>
          </a:p>
          <a:p>
            <a:r>
              <a:rPr lang="en-GB" dirty="0" smtClean="0"/>
              <a:t>1 </a:t>
            </a:r>
            <a:r>
              <a:rPr lang="en-GB" dirty="0" err="1" smtClean="0"/>
              <a:t>juli</a:t>
            </a:r>
            <a:r>
              <a:rPr lang="en-GB" dirty="0" smtClean="0"/>
              <a:t> 2023</a:t>
            </a:r>
          </a:p>
          <a:p>
            <a:r>
              <a:rPr lang="en-GB" dirty="0" err="1" smtClean="0"/>
              <a:t>Enskild</a:t>
            </a:r>
            <a:r>
              <a:rPr lang="en-GB" dirty="0" smtClean="0"/>
              <a:t> </a:t>
            </a:r>
            <a:r>
              <a:rPr lang="en-GB" dirty="0" err="1" smtClean="0"/>
              <a:t>ansöker</a:t>
            </a:r>
            <a:endParaRPr lang="en-GB" dirty="0" smtClean="0"/>
          </a:p>
          <a:p>
            <a:r>
              <a:rPr lang="en-GB" dirty="0" smtClean="0"/>
              <a:t>10 </a:t>
            </a:r>
            <a:r>
              <a:rPr lang="en-GB" dirty="0" err="1" smtClean="0"/>
              <a:t>årig</a:t>
            </a:r>
            <a:r>
              <a:rPr lang="en-GB" dirty="0" smtClean="0"/>
              <a:t> </a:t>
            </a:r>
            <a:r>
              <a:rPr lang="en-GB" dirty="0" err="1" smtClean="0"/>
              <a:t>övergångstid</a:t>
            </a:r>
            <a:endParaRPr lang="en-GB" dirty="0" smtClean="0"/>
          </a:p>
          <a:p>
            <a:r>
              <a:rPr lang="en-GB" dirty="0" smtClean="0"/>
              <a:t>proposition</a:t>
            </a:r>
          </a:p>
          <a:p>
            <a:endParaRPr lang="en-GB" dirty="0" smtClean="0"/>
          </a:p>
        </p:txBody>
      </p:sp>
      <p:pic>
        <p:nvPicPr>
          <p:cNvPr id="10" name="Platshållare för innehåll 9"/>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814867" y="2494801"/>
            <a:ext cx="5106839" cy="3464998"/>
          </a:xfrm>
        </p:spPr>
      </p:pic>
    </p:spTree>
    <p:extLst>
      <p:ext uri="{BB962C8B-B14F-4D97-AF65-F5344CB8AC3E}">
        <p14:creationId xmlns:p14="http://schemas.microsoft.com/office/powerpoint/2010/main" val="1620352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sz="2800" dirty="0">
                <a:solidFill>
                  <a:srgbClr val="222221"/>
                </a:solidFill>
              </a:rPr>
              <a:t>Kommunal </a:t>
            </a:r>
            <a:r>
              <a:rPr lang="sv-SE" sz="2800" dirty="0" err="1">
                <a:solidFill>
                  <a:srgbClr val="222221"/>
                </a:solidFill>
              </a:rPr>
              <a:t>HoS</a:t>
            </a:r>
            <a:r>
              <a:rPr lang="sv-SE" sz="2800" dirty="0">
                <a:solidFill>
                  <a:srgbClr val="222221"/>
                </a:solidFill>
              </a:rPr>
              <a:t> behöver </a:t>
            </a:r>
            <a:r>
              <a:rPr lang="sv-SE" sz="2800" dirty="0" smtClean="0">
                <a:solidFill>
                  <a:srgbClr val="222221"/>
                </a:solidFill>
              </a:rPr>
              <a:t>förstärkas</a:t>
            </a:r>
            <a:br>
              <a:rPr lang="sv-SE" sz="2800" dirty="0" smtClean="0">
                <a:solidFill>
                  <a:srgbClr val="222221"/>
                </a:solidFill>
              </a:rPr>
            </a:br>
            <a:r>
              <a:rPr lang="sv-SE" sz="2800" dirty="0" smtClean="0">
                <a:solidFill>
                  <a:srgbClr val="222221"/>
                </a:solidFill>
              </a:rPr>
              <a:t>men vi får aldrig glömma det sociala innehållet</a:t>
            </a:r>
            <a:endParaRPr lang="sv-SE" sz="2800" dirty="0">
              <a:solidFill>
                <a:srgbClr val="222221"/>
              </a:solidFill>
            </a:endParaRPr>
          </a:p>
        </p:txBody>
      </p:sp>
      <p:sp>
        <p:nvSpPr>
          <p:cNvPr id="3" name="Platshållare för innehåll 2"/>
          <p:cNvSpPr>
            <a:spLocks noGrp="1"/>
          </p:cNvSpPr>
          <p:nvPr>
            <p:ph sz="half" idx="1"/>
          </p:nvPr>
        </p:nvSpPr>
        <p:spPr/>
        <p:txBody>
          <a:bodyPr/>
          <a:lstStyle/>
          <a:p>
            <a:r>
              <a:rPr lang="sv-SE" dirty="0">
                <a:solidFill>
                  <a:srgbClr val="222221"/>
                </a:solidFill>
              </a:rPr>
              <a:t>Läkarmedverkan</a:t>
            </a:r>
          </a:p>
          <a:p>
            <a:r>
              <a:rPr lang="sv-SE" dirty="0">
                <a:solidFill>
                  <a:srgbClr val="222221"/>
                </a:solidFill>
              </a:rPr>
              <a:t>Legitimerad personal</a:t>
            </a:r>
          </a:p>
          <a:p>
            <a:r>
              <a:rPr lang="sv-SE" dirty="0">
                <a:solidFill>
                  <a:srgbClr val="222221"/>
                </a:solidFill>
              </a:rPr>
              <a:t>Samverkan region </a:t>
            </a:r>
            <a:r>
              <a:rPr lang="sv-SE" dirty="0" smtClean="0">
                <a:solidFill>
                  <a:srgbClr val="222221"/>
                </a:solidFill>
              </a:rPr>
              <a:t>– kommun</a:t>
            </a:r>
            <a:endParaRPr lang="sv-SE" dirty="0">
              <a:solidFill>
                <a:srgbClr val="222221"/>
              </a:solidFill>
            </a:endParaRPr>
          </a:p>
          <a:p>
            <a:r>
              <a:rPr lang="sv-SE" dirty="0">
                <a:solidFill>
                  <a:srgbClr val="222221"/>
                </a:solidFill>
              </a:rPr>
              <a:t>Ingen ska bo på sjukhus</a:t>
            </a:r>
          </a:p>
          <a:p>
            <a:r>
              <a:rPr lang="sv-SE" dirty="0">
                <a:solidFill>
                  <a:srgbClr val="222221"/>
                </a:solidFill>
              </a:rPr>
              <a:t>Specialiserad sjukvård i kommuner</a:t>
            </a:r>
            <a:endParaRPr lang="sv-SE" dirty="0"/>
          </a:p>
          <a:p>
            <a:endParaRPr lang="sv-SE" dirty="0"/>
          </a:p>
        </p:txBody>
      </p:sp>
      <p:pic>
        <p:nvPicPr>
          <p:cNvPr id="8" name="Platshållare för innehåll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53075" y="2583712"/>
            <a:ext cx="4714875" cy="3355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075212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666000" y="1"/>
            <a:ext cx="9609825" cy="879893"/>
          </a:xfrm>
        </p:spPr>
        <p:txBody>
          <a:bodyPr/>
          <a:lstStyle/>
          <a:p>
            <a:r>
              <a:rPr lang="en-GB" dirty="0" smtClean="0"/>
              <a:t>Digitalisering </a:t>
            </a:r>
            <a:r>
              <a:rPr lang="en-GB" dirty="0" err="1" smtClean="0"/>
              <a:t>nationellt</a:t>
            </a:r>
            <a:endParaRPr lang="en-GB" dirty="0"/>
          </a:p>
        </p:txBody>
      </p:sp>
      <p:sp>
        <p:nvSpPr>
          <p:cNvPr id="4" name="Platshållare för innehåll 3"/>
          <p:cNvSpPr>
            <a:spLocks noGrp="1"/>
          </p:cNvSpPr>
          <p:nvPr>
            <p:ph sz="half" idx="1"/>
          </p:nvPr>
        </p:nvSpPr>
        <p:spPr>
          <a:xfrm>
            <a:off x="666000" y="1725283"/>
            <a:ext cx="4716000" cy="4509917"/>
          </a:xfrm>
        </p:spPr>
        <p:txBody>
          <a:bodyPr/>
          <a:lstStyle/>
          <a:p>
            <a:r>
              <a:rPr lang="en-GB" dirty="0" smtClean="0"/>
              <a:t>Vision E-</a:t>
            </a:r>
            <a:r>
              <a:rPr lang="en-GB" dirty="0" err="1" smtClean="0"/>
              <a:t>hälsa</a:t>
            </a:r>
            <a:r>
              <a:rPr lang="en-GB" dirty="0" smtClean="0"/>
              <a:t> 2025</a:t>
            </a:r>
          </a:p>
          <a:p>
            <a:r>
              <a:rPr lang="en-GB" dirty="0" err="1" smtClean="0"/>
              <a:t>Avsiktsförklaring</a:t>
            </a:r>
            <a:r>
              <a:rPr lang="en-GB" dirty="0" smtClean="0"/>
              <a:t> SKR-</a:t>
            </a:r>
            <a:r>
              <a:rPr lang="en-GB" dirty="0" err="1" smtClean="0"/>
              <a:t>regeringen</a:t>
            </a:r>
            <a:r>
              <a:rPr lang="en-GB" dirty="0" smtClean="0"/>
              <a:t> 2021</a:t>
            </a:r>
          </a:p>
          <a:p>
            <a:r>
              <a:rPr lang="en-GB" dirty="0" smtClean="0"/>
              <a:t>Tar </a:t>
            </a:r>
            <a:r>
              <a:rPr lang="en-GB" dirty="0" err="1" smtClean="0"/>
              <a:t>fram</a:t>
            </a:r>
            <a:r>
              <a:rPr lang="en-GB" dirty="0" smtClean="0"/>
              <a:t> </a:t>
            </a:r>
            <a:r>
              <a:rPr lang="en-GB" dirty="0" err="1" smtClean="0"/>
              <a:t>handlingsplan</a:t>
            </a:r>
            <a:r>
              <a:rPr lang="en-GB" dirty="0" smtClean="0"/>
              <a:t> för </a:t>
            </a:r>
            <a:r>
              <a:rPr lang="en-GB" dirty="0" err="1" smtClean="0"/>
              <a:t>infrastruktur</a:t>
            </a:r>
            <a:endParaRPr lang="en-GB" dirty="0"/>
          </a:p>
        </p:txBody>
      </p:sp>
      <p:pic>
        <p:nvPicPr>
          <p:cNvPr id="14" name="Platshållare för innehåll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2904" y="1414732"/>
            <a:ext cx="4292643" cy="4820968"/>
          </a:xfrm>
        </p:spPr>
      </p:pic>
    </p:spTree>
    <p:extLst>
      <p:ext uri="{BB962C8B-B14F-4D97-AF65-F5344CB8AC3E}">
        <p14:creationId xmlns:p14="http://schemas.microsoft.com/office/powerpoint/2010/main" val="17508886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a:stretch>
            <a:fillRect/>
          </a:stretch>
        </p:blipFill>
        <p:spPr>
          <a:xfrm>
            <a:off x="740017" y="2124257"/>
            <a:ext cx="7663319" cy="3801436"/>
          </a:xfrm>
          <a:prstGeom prst="rect">
            <a:avLst/>
          </a:prstGeom>
        </p:spPr>
      </p:pic>
      <p:sp>
        <p:nvSpPr>
          <p:cNvPr id="2" name="Rubrik 1"/>
          <p:cNvSpPr>
            <a:spLocks noGrp="1"/>
          </p:cNvSpPr>
          <p:nvPr>
            <p:ph type="title"/>
          </p:nvPr>
        </p:nvSpPr>
        <p:spPr>
          <a:xfrm>
            <a:off x="634706" y="638611"/>
            <a:ext cx="10171407" cy="1112405"/>
          </a:xfrm>
        </p:spPr>
        <p:txBody>
          <a:bodyPr/>
          <a:lstStyle/>
          <a:p>
            <a:r>
              <a:rPr lang="sv-SE" sz="4000" dirty="0"/>
              <a:t>Kommunerna vill – men det går långsamt</a:t>
            </a:r>
          </a:p>
        </p:txBody>
      </p:sp>
      <p:pic>
        <p:nvPicPr>
          <p:cNvPr id="5122" name="Picture 2" descr="https://im10.inviewer.se/skiss/80/80604526942.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733027" y="2252670"/>
            <a:ext cx="2322069" cy="348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6253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Object 73" hidden="1">
            <a:extLst>
              <a:ext uri="{FF2B5EF4-FFF2-40B4-BE49-F238E27FC236}">
                <a16:creationId xmlns:a16="http://schemas.microsoft.com/office/drawing/2014/main" id="{A42F645A-E0EC-453D-97F6-AB50325C7E0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45" name="think-cell Slide" r:id="rId6" imgW="395" imgH="394" progId="TCLayout.ActiveDocument.1">
                  <p:embed/>
                </p:oleObj>
              </mc:Choice>
              <mc:Fallback>
                <p:oleObj name="think-cell Slide" r:id="rId6" imgW="395" imgH="394" progId="TCLayout.ActiveDocument.1">
                  <p:embed/>
                  <p:pic>
                    <p:nvPicPr>
                      <p:cNvPr id="74" name="Object 73" hidden="1">
                        <a:extLst>
                          <a:ext uri="{FF2B5EF4-FFF2-40B4-BE49-F238E27FC236}">
                            <a16:creationId xmlns:a16="http://schemas.microsoft.com/office/drawing/2014/main" id="{A42F645A-E0EC-453D-97F6-AB50325C7E0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3" name="Rectangle 72" hidden="1">
            <a:extLst>
              <a:ext uri="{FF2B5EF4-FFF2-40B4-BE49-F238E27FC236}">
                <a16:creationId xmlns:a16="http://schemas.microsoft.com/office/drawing/2014/main" id="{9908FCA3-EF37-452C-9D2E-D0A441A22BD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sv-SE" sz="2600" dirty="0">
              <a:latin typeface="Georgia" panose="02040502050405020303" pitchFamily="18" charset="0"/>
              <a:sym typeface="Georgia" panose="02040502050405020303" pitchFamily="18" charset="0"/>
            </a:endParaRPr>
          </a:p>
        </p:txBody>
      </p:sp>
      <p:sp>
        <p:nvSpPr>
          <p:cNvPr id="2" name="Title 1">
            <a:extLst>
              <a:ext uri="{FF2B5EF4-FFF2-40B4-BE49-F238E27FC236}">
                <a16:creationId xmlns:a16="http://schemas.microsoft.com/office/drawing/2014/main" id="{3BEBABA0-2FEC-4D4D-B9FB-A1A4E81556A0}"/>
              </a:ext>
            </a:extLst>
          </p:cNvPr>
          <p:cNvSpPr>
            <a:spLocks noGrp="1"/>
          </p:cNvSpPr>
          <p:nvPr>
            <p:ph type="title"/>
          </p:nvPr>
        </p:nvSpPr>
        <p:spPr>
          <a:xfrm>
            <a:off x="563121" y="608040"/>
            <a:ext cx="11306100" cy="700443"/>
          </a:xfrm>
        </p:spPr>
        <p:txBody>
          <a:bodyPr/>
          <a:lstStyle/>
          <a:p>
            <a:pPr algn="ctr"/>
            <a:r>
              <a:rPr lang="sv-SE" sz="3200" b="1" dirty="0" smtClean="0"/>
              <a:t>Det kostar att digitalisera socialtjänsten</a:t>
            </a:r>
            <a:br>
              <a:rPr lang="sv-SE" sz="3200" b="1" dirty="0" smtClean="0"/>
            </a:br>
            <a:r>
              <a:rPr lang="sv-SE" sz="3200" b="1" dirty="0" smtClean="0"/>
              <a:t>tre </a:t>
            </a:r>
            <a:r>
              <a:rPr lang="sv-SE" sz="3200" b="1" dirty="0"/>
              <a:t>centrala </a:t>
            </a:r>
            <a:r>
              <a:rPr lang="sv-SE" sz="3200" b="1" dirty="0" smtClean="0"/>
              <a:t>områden</a:t>
            </a:r>
            <a:endParaRPr lang="sv-SE" sz="3200" b="1" dirty="0"/>
          </a:p>
        </p:txBody>
      </p:sp>
      <p:cxnSp>
        <p:nvCxnSpPr>
          <p:cNvPr id="3" name="Google Shape;1612;p229">
            <a:extLst>
              <a:ext uri="{FF2B5EF4-FFF2-40B4-BE49-F238E27FC236}">
                <a16:creationId xmlns:a16="http://schemas.microsoft.com/office/drawing/2014/main" id="{3B9205EC-99A2-41D3-90AD-C0531F86EF73}"/>
              </a:ext>
            </a:extLst>
          </p:cNvPr>
          <p:cNvCxnSpPr>
            <a:stCxn id="23" idx="2"/>
            <a:endCxn id="47" idx="0"/>
          </p:cNvCxnSpPr>
          <p:nvPr/>
        </p:nvCxnSpPr>
        <p:spPr>
          <a:xfrm>
            <a:off x="7316934" y="3569767"/>
            <a:ext cx="6000" cy="840000"/>
          </a:xfrm>
          <a:prstGeom prst="straightConnector1">
            <a:avLst/>
          </a:prstGeom>
          <a:noFill/>
          <a:ln w="9525" cap="flat" cmpd="sng">
            <a:solidFill>
              <a:schemeClr val="dk2"/>
            </a:solidFill>
            <a:prstDash val="solid"/>
            <a:round/>
            <a:headEnd type="none" w="med" len="med"/>
            <a:tailEnd type="none" w="med" len="med"/>
          </a:ln>
        </p:spPr>
      </p:cxnSp>
      <p:cxnSp>
        <p:nvCxnSpPr>
          <p:cNvPr id="4" name="Google Shape;1615;p229">
            <a:extLst>
              <a:ext uri="{FF2B5EF4-FFF2-40B4-BE49-F238E27FC236}">
                <a16:creationId xmlns:a16="http://schemas.microsoft.com/office/drawing/2014/main" id="{9BB53C34-A207-41B4-A5D5-0BD13732D0D2}"/>
              </a:ext>
            </a:extLst>
          </p:cNvPr>
          <p:cNvCxnSpPr>
            <a:stCxn id="22" idx="2"/>
            <a:endCxn id="72" idx="0"/>
          </p:cNvCxnSpPr>
          <p:nvPr/>
        </p:nvCxnSpPr>
        <p:spPr>
          <a:xfrm flipH="1">
            <a:off x="5062671" y="3569767"/>
            <a:ext cx="545700" cy="836100"/>
          </a:xfrm>
          <a:prstGeom prst="straightConnector1">
            <a:avLst/>
          </a:prstGeom>
          <a:noFill/>
          <a:ln w="9525" cap="flat" cmpd="sng">
            <a:solidFill>
              <a:schemeClr val="dk2"/>
            </a:solidFill>
            <a:prstDash val="solid"/>
            <a:round/>
            <a:headEnd type="none" w="med" len="med"/>
            <a:tailEnd type="none" w="med" len="med"/>
          </a:ln>
        </p:spPr>
      </p:cxnSp>
      <p:cxnSp>
        <p:nvCxnSpPr>
          <p:cNvPr id="5" name="Google Shape;1618;p229">
            <a:extLst>
              <a:ext uri="{FF2B5EF4-FFF2-40B4-BE49-F238E27FC236}">
                <a16:creationId xmlns:a16="http://schemas.microsoft.com/office/drawing/2014/main" id="{4072880F-7AC6-4E9B-93FC-4CECC1A80ED5}"/>
              </a:ext>
            </a:extLst>
          </p:cNvPr>
          <p:cNvCxnSpPr>
            <a:stCxn id="17" idx="2"/>
            <a:endCxn id="70" idx="0"/>
          </p:cNvCxnSpPr>
          <p:nvPr/>
        </p:nvCxnSpPr>
        <p:spPr>
          <a:xfrm flipH="1">
            <a:off x="2077002" y="3569767"/>
            <a:ext cx="443700" cy="1985400"/>
          </a:xfrm>
          <a:prstGeom prst="straightConnector1">
            <a:avLst/>
          </a:prstGeom>
          <a:noFill/>
          <a:ln w="9525" cap="flat" cmpd="sng">
            <a:solidFill>
              <a:schemeClr val="dk2"/>
            </a:solidFill>
            <a:prstDash val="solid"/>
            <a:round/>
            <a:headEnd type="none" w="med" len="med"/>
            <a:tailEnd type="none" w="med" len="med"/>
          </a:ln>
        </p:spPr>
      </p:cxnSp>
      <p:cxnSp>
        <p:nvCxnSpPr>
          <p:cNvPr id="6" name="Google Shape;1621;p229">
            <a:extLst>
              <a:ext uri="{FF2B5EF4-FFF2-40B4-BE49-F238E27FC236}">
                <a16:creationId xmlns:a16="http://schemas.microsoft.com/office/drawing/2014/main" id="{F82D46F3-97E1-426C-B1B0-7AF322A1ABCD}"/>
              </a:ext>
            </a:extLst>
          </p:cNvPr>
          <p:cNvCxnSpPr>
            <a:stCxn id="17" idx="2"/>
            <a:endCxn id="71" idx="0"/>
          </p:cNvCxnSpPr>
          <p:nvPr/>
        </p:nvCxnSpPr>
        <p:spPr>
          <a:xfrm>
            <a:off x="2520702" y="3569767"/>
            <a:ext cx="456600" cy="1985400"/>
          </a:xfrm>
          <a:prstGeom prst="straightConnector1">
            <a:avLst/>
          </a:prstGeom>
          <a:noFill/>
          <a:ln w="9525" cap="flat" cmpd="sng">
            <a:solidFill>
              <a:schemeClr val="dk2"/>
            </a:solidFill>
            <a:prstDash val="solid"/>
            <a:round/>
            <a:headEnd type="none" w="med" len="med"/>
            <a:tailEnd type="none" w="med" len="med"/>
          </a:ln>
        </p:spPr>
      </p:cxnSp>
      <p:sp>
        <p:nvSpPr>
          <p:cNvPr id="7" name="Google Shape;1625;p229">
            <a:extLst>
              <a:ext uri="{FF2B5EF4-FFF2-40B4-BE49-F238E27FC236}">
                <a16:creationId xmlns:a16="http://schemas.microsoft.com/office/drawing/2014/main" id="{A817F06A-F64B-4A2F-BC77-A137C1EF10AD}"/>
              </a:ext>
            </a:extLst>
          </p:cNvPr>
          <p:cNvSpPr txBox="1">
            <a:spLocks noGrp="1"/>
          </p:cNvSpPr>
          <p:nvPr>
            <p:ph type="sldNum" idx="12"/>
          </p:nvPr>
        </p:nvSpPr>
        <p:spPr>
          <a:xfrm>
            <a:off x="8294689" y="6644640"/>
            <a:ext cx="3530700" cy="1371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sv-SE"/>
              <a:t>35</a:t>
            </a:fld>
            <a:endParaRPr/>
          </a:p>
        </p:txBody>
      </p:sp>
      <p:sp>
        <p:nvSpPr>
          <p:cNvPr id="8" name="Google Shape;1626;p229">
            <a:extLst>
              <a:ext uri="{FF2B5EF4-FFF2-40B4-BE49-F238E27FC236}">
                <a16:creationId xmlns:a16="http://schemas.microsoft.com/office/drawing/2014/main" id="{12B9D4A2-00ED-4FB1-9F15-D4358B50F991}"/>
              </a:ext>
            </a:extLst>
          </p:cNvPr>
          <p:cNvSpPr/>
          <p:nvPr/>
        </p:nvSpPr>
        <p:spPr>
          <a:xfrm>
            <a:off x="1612500" y="1721015"/>
            <a:ext cx="1850400" cy="767100"/>
          </a:xfrm>
          <a:prstGeom prst="rect">
            <a:avLst/>
          </a:prstGeom>
          <a:solidFill>
            <a:schemeClr val="accent1">
              <a:lumMod val="60000"/>
              <a:lumOff val="40000"/>
            </a:schemeClr>
          </a:solidFill>
          <a:ln w="9525" cap="flat" cmpd="sng">
            <a:solidFill>
              <a:schemeClr val="dk2"/>
            </a:solidFill>
            <a:prstDash val="solid"/>
            <a:round/>
            <a:headEnd type="none" w="sm" len="sm"/>
            <a:tailEnd type="none" w="sm" len="sm"/>
          </a:ln>
          <a:effectLst>
            <a:outerShdw blurRad="57150" dist="19050" dir="5400000" algn="bl" rotWithShape="0">
              <a:srgbClr val="000000">
                <a:alpha val="49410"/>
              </a:srgbClr>
            </a:outerShdw>
            <a:reflection endPos="30000" dist="38100" dir="5400000" fadeDir="5400012" sy="-100000" algn="bl" rotWithShape="0"/>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Digital infrastruktur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p:txBody>
      </p:sp>
      <p:sp>
        <p:nvSpPr>
          <p:cNvPr id="9" name="Google Shape;1627;p229">
            <a:extLst>
              <a:ext uri="{FF2B5EF4-FFF2-40B4-BE49-F238E27FC236}">
                <a16:creationId xmlns:a16="http://schemas.microsoft.com/office/drawing/2014/main" id="{2025A269-936F-4C8B-90BE-5205212BA5D3}"/>
              </a:ext>
            </a:extLst>
          </p:cNvPr>
          <p:cNvSpPr/>
          <p:nvPr/>
        </p:nvSpPr>
        <p:spPr>
          <a:xfrm>
            <a:off x="5389575" y="1721015"/>
            <a:ext cx="1850400" cy="767100"/>
          </a:xfrm>
          <a:prstGeom prst="rect">
            <a:avLst/>
          </a:prstGeom>
          <a:solidFill>
            <a:schemeClr val="accent2">
              <a:lumMod val="60000"/>
              <a:lumOff val="40000"/>
            </a:schemeClr>
          </a:solidFill>
          <a:ln w="9525" cap="flat" cmpd="sng">
            <a:solidFill>
              <a:schemeClr val="dk2"/>
            </a:solidFill>
            <a:prstDash val="solid"/>
            <a:round/>
            <a:headEnd type="none" w="sm" len="sm"/>
            <a:tailEnd type="none" w="sm" len="sm"/>
          </a:ln>
          <a:effectLst>
            <a:outerShdw blurRad="57150" dist="19050" dir="5400000" algn="bl" rotWithShape="0">
              <a:srgbClr val="000000">
                <a:alpha val="49410"/>
              </a:srgbClr>
            </a:outerShdw>
            <a:reflection endPos="30000" dist="38100" dir="5400000" fadeDir="5400012" sy="-100000" algn="bl" rotWithShape="0"/>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sv-SE" sz="1400" b="1" i="0" u="none" strike="noStrike" cap="none">
                <a:solidFill>
                  <a:schemeClr val="dk1"/>
                </a:solidFill>
                <a:latin typeface="Arial"/>
                <a:ea typeface="Arial"/>
                <a:cs typeface="Arial"/>
                <a:sym typeface="Arial"/>
              </a:rPr>
              <a:t>Digital service</a:t>
            </a:r>
            <a:endParaRPr sz="1400" b="1" i="0" u="none" strike="noStrike" cap="none">
              <a:solidFill>
                <a:schemeClr val="dk1"/>
              </a:solidFill>
              <a:latin typeface="Arial"/>
              <a:ea typeface="Arial"/>
              <a:cs typeface="Arial"/>
              <a:sym typeface="Arial"/>
            </a:endParaRPr>
          </a:p>
        </p:txBody>
      </p:sp>
      <p:sp>
        <p:nvSpPr>
          <p:cNvPr id="10" name="Google Shape;1628;p229">
            <a:extLst>
              <a:ext uri="{FF2B5EF4-FFF2-40B4-BE49-F238E27FC236}">
                <a16:creationId xmlns:a16="http://schemas.microsoft.com/office/drawing/2014/main" id="{04267E04-636A-4054-9390-3D232EC7EE26}"/>
              </a:ext>
            </a:extLst>
          </p:cNvPr>
          <p:cNvSpPr/>
          <p:nvPr/>
        </p:nvSpPr>
        <p:spPr>
          <a:xfrm>
            <a:off x="9309952" y="1722740"/>
            <a:ext cx="1850400" cy="767100"/>
          </a:xfrm>
          <a:prstGeom prst="rect">
            <a:avLst/>
          </a:prstGeom>
          <a:solidFill>
            <a:schemeClr val="accent3">
              <a:lumMod val="60000"/>
              <a:lumOff val="40000"/>
            </a:schemeClr>
          </a:solidFill>
          <a:ln w="9525" cap="flat" cmpd="sng">
            <a:solidFill>
              <a:schemeClr val="dk2"/>
            </a:solidFill>
            <a:prstDash val="solid"/>
            <a:round/>
            <a:headEnd type="none" w="sm" len="sm"/>
            <a:tailEnd type="none" w="sm" len="sm"/>
          </a:ln>
          <a:effectLst>
            <a:outerShdw blurRad="57150" dist="19050" dir="5400000" algn="bl" rotWithShape="0">
              <a:srgbClr val="000000">
                <a:alpha val="49410"/>
              </a:srgbClr>
            </a:outerShdw>
            <a:reflection endPos="30000" dist="38100" dir="5400000" fadeDir="5400012" sy="-100000" algn="bl" rotWithShape="0"/>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sv-SE" sz="1400" b="1" i="0" u="none" strike="noStrike" cap="none">
                <a:solidFill>
                  <a:srgbClr val="000000"/>
                </a:solidFill>
                <a:latin typeface="Arial"/>
                <a:ea typeface="Arial"/>
                <a:cs typeface="Arial"/>
                <a:sym typeface="Arial"/>
              </a:rPr>
              <a:t>Digitala verktyg</a:t>
            </a:r>
            <a:endParaRPr sz="1400" b="1" i="0" u="none" strike="noStrike" cap="none">
              <a:solidFill>
                <a:srgbClr val="000000"/>
              </a:solidFill>
              <a:latin typeface="Arial"/>
              <a:ea typeface="Arial"/>
              <a:cs typeface="Arial"/>
              <a:sym typeface="Arial"/>
            </a:endParaRPr>
          </a:p>
        </p:txBody>
      </p:sp>
      <p:sp>
        <p:nvSpPr>
          <p:cNvPr id="11" name="Google Shape;1629;p229">
            <a:extLst>
              <a:ext uri="{FF2B5EF4-FFF2-40B4-BE49-F238E27FC236}">
                <a16:creationId xmlns:a16="http://schemas.microsoft.com/office/drawing/2014/main" id="{C2106043-C13A-46D3-BB00-6FD913854521}"/>
              </a:ext>
            </a:extLst>
          </p:cNvPr>
          <p:cNvSpPr/>
          <p:nvPr/>
        </p:nvSpPr>
        <p:spPr>
          <a:xfrm>
            <a:off x="4648716" y="3827597"/>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Förenklade penning-</a:t>
            </a:r>
            <a:br>
              <a:rPr lang="sv-SE" sz="800" b="0" i="0" u="none" strike="noStrike" cap="none">
                <a:solidFill>
                  <a:srgbClr val="000000"/>
                </a:solidFill>
                <a:latin typeface="Arial"/>
                <a:ea typeface="Arial"/>
                <a:cs typeface="Arial"/>
                <a:sym typeface="Arial"/>
              </a:rPr>
            </a:br>
            <a:r>
              <a:rPr lang="sv-SE" sz="800" b="0" i="0" u="none" strike="noStrike" cap="none">
                <a:solidFill>
                  <a:srgbClr val="000000"/>
                </a:solidFill>
                <a:latin typeface="Arial"/>
                <a:ea typeface="Arial"/>
                <a:cs typeface="Arial"/>
                <a:sym typeface="Arial"/>
              </a:rPr>
              <a:t>flöden</a:t>
            </a:r>
            <a:endParaRPr sz="800" b="0" i="0" u="none" strike="noStrike" cap="none">
              <a:solidFill>
                <a:srgbClr val="000000"/>
              </a:solidFill>
              <a:latin typeface="Arial"/>
              <a:ea typeface="Arial"/>
              <a:cs typeface="Arial"/>
              <a:sym typeface="Arial"/>
            </a:endParaRPr>
          </a:p>
        </p:txBody>
      </p:sp>
      <p:sp>
        <p:nvSpPr>
          <p:cNvPr id="12" name="Google Shape;1630;p229">
            <a:extLst>
              <a:ext uri="{FF2B5EF4-FFF2-40B4-BE49-F238E27FC236}">
                <a16:creationId xmlns:a16="http://schemas.microsoft.com/office/drawing/2014/main" id="{6F8E6508-11A1-4C53-8654-DFEE587F380A}"/>
              </a:ext>
            </a:extLst>
          </p:cNvPr>
          <p:cNvSpPr/>
          <p:nvPr/>
        </p:nvSpPr>
        <p:spPr>
          <a:xfrm>
            <a:off x="5549076" y="3827590"/>
            <a:ext cx="8739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Handläggnins-</a:t>
            </a:r>
            <a:br>
              <a:rPr lang="sv-SE" sz="800" b="0" i="0" u="none" strike="noStrike" cap="none">
                <a:solidFill>
                  <a:srgbClr val="000000"/>
                </a:solidFill>
                <a:latin typeface="Arial"/>
                <a:ea typeface="Arial"/>
                <a:cs typeface="Arial"/>
                <a:sym typeface="Arial"/>
              </a:rPr>
            </a:br>
            <a:r>
              <a:rPr lang="sv-SE" sz="800" b="0" i="0" u="none" strike="noStrike" cap="none">
                <a:solidFill>
                  <a:srgbClr val="000000"/>
                </a:solidFill>
                <a:latin typeface="Arial"/>
                <a:ea typeface="Arial"/>
                <a:cs typeface="Arial"/>
                <a:sym typeface="Arial"/>
              </a:rPr>
              <a:t>processer</a:t>
            </a:r>
            <a:endParaRPr sz="1400" b="0" i="0" u="none" strike="noStrike" cap="none">
              <a:solidFill>
                <a:srgbClr val="000000"/>
              </a:solidFill>
              <a:latin typeface="Arial"/>
              <a:ea typeface="Arial"/>
              <a:cs typeface="Arial"/>
              <a:sym typeface="Arial"/>
            </a:endParaRPr>
          </a:p>
        </p:txBody>
      </p:sp>
      <p:sp>
        <p:nvSpPr>
          <p:cNvPr id="16" name="Google Shape;1634;p229">
            <a:extLst>
              <a:ext uri="{FF2B5EF4-FFF2-40B4-BE49-F238E27FC236}">
                <a16:creationId xmlns:a16="http://schemas.microsoft.com/office/drawing/2014/main" id="{EF7D1CB9-323B-4FAA-BACA-7CC79232670E}"/>
              </a:ext>
            </a:extLst>
          </p:cNvPr>
          <p:cNvSpPr/>
          <p:nvPr/>
        </p:nvSpPr>
        <p:spPr>
          <a:xfrm>
            <a:off x="593845" y="2889967"/>
            <a:ext cx="1157400" cy="6798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sv-SE" sz="1200" b="0" i="0" u="none" strike="noStrike" cap="none" dirty="0">
                <a:solidFill>
                  <a:srgbClr val="FFFFFF"/>
                </a:solidFill>
                <a:latin typeface="Arial"/>
                <a:ea typeface="Arial"/>
                <a:cs typeface="Arial"/>
                <a:sym typeface="Arial"/>
              </a:rPr>
              <a:t>Tillgång till uppkoppling</a:t>
            </a:r>
            <a:endParaRPr sz="1200" b="0" i="0" u="none" strike="noStrike" cap="none" dirty="0">
              <a:solidFill>
                <a:srgbClr val="FFFFFF"/>
              </a:solidFill>
              <a:latin typeface="Arial"/>
              <a:ea typeface="Arial"/>
              <a:cs typeface="Arial"/>
              <a:sym typeface="Arial"/>
            </a:endParaRPr>
          </a:p>
        </p:txBody>
      </p:sp>
      <p:sp>
        <p:nvSpPr>
          <p:cNvPr id="17" name="Google Shape;1619;p229">
            <a:extLst>
              <a:ext uri="{FF2B5EF4-FFF2-40B4-BE49-F238E27FC236}">
                <a16:creationId xmlns:a16="http://schemas.microsoft.com/office/drawing/2014/main" id="{084703DE-600E-4D06-A803-2DB01E0BCF77}"/>
              </a:ext>
            </a:extLst>
          </p:cNvPr>
          <p:cNvSpPr/>
          <p:nvPr/>
        </p:nvSpPr>
        <p:spPr>
          <a:xfrm>
            <a:off x="1891002" y="2889967"/>
            <a:ext cx="1259400" cy="6798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sv-SE" sz="1200" b="0" i="0" u="none" strike="noStrike" cap="none">
                <a:solidFill>
                  <a:srgbClr val="FFFFFF"/>
                </a:solidFill>
                <a:latin typeface="Arial"/>
                <a:ea typeface="Arial"/>
                <a:cs typeface="Arial"/>
                <a:sym typeface="Arial"/>
              </a:rPr>
              <a:t>Informations-</a:t>
            </a:r>
            <a:br>
              <a:rPr lang="sv-SE" sz="1200" b="0" i="0" u="none" strike="noStrike" cap="none">
                <a:solidFill>
                  <a:srgbClr val="FFFFFF"/>
                </a:solidFill>
                <a:latin typeface="Arial"/>
                <a:ea typeface="Arial"/>
                <a:cs typeface="Arial"/>
                <a:sym typeface="Arial"/>
              </a:rPr>
            </a:br>
            <a:r>
              <a:rPr lang="sv-SE" sz="1200" b="0" i="0" u="none" strike="noStrike" cap="none">
                <a:solidFill>
                  <a:srgbClr val="FFFFFF"/>
                </a:solidFill>
                <a:latin typeface="Arial"/>
                <a:ea typeface="Arial"/>
                <a:cs typeface="Arial"/>
                <a:sym typeface="Arial"/>
              </a:rPr>
              <a:t>försörjning</a:t>
            </a:r>
            <a:endParaRPr sz="1200" b="0" i="0" u="none" strike="noStrike" cap="none">
              <a:solidFill>
                <a:srgbClr val="FFFFFF"/>
              </a:solidFill>
              <a:latin typeface="Arial"/>
              <a:ea typeface="Arial"/>
              <a:cs typeface="Arial"/>
              <a:sym typeface="Arial"/>
            </a:endParaRPr>
          </a:p>
        </p:txBody>
      </p:sp>
      <p:sp>
        <p:nvSpPr>
          <p:cNvPr id="18" name="Google Shape;1635;p229">
            <a:extLst>
              <a:ext uri="{FF2B5EF4-FFF2-40B4-BE49-F238E27FC236}">
                <a16:creationId xmlns:a16="http://schemas.microsoft.com/office/drawing/2014/main" id="{0CE1E1DD-D193-45FD-BA6B-D47193D7BB9C}"/>
              </a:ext>
            </a:extLst>
          </p:cNvPr>
          <p:cNvSpPr/>
          <p:nvPr/>
        </p:nvSpPr>
        <p:spPr>
          <a:xfrm>
            <a:off x="3280547" y="2889967"/>
            <a:ext cx="1157400" cy="6798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sv-SE" sz="1200" b="0" i="0" u="none" strike="noStrike" cap="none">
                <a:solidFill>
                  <a:srgbClr val="FFFFFF"/>
                </a:solidFill>
                <a:latin typeface="Arial"/>
                <a:ea typeface="Arial"/>
                <a:cs typeface="Arial"/>
                <a:sym typeface="Arial"/>
              </a:rPr>
              <a:t>Sekretess &amp; Behörighet</a:t>
            </a:r>
            <a:endParaRPr sz="1200" b="0" i="0" u="none" strike="noStrike" cap="none">
              <a:solidFill>
                <a:srgbClr val="FFFFFF"/>
              </a:solidFill>
              <a:latin typeface="Arial"/>
              <a:ea typeface="Arial"/>
              <a:cs typeface="Arial"/>
              <a:sym typeface="Arial"/>
            </a:endParaRPr>
          </a:p>
        </p:txBody>
      </p:sp>
      <p:sp>
        <p:nvSpPr>
          <p:cNvPr id="19" name="Google Shape;1636;p229">
            <a:extLst>
              <a:ext uri="{FF2B5EF4-FFF2-40B4-BE49-F238E27FC236}">
                <a16:creationId xmlns:a16="http://schemas.microsoft.com/office/drawing/2014/main" id="{1FD1A773-653A-469E-988E-2DFA99EF8011}"/>
              </a:ext>
            </a:extLst>
          </p:cNvPr>
          <p:cNvSpPr/>
          <p:nvPr/>
        </p:nvSpPr>
        <p:spPr>
          <a:xfrm>
            <a:off x="8417711" y="2889967"/>
            <a:ext cx="1157400" cy="6798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sv-SE" sz="1200" b="0" i="0" u="none" strike="noStrike" cap="none">
                <a:solidFill>
                  <a:srgbClr val="FFFFFF"/>
                </a:solidFill>
                <a:latin typeface="Arial"/>
                <a:ea typeface="Arial"/>
                <a:cs typeface="Arial"/>
                <a:sym typeface="Arial"/>
              </a:rPr>
              <a:t>Smarta hem/boende</a:t>
            </a:r>
            <a:endParaRPr sz="1200" b="0" i="0" u="none" strike="noStrike" cap="none">
              <a:solidFill>
                <a:srgbClr val="FFFFFF"/>
              </a:solidFill>
              <a:latin typeface="Arial"/>
              <a:ea typeface="Arial"/>
              <a:cs typeface="Arial"/>
              <a:sym typeface="Arial"/>
            </a:endParaRPr>
          </a:p>
        </p:txBody>
      </p:sp>
      <p:sp>
        <p:nvSpPr>
          <p:cNvPr id="20" name="Google Shape;1637;p229">
            <a:extLst>
              <a:ext uri="{FF2B5EF4-FFF2-40B4-BE49-F238E27FC236}">
                <a16:creationId xmlns:a16="http://schemas.microsoft.com/office/drawing/2014/main" id="{A89DDFAD-99A3-4FF3-9175-7991DBA3E024}"/>
              </a:ext>
            </a:extLst>
          </p:cNvPr>
          <p:cNvSpPr/>
          <p:nvPr/>
        </p:nvSpPr>
        <p:spPr>
          <a:xfrm>
            <a:off x="9671413" y="2889967"/>
            <a:ext cx="1157400" cy="6798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sv-SE" sz="1200" b="0" i="0" u="none" strike="noStrike" cap="none">
                <a:solidFill>
                  <a:srgbClr val="FFFFFF"/>
                </a:solidFill>
                <a:latin typeface="Arial"/>
                <a:ea typeface="Arial"/>
                <a:cs typeface="Arial"/>
                <a:sym typeface="Arial"/>
              </a:rPr>
              <a:t>Mobilt arbetssätt</a:t>
            </a:r>
            <a:endParaRPr sz="1200" b="0" i="0" u="none" strike="noStrike" cap="none">
              <a:solidFill>
                <a:srgbClr val="FFFFFF"/>
              </a:solidFill>
              <a:latin typeface="Arial"/>
              <a:ea typeface="Arial"/>
              <a:cs typeface="Arial"/>
              <a:sym typeface="Arial"/>
            </a:endParaRPr>
          </a:p>
        </p:txBody>
      </p:sp>
      <p:sp>
        <p:nvSpPr>
          <p:cNvPr id="21" name="Google Shape;1638;p229">
            <a:extLst>
              <a:ext uri="{FF2B5EF4-FFF2-40B4-BE49-F238E27FC236}">
                <a16:creationId xmlns:a16="http://schemas.microsoft.com/office/drawing/2014/main" id="{FD0AECAB-DCC4-496B-B27B-99A4C8EA4B88}"/>
              </a:ext>
            </a:extLst>
          </p:cNvPr>
          <p:cNvSpPr/>
          <p:nvPr/>
        </p:nvSpPr>
        <p:spPr>
          <a:xfrm>
            <a:off x="10925114" y="2889967"/>
            <a:ext cx="1157400" cy="6798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sv-SE" sz="1200" b="0" i="0" u="none" strike="noStrike" cap="none">
                <a:solidFill>
                  <a:srgbClr val="FFFFFF"/>
                </a:solidFill>
                <a:latin typeface="Arial"/>
                <a:ea typeface="Arial"/>
                <a:cs typeface="Arial"/>
                <a:sym typeface="Arial"/>
              </a:rPr>
              <a:t>Integration till verksamhets-system</a:t>
            </a:r>
            <a:endParaRPr sz="1200" b="0" i="0" u="none" strike="noStrike" cap="none">
              <a:solidFill>
                <a:srgbClr val="FFFFFF"/>
              </a:solidFill>
              <a:latin typeface="Arial"/>
              <a:ea typeface="Arial"/>
              <a:cs typeface="Arial"/>
              <a:sym typeface="Arial"/>
            </a:endParaRPr>
          </a:p>
        </p:txBody>
      </p:sp>
      <p:sp>
        <p:nvSpPr>
          <p:cNvPr id="22" name="Google Shape;1616;p229">
            <a:extLst>
              <a:ext uri="{FF2B5EF4-FFF2-40B4-BE49-F238E27FC236}">
                <a16:creationId xmlns:a16="http://schemas.microsoft.com/office/drawing/2014/main" id="{D3406F0D-D44B-4E0A-8491-BAE0E337A49C}"/>
              </a:ext>
            </a:extLst>
          </p:cNvPr>
          <p:cNvSpPr/>
          <p:nvPr/>
        </p:nvSpPr>
        <p:spPr>
          <a:xfrm>
            <a:off x="5000571" y="2889967"/>
            <a:ext cx="1215600" cy="6798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sv-SE" sz="1200" b="0" i="0" u="none" strike="noStrike" cap="none">
                <a:solidFill>
                  <a:srgbClr val="FFFFFF"/>
                </a:solidFill>
                <a:latin typeface="Arial"/>
                <a:ea typeface="Arial"/>
                <a:cs typeface="Arial"/>
                <a:sym typeface="Arial"/>
              </a:rPr>
              <a:t>Automatisering</a:t>
            </a:r>
            <a:endParaRPr sz="1200" b="0" i="0" u="none" strike="noStrike" cap="none">
              <a:solidFill>
                <a:srgbClr val="FFFFFF"/>
              </a:solidFill>
              <a:latin typeface="Arial"/>
              <a:ea typeface="Arial"/>
              <a:cs typeface="Arial"/>
              <a:sym typeface="Arial"/>
            </a:endParaRPr>
          </a:p>
        </p:txBody>
      </p:sp>
      <p:sp>
        <p:nvSpPr>
          <p:cNvPr id="23" name="Google Shape;1613;p229">
            <a:extLst>
              <a:ext uri="{FF2B5EF4-FFF2-40B4-BE49-F238E27FC236}">
                <a16:creationId xmlns:a16="http://schemas.microsoft.com/office/drawing/2014/main" id="{A025FA2B-FB9E-436F-AF61-A98D55DF120A}"/>
              </a:ext>
            </a:extLst>
          </p:cNvPr>
          <p:cNvSpPr/>
          <p:nvPr/>
        </p:nvSpPr>
        <p:spPr>
          <a:xfrm>
            <a:off x="6695934" y="2889967"/>
            <a:ext cx="1242000" cy="6798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sv-SE" sz="1200" b="0" i="0" u="none" strike="noStrike" cap="none">
                <a:solidFill>
                  <a:srgbClr val="FFFFFF"/>
                </a:solidFill>
                <a:latin typeface="Arial"/>
                <a:ea typeface="Arial"/>
                <a:cs typeface="Arial"/>
                <a:sym typeface="Arial"/>
              </a:rPr>
              <a:t>Medborgar-</a:t>
            </a:r>
            <a:br>
              <a:rPr lang="sv-SE" sz="1200" b="0" i="0" u="none" strike="noStrike" cap="none">
                <a:solidFill>
                  <a:srgbClr val="FFFFFF"/>
                </a:solidFill>
                <a:latin typeface="Arial"/>
                <a:ea typeface="Arial"/>
                <a:cs typeface="Arial"/>
                <a:sym typeface="Arial"/>
              </a:rPr>
            </a:br>
            <a:r>
              <a:rPr lang="sv-SE" sz="1200" b="0" i="0" u="none" strike="noStrike" cap="none">
                <a:solidFill>
                  <a:srgbClr val="FFFFFF"/>
                </a:solidFill>
                <a:latin typeface="Arial"/>
                <a:ea typeface="Arial"/>
                <a:cs typeface="Arial"/>
                <a:sym typeface="Arial"/>
              </a:rPr>
              <a:t>tjänster</a:t>
            </a:r>
            <a:endParaRPr sz="1200" b="0" i="0" u="none" strike="noStrike" cap="none">
              <a:solidFill>
                <a:srgbClr val="FFFFFF"/>
              </a:solidFill>
              <a:latin typeface="Arial"/>
              <a:ea typeface="Arial"/>
              <a:cs typeface="Arial"/>
              <a:sym typeface="Arial"/>
            </a:endParaRPr>
          </a:p>
        </p:txBody>
      </p:sp>
      <p:cxnSp>
        <p:nvCxnSpPr>
          <p:cNvPr id="24" name="Google Shape;1639;p229">
            <a:extLst>
              <a:ext uri="{FF2B5EF4-FFF2-40B4-BE49-F238E27FC236}">
                <a16:creationId xmlns:a16="http://schemas.microsoft.com/office/drawing/2014/main" id="{7A78EE0F-CD88-4CF1-AC91-7BF3EB093D01}"/>
              </a:ext>
            </a:extLst>
          </p:cNvPr>
          <p:cNvCxnSpPr>
            <a:stCxn id="10" idx="2"/>
            <a:endCxn id="21" idx="0"/>
          </p:cNvCxnSpPr>
          <p:nvPr/>
        </p:nvCxnSpPr>
        <p:spPr>
          <a:xfrm>
            <a:off x="10235152" y="2489840"/>
            <a:ext cx="1268700" cy="400200"/>
          </a:xfrm>
          <a:prstGeom prst="straightConnector1">
            <a:avLst/>
          </a:prstGeom>
          <a:noFill/>
          <a:ln w="9525" cap="flat" cmpd="sng">
            <a:solidFill>
              <a:srgbClr val="7F7F7F"/>
            </a:solidFill>
            <a:prstDash val="solid"/>
            <a:round/>
            <a:headEnd type="none" w="sm" len="sm"/>
            <a:tailEnd type="none" w="sm" len="sm"/>
          </a:ln>
        </p:spPr>
      </p:cxnSp>
      <p:cxnSp>
        <p:nvCxnSpPr>
          <p:cNvPr id="25" name="Google Shape;1640;p229">
            <a:extLst>
              <a:ext uri="{FF2B5EF4-FFF2-40B4-BE49-F238E27FC236}">
                <a16:creationId xmlns:a16="http://schemas.microsoft.com/office/drawing/2014/main" id="{40C158DC-F185-4DD5-A678-A14D9B9D91A0}"/>
              </a:ext>
            </a:extLst>
          </p:cNvPr>
          <p:cNvCxnSpPr>
            <a:stCxn id="10" idx="2"/>
            <a:endCxn id="20" idx="0"/>
          </p:cNvCxnSpPr>
          <p:nvPr/>
        </p:nvCxnSpPr>
        <p:spPr>
          <a:xfrm>
            <a:off x="10235152" y="2489840"/>
            <a:ext cx="15000" cy="400200"/>
          </a:xfrm>
          <a:prstGeom prst="straightConnector1">
            <a:avLst/>
          </a:prstGeom>
          <a:noFill/>
          <a:ln w="9525" cap="flat" cmpd="sng">
            <a:solidFill>
              <a:srgbClr val="7F7F7F"/>
            </a:solidFill>
            <a:prstDash val="solid"/>
            <a:round/>
            <a:headEnd type="none" w="sm" len="sm"/>
            <a:tailEnd type="none" w="sm" len="sm"/>
          </a:ln>
        </p:spPr>
      </p:cxnSp>
      <p:cxnSp>
        <p:nvCxnSpPr>
          <p:cNvPr id="26" name="Google Shape;1641;p229">
            <a:extLst>
              <a:ext uri="{FF2B5EF4-FFF2-40B4-BE49-F238E27FC236}">
                <a16:creationId xmlns:a16="http://schemas.microsoft.com/office/drawing/2014/main" id="{F5545C1D-D85E-498A-AA95-1DB37AB9026C}"/>
              </a:ext>
            </a:extLst>
          </p:cNvPr>
          <p:cNvCxnSpPr>
            <a:stCxn id="10" idx="2"/>
            <a:endCxn id="19" idx="0"/>
          </p:cNvCxnSpPr>
          <p:nvPr/>
        </p:nvCxnSpPr>
        <p:spPr>
          <a:xfrm flipH="1">
            <a:off x="8996452" y="2489840"/>
            <a:ext cx="1238700" cy="400200"/>
          </a:xfrm>
          <a:prstGeom prst="straightConnector1">
            <a:avLst/>
          </a:prstGeom>
          <a:noFill/>
          <a:ln w="9525" cap="flat" cmpd="sng">
            <a:solidFill>
              <a:srgbClr val="7F7F7F"/>
            </a:solidFill>
            <a:prstDash val="solid"/>
            <a:round/>
            <a:headEnd type="none" w="sm" len="sm"/>
            <a:tailEnd type="none" w="sm" len="sm"/>
          </a:ln>
        </p:spPr>
      </p:cxnSp>
      <p:cxnSp>
        <p:nvCxnSpPr>
          <p:cNvPr id="27" name="Google Shape;1642;p229">
            <a:extLst>
              <a:ext uri="{FF2B5EF4-FFF2-40B4-BE49-F238E27FC236}">
                <a16:creationId xmlns:a16="http://schemas.microsoft.com/office/drawing/2014/main" id="{310E7BC3-AE19-4C17-BF0D-39155843D23C}"/>
              </a:ext>
            </a:extLst>
          </p:cNvPr>
          <p:cNvCxnSpPr>
            <a:stCxn id="9" idx="2"/>
            <a:endCxn id="23" idx="0"/>
          </p:cNvCxnSpPr>
          <p:nvPr/>
        </p:nvCxnSpPr>
        <p:spPr>
          <a:xfrm>
            <a:off x="6314775" y="2488115"/>
            <a:ext cx="1002300" cy="402000"/>
          </a:xfrm>
          <a:prstGeom prst="straightConnector1">
            <a:avLst/>
          </a:prstGeom>
          <a:noFill/>
          <a:ln w="9525" cap="flat" cmpd="sng">
            <a:solidFill>
              <a:srgbClr val="7F7F7F"/>
            </a:solidFill>
            <a:prstDash val="solid"/>
            <a:round/>
            <a:headEnd type="none" w="sm" len="sm"/>
            <a:tailEnd type="none" w="sm" len="sm"/>
          </a:ln>
        </p:spPr>
      </p:cxnSp>
      <p:cxnSp>
        <p:nvCxnSpPr>
          <p:cNvPr id="28" name="Google Shape;1643;p229">
            <a:extLst>
              <a:ext uri="{FF2B5EF4-FFF2-40B4-BE49-F238E27FC236}">
                <a16:creationId xmlns:a16="http://schemas.microsoft.com/office/drawing/2014/main" id="{28FEC6AA-6FA9-4150-AFE6-A38FA8645585}"/>
              </a:ext>
            </a:extLst>
          </p:cNvPr>
          <p:cNvCxnSpPr>
            <a:stCxn id="9" idx="2"/>
            <a:endCxn id="22" idx="0"/>
          </p:cNvCxnSpPr>
          <p:nvPr/>
        </p:nvCxnSpPr>
        <p:spPr>
          <a:xfrm flipH="1">
            <a:off x="5608275" y="2488115"/>
            <a:ext cx="706500" cy="402000"/>
          </a:xfrm>
          <a:prstGeom prst="straightConnector1">
            <a:avLst/>
          </a:prstGeom>
          <a:noFill/>
          <a:ln w="9525" cap="flat" cmpd="sng">
            <a:solidFill>
              <a:srgbClr val="7F7F7F"/>
            </a:solidFill>
            <a:prstDash val="solid"/>
            <a:round/>
            <a:headEnd type="none" w="sm" len="sm"/>
            <a:tailEnd type="none" w="sm" len="sm"/>
          </a:ln>
        </p:spPr>
      </p:cxnSp>
      <p:cxnSp>
        <p:nvCxnSpPr>
          <p:cNvPr id="29" name="Google Shape;1644;p229">
            <a:extLst>
              <a:ext uri="{FF2B5EF4-FFF2-40B4-BE49-F238E27FC236}">
                <a16:creationId xmlns:a16="http://schemas.microsoft.com/office/drawing/2014/main" id="{27D97127-2176-4ED3-8388-BA75124A73A1}"/>
              </a:ext>
            </a:extLst>
          </p:cNvPr>
          <p:cNvCxnSpPr>
            <a:stCxn id="8" idx="2"/>
            <a:endCxn id="18" idx="0"/>
          </p:cNvCxnSpPr>
          <p:nvPr/>
        </p:nvCxnSpPr>
        <p:spPr>
          <a:xfrm>
            <a:off x="2537700" y="2488115"/>
            <a:ext cx="1321500" cy="402000"/>
          </a:xfrm>
          <a:prstGeom prst="straightConnector1">
            <a:avLst/>
          </a:prstGeom>
          <a:noFill/>
          <a:ln w="9525" cap="flat" cmpd="sng">
            <a:solidFill>
              <a:srgbClr val="7F7F7F"/>
            </a:solidFill>
            <a:prstDash val="solid"/>
            <a:round/>
            <a:headEnd type="none" w="sm" len="sm"/>
            <a:tailEnd type="none" w="sm" len="sm"/>
          </a:ln>
        </p:spPr>
      </p:cxnSp>
      <p:cxnSp>
        <p:nvCxnSpPr>
          <p:cNvPr id="30" name="Google Shape;1645;p229">
            <a:extLst>
              <a:ext uri="{FF2B5EF4-FFF2-40B4-BE49-F238E27FC236}">
                <a16:creationId xmlns:a16="http://schemas.microsoft.com/office/drawing/2014/main" id="{150EB9B8-96AB-4C0B-81BE-5AA8889BEA68}"/>
              </a:ext>
            </a:extLst>
          </p:cNvPr>
          <p:cNvCxnSpPr>
            <a:stCxn id="8" idx="2"/>
            <a:endCxn id="17" idx="0"/>
          </p:cNvCxnSpPr>
          <p:nvPr/>
        </p:nvCxnSpPr>
        <p:spPr>
          <a:xfrm flipH="1">
            <a:off x="2520600" y="2488115"/>
            <a:ext cx="17100" cy="402000"/>
          </a:xfrm>
          <a:prstGeom prst="straightConnector1">
            <a:avLst/>
          </a:prstGeom>
          <a:noFill/>
          <a:ln w="9525" cap="flat" cmpd="sng">
            <a:solidFill>
              <a:srgbClr val="7F7F7F"/>
            </a:solidFill>
            <a:prstDash val="solid"/>
            <a:round/>
            <a:headEnd type="none" w="sm" len="sm"/>
            <a:tailEnd type="none" w="sm" len="sm"/>
          </a:ln>
        </p:spPr>
      </p:cxnSp>
      <p:cxnSp>
        <p:nvCxnSpPr>
          <p:cNvPr id="31" name="Google Shape;1646;p229">
            <a:extLst>
              <a:ext uri="{FF2B5EF4-FFF2-40B4-BE49-F238E27FC236}">
                <a16:creationId xmlns:a16="http://schemas.microsoft.com/office/drawing/2014/main" id="{C76801EC-F056-4A78-9F98-94F62BD2C7E1}"/>
              </a:ext>
            </a:extLst>
          </p:cNvPr>
          <p:cNvCxnSpPr>
            <a:stCxn id="8" idx="2"/>
            <a:endCxn id="16" idx="0"/>
          </p:cNvCxnSpPr>
          <p:nvPr/>
        </p:nvCxnSpPr>
        <p:spPr>
          <a:xfrm flipH="1">
            <a:off x="1172400" y="2488115"/>
            <a:ext cx="1365300" cy="402000"/>
          </a:xfrm>
          <a:prstGeom prst="straightConnector1">
            <a:avLst/>
          </a:prstGeom>
          <a:noFill/>
          <a:ln w="9525" cap="flat" cmpd="sng">
            <a:solidFill>
              <a:srgbClr val="7F7F7F"/>
            </a:solidFill>
            <a:prstDash val="solid"/>
            <a:round/>
            <a:headEnd type="none" w="sm" len="sm"/>
            <a:tailEnd type="none" w="sm" len="sm"/>
          </a:ln>
        </p:spPr>
      </p:cxnSp>
      <p:cxnSp>
        <p:nvCxnSpPr>
          <p:cNvPr id="32" name="Google Shape;1647;p229">
            <a:extLst>
              <a:ext uri="{FF2B5EF4-FFF2-40B4-BE49-F238E27FC236}">
                <a16:creationId xmlns:a16="http://schemas.microsoft.com/office/drawing/2014/main" id="{F5D5F5D3-C936-449D-9304-83898FBE2B57}"/>
              </a:ext>
            </a:extLst>
          </p:cNvPr>
          <p:cNvCxnSpPr>
            <a:stCxn id="22" idx="2"/>
            <a:endCxn id="12" idx="0"/>
          </p:cNvCxnSpPr>
          <p:nvPr/>
        </p:nvCxnSpPr>
        <p:spPr>
          <a:xfrm>
            <a:off x="5608371" y="3569767"/>
            <a:ext cx="377700" cy="257700"/>
          </a:xfrm>
          <a:prstGeom prst="straightConnector1">
            <a:avLst/>
          </a:prstGeom>
          <a:noFill/>
          <a:ln w="9525" cap="flat" cmpd="sng">
            <a:solidFill>
              <a:srgbClr val="7F7F7F"/>
            </a:solidFill>
            <a:prstDash val="solid"/>
            <a:round/>
            <a:headEnd type="none" w="sm" len="sm"/>
            <a:tailEnd type="none" w="sm" len="sm"/>
          </a:ln>
        </p:spPr>
      </p:cxnSp>
      <p:cxnSp>
        <p:nvCxnSpPr>
          <p:cNvPr id="33" name="Google Shape;1648;p229">
            <a:extLst>
              <a:ext uri="{FF2B5EF4-FFF2-40B4-BE49-F238E27FC236}">
                <a16:creationId xmlns:a16="http://schemas.microsoft.com/office/drawing/2014/main" id="{92E48B3A-D9CE-4922-85E4-FD536AFCAED1}"/>
              </a:ext>
            </a:extLst>
          </p:cNvPr>
          <p:cNvCxnSpPr>
            <a:stCxn id="22" idx="2"/>
            <a:endCxn id="11" idx="0"/>
          </p:cNvCxnSpPr>
          <p:nvPr/>
        </p:nvCxnSpPr>
        <p:spPr>
          <a:xfrm flipH="1">
            <a:off x="5062671" y="3569767"/>
            <a:ext cx="545700" cy="257700"/>
          </a:xfrm>
          <a:prstGeom prst="straightConnector1">
            <a:avLst/>
          </a:prstGeom>
          <a:noFill/>
          <a:ln w="9525" cap="flat" cmpd="sng">
            <a:solidFill>
              <a:srgbClr val="7F7F7F"/>
            </a:solidFill>
            <a:prstDash val="solid"/>
            <a:round/>
            <a:headEnd type="none" w="sm" len="sm"/>
            <a:tailEnd type="none" w="sm" len="sm"/>
          </a:ln>
        </p:spPr>
      </p:cxnSp>
      <p:sp>
        <p:nvSpPr>
          <p:cNvPr id="34" name="Google Shape;1649;p229">
            <a:extLst>
              <a:ext uri="{FF2B5EF4-FFF2-40B4-BE49-F238E27FC236}">
                <a16:creationId xmlns:a16="http://schemas.microsoft.com/office/drawing/2014/main" id="{378EE535-8777-4DBA-AEBA-F7DC642BC862}"/>
              </a:ext>
            </a:extLst>
          </p:cNvPr>
          <p:cNvSpPr/>
          <p:nvPr/>
        </p:nvSpPr>
        <p:spPr>
          <a:xfrm>
            <a:off x="2563227" y="4982149"/>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Gemensam standardkrav</a:t>
            </a:r>
            <a:endParaRPr sz="800" b="0" i="0" u="none" strike="noStrike" cap="none">
              <a:solidFill>
                <a:srgbClr val="000000"/>
              </a:solidFill>
              <a:latin typeface="Arial"/>
              <a:ea typeface="Arial"/>
              <a:cs typeface="Arial"/>
              <a:sym typeface="Arial"/>
            </a:endParaRPr>
          </a:p>
        </p:txBody>
      </p:sp>
      <p:sp>
        <p:nvSpPr>
          <p:cNvPr id="35" name="Google Shape;1650;p229">
            <a:extLst>
              <a:ext uri="{FF2B5EF4-FFF2-40B4-BE49-F238E27FC236}">
                <a16:creationId xmlns:a16="http://schemas.microsoft.com/office/drawing/2014/main" id="{6BE0BF57-3135-44E4-9A6F-07CCFD431EE3}"/>
              </a:ext>
            </a:extLst>
          </p:cNvPr>
          <p:cNvSpPr/>
          <p:nvPr/>
        </p:nvSpPr>
        <p:spPr>
          <a:xfrm>
            <a:off x="1663125" y="4982149"/>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Överblick över flöden för styrning</a:t>
            </a:r>
            <a:endParaRPr sz="800" b="0" i="0" u="none" strike="noStrike" cap="none">
              <a:solidFill>
                <a:srgbClr val="000000"/>
              </a:solidFill>
              <a:latin typeface="Arial"/>
              <a:ea typeface="Arial"/>
              <a:cs typeface="Arial"/>
              <a:sym typeface="Arial"/>
            </a:endParaRPr>
          </a:p>
        </p:txBody>
      </p:sp>
      <p:cxnSp>
        <p:nvCxnSpPr>
          <p:cNvPr id="36" name="Google Shape;1651;p229">
            <a:extLst>
              <a:ext uri="{FF2B5EF4-FFF2-40B4-BE49-F238E27FC236}">
                <a16:creationId xmlns:a16="http://schemas.microsoft.com/office/drawing/2014/main" id="{462FBF6A-D394-49D9-BBB3-ED1AD31D61EA}"/>
              </a:ext>
            </a:extLst>
          </p:cNvPr>
          <p:cNvCxnSpPr>
            <a:stCxn id="17" idx="2"/>
            <a:endCxn id="41" idx="0"/>
          </p:cNvCxnSpPr>
          <p:nvPr/>
        </p:nvCxnSpPr>
        <p:spPr>
          <a:xfrm>
            <a:off x="2520702" y="3569767"/>
            <a:ext cx="456600" cy="261600"/>
          </a:xfrm>
          <a:prstGeom prst="straightConnector1">
            <a:avLst/>
          </a:prstGeom>
          <a:noFill/>
          <a:ln w="9525" cap="flat" cmpd="sng">
            <a:solidFill>
              <a:srgbClr val="7F7F7F"/>
            </a:solidFill>
            <a:prstDash val="solid"/>
            <a:round/>
            <a:headEnd type="none" w="sm" len="sm"/>
            <a:tailEnd type="none" w="sm" len="sm"/>
          </a:ln>
        </p:spPr>
      </p:cxnSp>
      <p:cxnSp>
        <p:nvCxnSpPr>
          <p:cNvPr id="37" name="Google Shape;1653;p229">
            <a:extLst>
              <a:ext uri="{FF2B5EF4-FFF2-40B4-BE49-F238E27FC236}">
                <a16:creationId xmlns:a16="http://schemas.microsoft.com/office/drawing/2014/main" id="{08ECF3BD-0D8F-472A-BE51-38746CF09231}"/>
              </a:ext>
            </a:extLst>
          </p:cNvPr>
          <p:cNvCxnSpPr>
            <a:stCxn id="17" idx="2"/>
            <a:endCxn id="44" idx="0"/>
          </p:cNvCxnSpPr>
          <p:nvPr/>
        </p:nvCxnSpPr>
        <p:spPr>
          <a:xfrm flipH="1">
            <a:off x="2077002" y="3569767"/>
            <a:ext cx="443700" cy="261600"/>
          </a:xfrm>
          <a:prstGeom prst="straightConnector1">
            <a:avLst/>
          </a:prstGeom>
          <a:noFill/>
          <a:ln w="9525" cap="flat" cmpd="sng">
            <a:solidFill>
              <a:srgbClr val="7F7F7F"/>
            </a:solidFill>
            <a:prstDash val="solid"/>
            <a:round/>
            <a:headEnd type="none" w="sm" len="sm"/>
            <a:tailEnd type="none" w="sm" len="sm"/>
          </a:ln>
        </p:spPr>
      </p:cxnSp>
      <p:cxnSp>
        <p:nvCxnSpPr>
          <p:cNvPr id="38" name="Google Shape;1655;p229">
            <a:extLst>
              <a:ext uri="{FF2B5EF4-FFF2-40B4-BE49-F238E27FC236}">
                <a16:creationId xmlns:a16="http://schemas.microsoft.com/office/drawing/2014/main" id="{EA15112A-20B0-4F58-98EC-923F135C2D9D}"/>
              </a:ext>
            </a:extLst>
          </p:cNvPr>
          <p:cNvCxnSpPr>
            <a:stCxn id="17" idx="2"/>
            <a:endCxn id="42" idx="0"/>
          </p:cNvCxnSpPr>
          <p:nvPr/>
        </p:nvCxnSpPr>
        <p:spPr>
          <a:xfrm>
            <a:off x="2520702" y="3569767"/>
            <a:ext cx="456600" cy="839400"/>
          </a:xfrm>
          <a:prstGeom prst="straightConnector1">
            <a:avLst/>
          </a:prstGeom>
          <a:noFill/>
          <a:ln w="9525" cap="flat" cmpd="sng">
            <a:solidFill>
              <a:srgbClr val="7F7F7F"/>
            </a:solidFill>
            <a:prstDash val="solid"/>
            <a:round/>
            <a:headEnd type="none" w="sm" len="sm"/>
            <a:tailEnd type="none" w="sm" len="sm"/>
          </a:ln>
        </p:spPr>
      </p:cxnSp>
      <p:cxnSp>
        <p:nvCxnSpPr>
          <p:cNvPr id="39" name="Google Shape;1657;p229">
            <a:extLst>
              <a:ext uri="{FF2B5EF4-FFF2-40B4-BE49-F238E27FC236}">
                <a16:creationId xmlns:a16="http://schemas.microsoft.com/office/drawing/2014/main" id="{7C4A0D18-C645-4ABF-A1DB-F34CCFE89F29}"/>
              </a:ext>
            </a:extLst>
          </p:cNvPr>
          <p:cNvCxnSpPr>
            <a:stCxn id="17" idx="2"/>
            <a:endCxn id="45" idx="0"/>
          </p:cNvCxnSpPr>
          <p:nvPr/>
        </p:nvCxnSpPr>
        <p:spPr>
          <a:xfrm flipH="1">
            <a:off x="2077002" y="3569767"/>
            <a:ext cx="443700" cy="839400"/>
          </a:xfrm>
          <a:prstGeom prst="straightConnector1">
            <a:avLst/>
          </a:prstGeom>
          <a:noFill/>
          <a:ln w="9525" cap="flat" cmpd="sng">
            <a:solidFill>
              <a:srgbClr val="7F7F7F"/>
            </a:solidFill>
            <a:prstDash val="solid"/>
            <a:round/>
            <a:headEnd type="none" w="sm" len="sm"/>
            <a:tailEnd type="none" w="sm" len="sm"/>
          </a:ln>
        </p:spPr>
      </p:cxnSp>
      <p:cxnSp>
        <p:nvCxnSpPr>
          <p:cNvPr id="40" name="Google Shape;1659;p229">
            <a:extLst>
              <a:ext uri="{FF2B5EF4-FFF2-40B4-BE49-F238E27FC236}">
                <a16:creationId xmlns:a16="http://schemas.microsoft.com/office/drawing/2014/main" id="{53560C4E-3566-43EF-B512-22C4D9DD129D}"/>
              </a:ext>
            </a:extLst>
          </p:cNvPr>
          <p:cNvCxnSpPr>
            <a:stCxn id="17" idx="2"/>
            <a:endCxn id="34" idx="0"/>
          </p:cNvCxnSpPr>
          <p:nvPr/>
        </p:nvCxnSpPr>
        <p:spPr>
          <a:xfrm>
            <a:off x="2520702" y="3569767"/>
            <a:ext cx="456600" cy="1412400"/>
          </a:xfrm>
          <a:prstGeom prst="straightConnector1">
            <a:avLst/>
          </a:prstGeom>
          <a:noFill/>
          <a:ln w="9525" cap="flat" cmpd="sng">
            <a:solidFill>
              <a:srgbClr val="7F7F7F"/>
            </a:solidFill>
            <a:prstDash val="solid"/>
            <a:round/>
            <a:headEnd type="none" w="sm" len="sm"/>
            <a:tailEnd type="none" w="sm" len="sm"/>
          </a:ln>
        </p:spPr>
      </p:cxnSp>
      <p:sp>
        <p:nvSpPr>
          <p:cNvPr id="41" name="Google Shape;1652;p229">
            <a:extLst>
              <a:ext uri="{FF2B5EF4-FFF2-40B4-BE49-F238E27FC236}">
                <a16:creationId xmlns:a16="http://schemas.microsoft.com/office/drawing/2014/main" id="{3DED1693-39B2-46BF-ACB3-8BC32C33BF49}"/>
              </a:ext>
            </a:extLst>
          </p:cNvPr>
          <p:cNvSpPr/>
          <p:nvPr/>
        </p:nvSpPr>
        <p:spPr>
          <a:xfrm>
            <a:off x="2563227" y="3831445"/>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Information till handläggare/ en väg in</a:t>
            </a:r>
            <a:endParaRPr sz="800" b="0" i="0" u="none" strike="noStrike" cap="none">
              <a:solidFill>
                <a:srgbClr val="000000"/>
              </a:solidFill>
              <a:latin typeface="Arial"/>
              <a:ea typeface="Arial"/>
              <a:cs typeface="Arial"/>
              <a:sym typeface="Arial"/>
            </a:endParaRPr>
          </a:p>
        </p:txBody>
      </p:sp>
      <p:sp>
        <p:nvSpPr>
          <p:cNvPr id="42" name="Google Shape;1656;p229">
            <a:extLst>
              <a:ext uri="{FF2B5EF4-FFF2-40B4-BE49-F238E27FC236}">
                <a16:creationId xmlns:a16="http://schemas.microsoft.com/office/drawing/2014/main" id="{7FDF44DC-67D4-44AD-8B02-950CDDEEEE05}"/>
              </a:ext>
            </a:extLst>
          </p:cNvPr>
          <p:cNvSpPr/>
          <p:nvPr/>
        </p:nvSpPr>
        <p:spPr>
          <a:xfrm>
            <a:off x="2563227" y="4409065"/>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Gemensam system</a:t>
            </a:r>
            <a:endParaRPr sz="800" b="0" i="0" u="none" strike="noStrike" cap="none">
              <a:solidFill>
                <a:srgbClr val="000000"/>
              </a:solidFill>
              <a:latin typeface="Arial"/>
              <a:ea typeface="Arial"/>
              <a:cs typeface="Arial"/>
              <a:sym typeface="Arial"/>
            </a:endParaRPr>
          </a:p>
        </p:txBody>
      </p:sp>
      <p:cxnSp>
        <p:nvCxnSpPr>
          <p:cNvPr id="43" name="Google Shape;1660;p229">
            <a:extLst>
              <a:ext uri="{FF2B5EF4-FFF2-40B4-BE49-F238E27FC236}">
                <a16:creationId xmlns:a16="http://schemas.microsoft.com/office/drawing/2014/main" id="{560F8332-3BB0-4F1C-83D7-82E82FAF7F34}"/>
              </a:ext>
            </a:extLst>
          </p:cNvPr>
          <p:cNvCxnSpPr>
            <a:stCxn id="17" idx="2"/>
            <a:endCxn id="35" idx="0"/>
          </p:cNvCxnSpPr>
          <p:nvPr/>
        </p:nvCxnSpPr>
        <p:spPr>
          <a:xfrm flipH="1">
            <a:off x="2077002" y="3569767"/>
            <a:ext cx="443700" cy="1412400"/>
          </a:xfrm>
          <a:prstGeom prst="straightConnector1">
            <a:avLst/>
          </a:prstGeom>
          <a:noFill/>
          <a:ln w="9525" cap="flat" cmpd="sng">
            <a:solidFill>
              <a:srgbClr val="7F7F7F"/>
            </a:solidFill>
            <a:prstDash val="solid"/>
            <a:round/>
            <a:headEnd type="none" w="sm" len="sm"/>
            <a:tailEnd type="none" w="sm" len="sm"/>
          </a:ln>
        </p:spPr>
      </p:cxnSp>
      <p:sp>
        <p:nvSpPr>
          <p:cNvPr id="44" name="Google Shape;1654;p229">
            <a:extLst>
              <a:ext uri="{FF2B5EF4-FFF2-40B4-BE49-F238E27FC236}">
                <a16:creationId xmlns:a16="http://schemas.microsoft.com/office/drawing/2014/main" id="{5C26FD3E-C2B5-43FC-A822-FA38667EA429}"/>
              </a:ext>
            </a:extLst>
          </p:cNvPr>
          <p:cNvSpPr/>
          <p:nvPr/>
        </p:nvSpPr>
        <p:spPr>
          <a:xfrm>
            <a:off x="1663125" y="3831445"/>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Informations-</a:t>
            </a:r>
            <a:br>
              <a:rPr lang="sv-SE" sz="800" b="0" i="0" u="none" strike="noStrike" cap="none">
                <a:solidFill>
                  <a:srgbClr val="000000"/>
                </a:solidFill>
                <a:latin typeface="Arial"/>
                <a:ea typeface="Arial"/>
                <a:cs typeface="Arial"/>
                <a:sym typeface="Arial"/>
              </a:rPr>
            </a:br>
            <a:r>
              <a:rPr lang="sv-SE" sz="800" b="0" i="0" u="none" strike="noStrike" cap="none">
                <a:solidFill>
                  <a:srgbClr val="000000"/>
                </a:solidFill>
                <a:latin typeface="Arial"/>
                <a:ea typeface="Arial"/>
                <a:cs typeface="Arial"/>
                <a:sym typeface="Arial"/>
              </a:rPr>
              <a:t>katalog</a:t>
            </a:r>
            <a:endParaRPr sz="800" b="0" i="0" u="none" strike="noStrike" cap="none">
              <a:solidFill>
                <a:srgbClr val="000000"/>
              </a:solidFill>
              <a:latin typeface="Arial"/>
              <a:ea typeface="Arial"/>
              <a:cs typeface="Arial"/>
              <a:sym typeface="Arial"/>
            </a:endParaRPr>
          </a:p>
        </p:txBody>
      </p:sp>
      <p:sp>
        <p:nvSpPr>
          <p:cNvPr id="45" name="Google Shape;1658;p229">
            <a:extLst>
              <a:ext uri="{FF2B5EF4-FFF2-40B4-BE49-F238E27FC236}">
                <a16:creationId xmlns:a16="http://schemas.microsoft.com/office/drawing/2014/main" id="{315BFEDF-E43B-4923-8B64-02432AE279CE}"/>
              </a:ext>
            </a:extLst>
          </p:cNvPr>
          <p:cNvSpPr/>
          <p:nvPr/>
        </p:nvSpPr>
        <p:spPr>
          <a:xfrm>
            <a:off x="1663125" y="4409065"/>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API för informations-</a:t>
            </a:r>
            <a:br>
              <a:rPr lang="sv-SE" sz="800" b="0" i="0" u="none" strike="noStrike" cap="none">
                <a:solidFill>
                  <a:srgbClr val="000000"/>
                </a:solidFill>
                <a:latin typeface="Arial"/>
                <a:ea typeface="Arial"/>
                <a:cs typeface="Arial"/>
                <a:sym typeface="Arial"/>
              </a:rPr>
            </a:br>
            <a:r>
              <a:rPr lang="sv-SE" sz="800" b="0" i="0" u="none" strike="noStrike" cap="none">
                <a:solidFill>
                  <a:srgbClr val="000000"/>
                </a:solidFill>
                <a:latin typeface="Arial"/>
                <a:ea typeface="Arial"/>
                <a:cs typeface="Arial"/>
                <a:sym typeface="Arial"/>
              </a:rPr>
              <a:t>överföring</a:t>
            </a:r>
            <a:endParaRPr sz="800" b="0" i="0" u="none" strike="noStrike" cap="none">
              <a:solidFill>
                <a:srgbClr val="000000"/>
              </a:solidFill>
              <a:latin typeface="Arial"/>
              <a:ea typeface="Arial"/>
              <a:cs typeface="Arial"/>
              <a:sym typeface="Arial"/>
            </a:endParaRPr>
          </a:p>
        </p:txBody>
      </p:sp>
      <p:sp>
        <p:nvSpPr>
          <p:cNvPr id="46" name="Google Shape;1661;p229">
            <a:extLst>
              <a:ext uri="{FF2B5EF4-FFF2-40B4-BE49-F238E27FC236}">
                <a16:creationId xmlns:a16="http://schemas.microsoft.com/office/drawing/2014/main" id="{18236A7B-98F5-4211-8885-767956C21DED}"/>
              </a:ext>
            </a:extLst>
          </p:cNvPr>
          <p:cNvSpPr/>
          <p:nvPr/>
        </p:nvSpPr>
        <p:spPr>
          <a:xfrm>
            <a:off x="7360848" y="3827597"/>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Självservice och tillgänglighet</a:t>
            </a:r>
            <a:endParaRPr sz="800" b="0" i="0" u="none" strike="noStrike" cap="none">
              <a:solidFill>
                <a:srgbClr val="000000"/>
              </a:solidFill>
              <a:latin typeface="Arial"/>
              <a:ea typeface="Arial"/>
              <a:cs typeface="Arial"/>
              <a:sym typeface="Arial"/>
            </a:endParaRPr>
          </a:p>
        </p:txBody>
      </p:sp>
      <p:sp>
        <p:nvSpPr>
          <p:cNvPr id="47" name="Google Shape;1614;p229">
            <a:extLst>
              <a:ext uri="{FF2B5EF4-FFF2-40B4-BE49-F238E27FC236}">
                <a16:creationId xmlns:a16="http://schemas.microsoft.com/office/drawing/2014/main" id="{B1D97051-BA3D-4472-AC8E-8F4F55613DD6}"/>
              </a:ext>
            </a:extLst>
          </p:cNvPr>
          <p:cNvSpPr/>
          <p:nvPr/>
        </p:nvSpPr>
        <p:spPr>
          <a:xfrm>
            <a:off x="6873224" y="4409857"/>
            <a:ext cx="8994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Sammanhållna tjänster</a:t>
            </a:r>
            <a:endParaRPr sz="800" b="0" i="0" u="none" strike="noStrike" cap="none">
              <a:solidFill>
                <a:srgbClr val="000000"/>
              </a:solidFill>
              <a:latin typeface="Arial"/>
              <a:ea typeface="Arial"/>
              <a:cs typeface="Arial"/>
              <a:sym typeface="Arial"/>
            </a:endParaRPr>
          </a:p>
        </p:txBody>
      </p:sp>
      <p:cxnSp>
        <p:nvCxnSpPr>
          <p:cNvPr id="48" name="Google Shape;1662;p229">
            <a:extLst>
              <a:ext uri="{FF2B5EF4-FFF2-40B4-BE49-F238E27FC236}">
                <a16:creationId xmlns:a16="http://schemas.microsoft.com/office/drawing/2014/main" id="{A2D600EF-7D1C-4046-8D01-B832EA48502E}"/>
              </a:ext>
            </a:extLst>
          </p:cNvPr>
          <p:cNvCxnSpPr>
            <a:stCxn id="23" idx="2"/>
            <a:endCxn id="50" idx="0"/>
          </p:cNvCxnSpPr>
          <p:nvPr/>
        </p:nvCxnSpPr>
        <p:spPr>
          <a:xfrm flipH="1">
            <a:off x="6872934" y="3569767"/>
            <a:ext cx="444000" cy="257700"/>
          </a:xfrm>
          <a:prstGeom prst="straightConnector1">
            <a:avLst/>
          </a:prstGeom>
          <a:noFill/>
          <a:ln w="9525" cap="flat" cmpd="sng">
            <a:solidFill>
              <a:srgbClr val="7F7F7F"/>
            </a:solidFill>
            <a:prstDash val="solid"/>
            <a:round/>
            <a:headEnd type="none" w="sm" len="sm"/>
            <a:tailEnd type="none" w="sm" len="sm"/>
          </a:ln>
        </p:spPr>
      </p:cxnSp>
      <p:cxnSp>
        <p:nvCxnSpPr>
          <p:cNvPr id="49" name="Google Shape;1664;p229">
            <a:extLst>
              <a:ext uri="{FF2B5EF4-FFF2-40B4-BE49-F238E27FC236}">
                <a16:creationId xmlns:a16="http://schemas.microsoft.com/office/drawing/2014/main" id="{36DE0AD6-FF80-4565-ADF7-6E51D388EAB2}"/>
              </a:ext>
            </a:extLst>
          </p:cNvPr>
          <p:cNvCxnSpPr>
            <a:stCxn id="23" idx="2"/>
            <a:endCxn id="46" idx="0"/>
          </p:cNvCxnSpPr>
          <p:nvPr/>
        </p:nvCxnSpPr>
        <p:spPr>
          <a:xfrm>
            <a:off x="7316934" y="3569767"/>
            <a:ext cx="457800" cy="257700"/>
          </a:xfrm>
          <a:prstGeom prst="straightConnector1">
            <a:avLst/>
          </a:prstGeom>
          <a:noFill/>
          <a:ln w="9525" cap="flat" cmpd="sng">
            <a:solidFill>
              <a:srgbClr val="7F7F7F"/>
            </a:solidFill>
            <a:prstDash val="solid"/>
            <a:round/>
            <a:headEnd type="none" w="sm" len="sm"/>
            <a:tailEnd type="none" w="sm" len="sm"/>
          </a:ln>
        </p:spPr>
      </p:cxnSp>
      <p:sp>
        <p:nvSpPr>
          <p:cNvPr id="50" name="Google Shape;1663;p229">
            <a:extLst>
              <a:ext uri="{FF2B5EF4-FFF2-40B4-BE49-F238E27FC236}">
                <a16:creationId xmlns:a16="http://schemas.microsoft.com/office/drawing/2014/main" id="{54DD8F59-92F0-4A13-A7B7-5F3D7A11B547}"/>
              </a:ext>
            </a:extLst>
          </p:cNvPr>
          <p:cNvSpPr/>
          <p:nvPr/>
        </p:nvSpPr>
        <p:spPr>
          <a:xfrm>
            <a:off x="6459075" y="3827597"/>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sv-SE" sz="700" b="0" i="0" u="none" strike="noStrike" cap="none" dirty="0">
                <a:solidFill>
                  <a:srgbClr val="000000"/>
                </a:solidFill>
                <a:latin typeface="Arial"/>
                <a:ea typeface="Arial"/>
                <a:cs typeface="Arial"/>
                <a:sym typeface="Arial"/>
              </a:rPr>
              <a:t>Digitala kommunikationstjänster</a:t>
            </a:r>
            <a:endParaRPr sz="700" b="0" i="0" u="none" strike="noStrike" cap="none" dirty="0">
              <a:solidFill>
                <a:srgbClr val="000000"/>
              </a:solidFill>
              <a:latin typeface="Arial"/>
              <a:ea typeface="Arial"/>
              <a:cs typeface="Arial"/>
              <a:sym typeface="Arial"/>
            </a:endParaRPr>
          </a:p>
        </p:txBody>
      </p:sp>
      <p:sp>
        <p:nvSpPr>
          <p:cNvPr id="51" name="Google Shape;1665;p229">
            <a:extLst>
              <a:ext uri="{FF2B5EF4-FFF2-40B4-BE49-F238E27FC236}">
                <a16:creationId xmlns:a16="http://schemas.microsoft.com/office/drawing/2014/main" id="{19924D85-E6C7-464C-9CA1-CEF94E116365}"/>
              </a:ext>
            </a:extLst>
          </p:cNvPr>
          <p:cNvSpPr/>
          <p:nvPr/>
        </p:nvSpPr>
        <p:spPr>
          <a:xfrm>
            <a:off x="713166" y="3834514"/>
            <a:ext cx="8994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Tillgång till internet </a:t>
            </a:r>
            <a:endParaRPr sz="800" b="0" i="0" u="none" strike="noStrike" cap="none">
              <a:solidFill>
                <a:srgbClr val="000000"/>
              </a:solidFill>
              <a:latin typeface="Arial"/>
              <a:ea typeface="Arial"/>
              <a:cs typeface="Arial"/>
              <a:sym typeface="Arial"/>
            </a:endParaRPr>
          </a:p>
        </p:txBody>
      </p:sp>
      <p:cxnSp>
        <p:nvCxnSpPr>
          <p:cNvPr id="52" name="Google Shape;1666;p229">
            <a:extLst>
              <a:ext uri="{FF2B5EF4-FFF2-40B4-BE49-F238E27FC236}">
                <a16:creationId xmlns:a16="http://schemas.microsoft.com/office/drawing/2014/main" id="{4F27008B-B0D0-4A25-8BE7-D6E033D44CC8}"/>
              </a:ext>
            </a:extLst>
          </p:cNvPr>
          <p:cNvCxnSpPr>
            <a:stCxn id="16" idx="2"/>
            <a:endCxn id="51" idx="0"/>
          </p:cNvCxnSpPr>
          <p:nvPr/>
        </p:nvCxnSpPr>
        <p:spPr>
          <a:xfrm flipH="1">
            <a:off x="1162945" y="3569767"/>
            <a:ext cx="9600" cy="264600"/>
          </a:xfrm>
          <a:prstGeom prst="straightConnector1">
            <a:avLst/>
          </a:prstGeom>
          <a:noFill/>
          <a:ln w="9525" cap="flat" cmpd="sng">
            <a:solidFill>
              <a:srgbClr val="7F7F7F"/>
            </a:solidFill>
            <a:prstDash val="solid"/>
            <a:round/>
            <a:headEnd type="none" w="sm" len="sm"/>
            <a:tailEnd type="none" w="sm" len="sm"/>
          </a:ln>
        </p:spPr>
      </p:cxnSp>
      <p:sp>
        <p:nvSpPr>
          <p:cNvPr id="53" name="Google Shape;1667;p229">
            <a:extLst>
              <a:ext uri="{FF2B5EF4-FFF2-40B4-BE49-F238E27FC236}">
                <a16:creationId xmlns:a16="http://schemas.microsoft.com/office/drawing/2014/main" id="{B9884E83-EFD9-4016-B9D0-136E6AAAC53A}"/>
              </a:ext>
            </a:extLst>
          </p:cNvPr>
          <p:cNvSpPr/>
          <p:nvPr/>
        </p:nvSpPr>
        <p:spPr>
          <a:xfrm>
            <a:off x="3437876" y="3827597"/>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Säker inloggning</a:t>
            </a:r>
            <a:endParaRPr sz="800" b="0" i="0" u="none" strike="noStrike" cap="none">
              <a:solidFill>
                <a:srgbClr val="000000"/>
              </a:solidFill>
              <a:latin typeface="Arial"/>
              <a:ea typeface="Arial"/>
              <a:cs typeface="Arial"/>
              <a:sym typeface="Arial"/>
            </a:endParaRPr>
          </a:p>
        </p:txBody>
      </p:sp>
      <p:sp>
        <p:nvSpPr>
          <p:cNvPr id="54" name="Google Shape;1668;p229">
            <a:extLst>
              <a:ext uri="{FF2B5EF4-FFF2-40B4-BE49-F238E27FC236}">
                <a16:creationId xmlns:a16="http://schemas.microsoft.com/office/drawing/2014/main" id="{4936CC19-316E-43CF-A127-1B11154922B6}"/>
              </a:ext>
            </a:extLst>
          </p:cNvPr>
          <p:cNvSpPr/>
          <p:nvPr/>
        </p:nvSpPr>
        <p:spPr>
          <a:xfrm>
            <a:off x="3437876" y="4409065"/>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Behörighets-</a:t>
            </a:r>
            <a:br>
              <a:rPr lang="sv-SE" sz="800" b="0" i="0" u="none" strike="noStrike" cap="none">
                <a:solidFill>
                  <a:srgbClr val="000000"/>
                </a:solidFill>
                <a:latin typeface="Arial"/>
                <a:ea typeface="Arial"/>
                <a:cs typeface="Arial"/>
                <a:sym typeface="Arial"/>
              </a:rPr>
            </a:br>
            <a:r>
              <a:rPr lang="sv-SE" sz="800" b="0" i="0" u="none" strike="noStrike" cap="none">
                <a:solidFill>
                  <a:srgbClr val="000000"/>
                </a:solidFill>
                <a:latin typeface="Arial"/>
                <a:ea typeface="Arial"/>
                <a:cs typeface="Arial"/>
                <a:sym typeface="Arial"/>
              </a:rPr>
              <a:t>hantering</a:t>
            </a:r>
            <a:endParaRPr sz="800" b="0" i="0" u="none" strike="noStrike" cap="none">
              <a:solidFill>
                <a:srgbClr val="000000"/>
              </a:solidFill>
              <a:latin typeface="Arial"/>
              <a:ea typeface="Arial"/>
              <a:cs typeface="Arial"/>
              <a:sym typeface="Arial"/>
            </a:endParaRPr>
          </a:p>
        </p:txBody>
      </p:sp>
      <p:sp>
        <p:nvSpPr>
          <p:cNvPr id="55" name="Google Shape;1669;p229">
            <a:extLst>
              <a:ext uri="{FF2B5EF4-FFF2-40B4-BE49-F238E27FC236}">
                <a16:creationId xmlns:a16="http://schemas.microsoft.com/office/drawing/2014/main" id="{84F3F510-EC2C-4678-AB23-8110A80A5B22}"/>
              </a:ext>
            </a:extLst>
          </p:cNvPr>
          <p:cNvSpPr/>
          <p:nvPr/>
        </p:nvSpPr>
        <p:spPr>
          <a:xfrm>
            <a:off x="3437876" y="4982149"/>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Sekretess-</a:t>
            </a:r>
            <a:br>
              <a:rPr lang="sv-SE" sz="800" b="0" i="0" u="none" strike="noStrike" cap="none">
                <a:solidFill>
                  <a:srgbClr val="000000"/>
                </a:solidFill>
                <a:latin typeface="Arial"/>
                <a:ea typeface="Arial"/>
                <a:cs typeface="Arial"/>
                <a:sym typeface="Arial"/>
              </a:rPr>
            </a:br>
            <a:r>
              <a:rPr lang="sv-SE" sz="800" b="0" i="0" u="none" strike="noStrike" cap="none">
                <a:solidFill>
                  <a:srgbClr val="000000"/>
                </a:solidFill>
                <a:latin typeface="Arial"/>
                <a:ea typeface="Arial"/>
                <a:cs typeface="Arial"/>
                <a:sym typeface="Arial"/>
              </a:rPr>
              <a:t>nivåer</a:t>
            </a:r>
            <a:endParaRPr sz="800" b="0" i="0" u="none" strike="noStrike" cap="none">
              <a:solidFill>
                <a:srgbClr val="000000"/>
              </a:solidFill>
              <a:latin typeface="Arial"/>
              <a:ea typeface="Arial"/>
              <a:cs typeface="Arial"/>
              <a:sym typeface="Arial"/>
            </a:endParaRPr>
          </a:p>
        </p:txBody>
      </p:sp>
      <p:sp>
        <p:nvSpPr>
          <p:cNvPr id="56" name="Google Shape;1670;p229">
            <a:extLst>
              <a:ext uri="{FF2B5EF4-FFF2-40B4-BE49-F238E27FC236}">
                <a16:creationId xmlns:a16="http://schemas.microsoft.com/office/drawing/2014/main" id="{E9183BD2-1918-40D2-801E-AC46509AD08C}"/>
              </a:ext>
            </a:extLst>
          </p:cNvPr>
          <p:cNvSpPr/>
          <p:nvPr/>
        </p:nvSpPr>
        <p:spPr>
          <a:xfrm>
            <a:off x="8544285" y="4409862"/>
            <a:ext cx="8994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Andra smarta lösningar</a:t>
            </a:r>
            <a:endParaRPr sz="800" b="0" i="0" u="none" strike="noStrike" cap="none">
              <a:solidFill>
                <a:srgbClr val="000000"/>
              </a:solidFill>
              <a:latin typeface="Arial"/>
              <a:ea typeface="Arial"/>
              <a:cs typeface="Arial"/>
              <a:sym typeface="Arial"/>
            </a:endParaRPr>
          </a:p>
        </p:txBody>
      </p:sp>
      <p:cxnSp>
        <p:nvCxnSpPr>
          <p:cNvPr id="57" name="Google Shape;1671;p229">
            <a:extLst>
              <a:ext uri="{FF2B5EF4-FFF2-40B4-BE49-F238E27FC236}">
                <a16:creationId xmlns:a16="http://schemas.microsoft.com/office/drawing/2014/main" id="{ADEBE029-83CE-45F8-9A4C-011D86D8BE20}"/>
              </a:ext>
            </a:extLst>
          </p:cNvPr>
          <p:cNvCxnSpPr>
            <a:stCxn id="19" idx="2"/>
            <a:endCxn id="59" idx="0"/>
          </p:cNvCxnSpPr>
          <p:nvPr/>
        </p:nvCxnSpPr>
        <p:spPr>
          <a:xfrm flipH="1">
            <a:off x="8994011" y="3569767"/>
            <a:ext cx="2400" cy="253200"/>
          </a:xfrm>
          <a:prstGeom prst="straightConnector1">
            <a:avLst/>
          </a:prstGeom>
          <a:noFill/>
          <a:ln w="9525" cap="flat" cmpd="sng">
            <a:solidFill>
              <a:srgbClr val="7F7F7F"/>
            </a:solidFill>
            <a:prstDash val="solid"/>
            <a:round/>
            <a:headEnd type="none" w="sm" len="sm"/>
            <a:tailEnd type="none" w="sm" len="sm"/>
          </a:ln>
        </p:spPr>
      </p:cxnSp>
      <p:cxnSp>
        <p:nvCxnSpPr>
          <p:cNvPr id="58" name="Google Shape;1673;p229">
            <a:extLst>
              <a:ext uri="{FF2B5EF4-FFF2-40B4-BE49-F238E27FC236}">
                <a16:creationId xmlns:a16="http://schemas.microsoft.com/office/drawing/2014/main" id="{01F6EA8F-694B-45E2-8AD3-CB723BE2A7CE}"/>
              </a:ext>
            </a:extLst>
          </p:cNvPr>
          <p:cNvCxnSpPr>
            <a:stCxn id="19" idx="2"/>
            <a:endCxn id="56" idx="0"/>
          </p:cNvCxnSpPr>
          <p:nvPr/>
        </p:nvCxnSpPr>
        <p:spPr>
          <a:xfrm flipH="1">
            <a:off x="8994011" y="3569767"/>
            <a:ext cx="2400" cy="840000"/>
          </a:xfrm>
          <a:prstGeom prst="straightConnector1">
            <a:avLst/>
          </a:prstGeom>
          <a:noFill/>
          <a:ln w="9525" cap="flat" cmpd="sng">
            <a:solidFill>
              <a:srgbClr val="7F7F7F"/>
            </a:solidFill>
            <a:prstDash val="solid"/>
            <a:round/>
            <a:headEnd type="none" w="sm" len="sm"/>
            <a:tailEnd type="none" w="sm" len="sm"/>
          </a:ln>
        </p:spPr>
      </p:cxnSp>
      <p:sp>
        <p:nvSpPr>
          <p:cNvPr id="59" name="Google Shape;1672;p229">
            <a:extLst>
              <a:ext uri="{FF2B5EF4-FFF2-40B4-BE49-F238E27FC236}">
                <a16:creationId xmlns:a16="http://schemas.microsoft.com/office/drawing/2014/main" id="{AA63F9FD-3F45-4C30-B29B-2A1E005EF18F}"/>
              </a:ext>
            </a:extLst>
          </p:cNvPr>
          <p:cNvSpPr/>
          <p:nvPr/>
        </p:nvSpPr>
        <p:spPr>
          <a:xfrm>
            <a:off x="8544286" y="3823061"/>
            <a:ext cx="8994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Välfärdsteknik</a:t>
            </a:r>
            <a:endParaRPr sz="800" b="0" i="0" u="none" strike="noStrike" cap="none">
              <a:solidFill>
                <a:srgbClr val="000000"/>
              </a:solidFill>
              <a:latin typeface="Arial"/>
              <a:ea typeface="Arial"/>
              <a:cs typeface="Arial"/>
              <a:sym typeface="Arial"/>
            </a:endParaRPr>
          </a:p>
        </p:txBody>
      </p:sp>
      <p:sp>
        <p:nvSpPr>
          <p:cNvPr id="60" name="Google Shape;1674;p229">
            <a:extLst>
              <a:ext uri="{FF2B5EF4-FFF2-40B4-BE49-F238E27FC236}">
                <a16:creationId xmlns:a16="http://schemas.microsoft.com/office/drawing/2014/main" id="{0D33D587-7995-4167-A80D-9F9BB8B090F7}"/>
              </a:ext>
            </a:extLst>
          </p:cNvPr>
          <p:cNvSpPr/>
          <p:nvPr/>
        </p:nvSpPr>
        <p:spPr>
          <a:xfrm>
            <a:off x="9800428" y="4996154"/>
            <a:ext cx="8994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Tillgång till information över gränserna</a:t>
            </a:r>
            <a:endParaRPr sz="800" b="0" i="0" u="none" strike="noStrike" cap="none">
              <a:solidFill>
                <a:srgbClr val="000000"/>
              </a:solidFill>
              <a:latin typeface="Arial"/>
              <a:ea typeface="Arial"/>
              <a:cs typeface="Arial"/>
              <a:sym typeface="Arial"/>
            </a:endParaRPr>
          </a:p>
        </p:txBody>
      </p:sp>
      <p:cxnSp>
        <p:nvCxnSpPr>
          <p:cNvPr id="62" name="Google Shape;1676;p229">
            <a:extLst>
              <a:ext uri="{FF2B5EF4-FFF2-40B4-BE49-F238E27FC236}">
                <a16:creationId xmlns:a16="http://schemas.microsoft.com/office/drawing/2014/main" id="{AB433CC7-8733-4BBA-B5A1-CBEFFA6BE1C9}"/>
              </a:ext>
            </a:extLst>
          </p:cNvPr>
          <p:cNvCxnSpPr>
            <a:endCxn id="53" idx="0"/>
          </p:cNvCxnSpPr>
          <p:nvPr/>
        </p:nvCxnSpPr>
        <p:spPr>
          <a:xfrm flipH="1">
            <a:off x="3851876" y="3556697"/>
            <a:ext cx="1800" cy="270900"/>
          </a:xfrm>
          <a:prstGeom prst="straightConnector1">
            <a:avLst/>
          </a:prstGeom>
          <a:noFill/>
          <a:ln w="9525" cap="flat" cmpd="sng">
            <a:solidFill>
              <a:srgbClr val="7F7F7F"/>
            </a:solidFill>
            <a:prstDash val="solid"/>
            <a:round/>
            <a:headEnd type="none" w="sm" len="sm"/>
            <a:tailEnd type="none" w="sm" len="sm"/>
          </a:ln>
        </p:spPr>
      </p:cxnSp>
      <p:cxnSp>
        <p:nvCxnSpPr>
          <p:cNvPr id="63" name="Google Shape;1677;p229">
            <a:extLst>
              <a:ext uri="{FF2B5EF4-FFF2-40B4-BE49-F238E27FC236}">
                <a16:creationId xmlns:a16="http://schemas.microsoft.com/office/drawing/2014/main" id="{CD4D85B8-F52A-49D2-8175-E1E5ECEA8F55}"/>
              </a:ext>
            </a:extLst>
          </p:cNvPr>
          <p:cNvCxnSpPr>
            <a:stCxn id="53" idx="2"/>
            <a:endCxn id="54" idx="0"/>
          </p:cNvCxnSpPr>
          <p:nvPr/>
        </p:nvCxnSpPr>
        <p:spPr>
          <a:xfrm>
            <a:off x="3851876" y="4342397"/>
            <a:ext cx="0" cy="66600"/>
          </a:xfrm>
          <a:prstGeom prst="straightConnector1">
            <a:avLst/>
          </a:prstGeom>
          <a:noFill/>
          <a:ln w="9525" cap="flat" cmpd="sng">
            <a:solidFill>
              <a:srgbClr val="7F7F7F"/>
            </a:solidFill>
            <a:prstDash val="solid"/>
            <a:round/>
            <a:headEnd type="none" w="sm" len="sm"/>
            <a:tailEnd type="none" w="sm" len="sm"/>
          </a:ln>
        </p:spPr>
      </p:cxnSp>
      <p:cxnSp>
        <p:nvCxnSpPr>
          <p:cNvPr id="64" name="Google Shape;1678;p229">
            <a:extLst>
              <a:ext uri="{FF2B5EF4-FFF2-40B4-BE49-F238E27FC236}">
                <a16:creationId xmlns:a16="http://schemas.microsoft.com/office/drawing/2014/main" id="{454FD74D-E6A2-4108-B9B7-6FD0905748B3}"/>
              </a:ext>
            </a:extLst>
          </p:cNvPr>
          <p:cNvCxnSpPr>
            <a:stCxn id="54" idx="2"/>
            <a:endCxn id="55" idx="0"/>
          </p:cNvCxnSpPr>
          <p:nvPr/>
        </p:nvCxnSpPr>
        <p:spPr>
          <a:xfrm>
            <a:off x="3851876" y="4923865"/>
            <a:ext cx="0" cy="58200"/>
          </a:xfrm>
          <a:prstGeom prst="straightConnector1">
            <a:avLst/>
          </a:prstGeom>
          <a:noFill/>
          <a:ln w="9525" cap="flat" cmpd="sng">
            <a:solidFill>
              <a:srgbClr val="7F7F7F"/>
            </a:solidFill>
            <a:prstDash val="solid"/>
            <a:round/>
            <a:headEnd type="none" w="sm" len="sm"/>
            <a:tailEnd type="none" w="sm" len="sm"/>
          </a:ln>
        </p:spPr>
      </p:cxnSp>
      <p:cxnSp>
        <p:nvCxnSpPr>
          <p:cNvPr id="65" name="Google Shape;1679;p229">
            <a:extLst>
              <a:ext uri="{FF2B5EF4-FFF2-40B4-BE49-F238E27FC236}">
                <a16:creationId xmlns:a16="http://schemas.microsoft.com/office/drawing/2014/main" id="{36AE7FC8-14DC-48F9-9287-8F5945033F6E}"/>
              </a:ext>
            </a:extLst>
          </p:cNvPr>
          <p:cNvCxnSpPr>
            <a:stCxn id="20" idx="2"/>
          </p:cNvCxnSpPr>
          <p:nvPr/>
        </p:nvCxnSpPr>
        <p:spPr>
          <a:xfrm>
            <a:off x="10250113" y="3569767"/>
            <a:ext cx="300" cy="252900"/>
          </a:xfrm>
          <a:prstGeom prst="straightConnector1">
            <a:avLst/>
          </a:prstGeom>
          <a:noFill/>
          <a:ln w="9525" cap="flat" cmpd="sng">
            <a:solidFill>
              <a:srgbClr val="7F7F7F"/>
            </a:solidFill>
            <a:prstDash val="solid"/>
            <a:round/>
            <a:headEnd type="none" w="sm" len="sm"/>
            <a:tailEnd type="none" w="sm" len="sm"/>
          </a:ln>
        </p:spPr>
      </p:cxnSp>
      <p:cxnSp>
        <p:nvCxnSpPr>
          <p:cNvPr id="66" name="Google Shape;1680;p229">
            <a:extLst>
              <a:ext uri="{FF2B5EF4-FFF2-40B4-BE49-F238E27FC236}">
                <a16:creationId xmlns:a16="http://schemas.microsoft.com/office/drawing/2014/main" id="{28E04D43-1D3A-4ED4-B971-E669BF13CC4D}"/>
              </a:ext>
            </a:extLst>
          </p:cNvPr>
          <p:cNvCxnSpPr>
            <a:stCxn id="69" idx="2"/>
            <a:endCxn id="69" idx="2"/>
          </p:cNvCxnSpPr>
          <p:nvPr/>
        </p:nvCxnSpPr>
        <p:spPr>
          <a:xfrm>
            <a:off x="10260269" y="4337352"/>
            <a:ext cx="0" cy="0"/>
          </a:xfrm>
          <a:prstGeom prst="straightConnector1">
            <a:avLst/>
          </a:prstGeom>
          <a:noFill/>
          <a:ln w="9525" cap="flat" cmpd="sng">
            <a:solidFill>
              <a:srgbClr val="7F7F7F"/>
            </a:solidFill>
            <a:prstDash val="solid"/>
            <a:round/>
            <a:headEnd type="none" w="sm" len="sm"/>
            <a:tailEnd type="none" w="sm" len="sm"/>
          </a:ln>
        </p:spPr>
      </p:cxnSp>
      <p:cxnSp>
        <p:nvCxnSpPr>
          <p:cNvPr id="67" name="Google Shape;1682;p229">
            <a:extLst>
              <a:ext uri="{FF2B5EF4-FFF2-40B4-BE49-F238E27FC236}">
                <a16:creationId xmlns:a16="http://schemas.microsoft.com/office/drawing/2014/main" id="{886A80EB-2EEC-4FC6-A0A2-F3BE51AB04CE}"/>
              </a:ext>
            </a:extLst>
          </p:cNvPr>
          <p:cNvCxnSpPr>
            <a:stCxn id="20" idx="2"/>
            <a:endCxn id="60" idx="0"/>
          </p:cNvCxnSpPr>
          <p:nvPr/>
        </p:nvCxnSpPr>
        <p:spPr>
          <a:xfrm>
            <a:off x="10250113" y="3569767"/>
            <a:ext cx="0" cy="1426500"/>
          </a:xfrm>
          <a:prstGeom prst="straightConnector1">
            <a:avLst/>
          </a:prstGeom>
          <a:noFill/>
          <a:ln w="9525" cap="flat" cmpd="sng">
            <a:solidFill>
              <a:srgbClr val="7F7F7F"/>
            </a:solidFill>
            <a:prstDash val="solid"/>
            <a:round/>
            <a:headEnd type="none" w="sm" len="sm"/>
            <a:tailEnd type="none" w="sm" len="sm"/>
          </a:ln>
        </p:spPr>
      </p:cxnSp>
      <p:sp>
        <p:nvSpPr>
          <p:cNvPr id="68" name="Google Shape;1683;p229">
            <a:extLst>
              <a:ext uri="{FF2B5EF4-FFF2-40B4-BE49-F238E27FC236}">
                <a16:creationId xmlns:a16="http://schemas.microsoft.com/office/drawing/2014/main" id="{77D2293C-9377-4794-B152-42EEEFE9BEA1}"/>
              </a:ext>
            </a:extLst>
          </p:cNvPr>
          <p:cNvSpPr/>
          <p:nvPr/>
        </p:nvSpPr>
        <p:spPr>
          <a:xfrm>
            <a:off x="9810568" y="4409353"/>
            <a:ext cx="8994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Digital kommunikation</a:t>
            </a:r>
            <a:endParaRPr sz="800" b="0" i="0" u="none" strike="noStrike" cap="none">
              <a:solidFill>
                <a:srgbClr val="000000"/>
              </a:solidFill>
              <a:latin typeface="Arial"/>
              <a:ea typeface="Arial"/>
              <a:cs typeface="Arial"/>
              <a:sym typeface="Arial"/>
            </a:endParaRPr>
          </a:p>
        </p:txBody>
      </p:sp>
      <p:sp>
        <p:nvSpPr>
          <p:cNvPr id="69" name="Google Shape;1681;p229">
            <a:extLst>
              <a:ext uri="{FF2B5EF4-FFF2-40B4-BE49-F238E27FC236}">
                <a16:creationId xmlns:a16="http://schemas.microsoft.com/office/drawing/2014/main" id="{A08CD54B-C2A8-4603-B6D8-3C37A39FE19A}"/>
              </a:ext>
            </a:extLst>
          </p:cNvPr>
          <p:cNvSpPr/>
          <p:nvPr/>
        </p:nvSpPr>
        <p:spPr>
          <a:xfrm>
            <a:off x="9810569" y="3822552"/>
            <a:ext cx="8994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b="0" i="0" u="none" strike="noStrike" cap="none">
                <a:solidFill>
                  <a:srgbClr val="000000"/>
                </a:solidFill>
                <a:latin typeface="Arial"/>
                <a:ea typeface="Arial"/>
                <a:cs typeface="Arial"/>
                <a:sym typeface="Arial"/>
              </a:rPr>
              <a:t>Effektivt arbete</a:t>
            </a:r>
            <a:endParaRPr sz="800" b="0" i="0" u="none" strike="noStrike" cap="none">
              <a:solidFill>
                <a:srgbClr val="000000"/>
              </a:solidFill>
              <a:latin typeface="Arial"/>
              <a:ea typeface="Arial"/>
              <a:cs typeface="Arial"/>
              <a:sym typeface="Arial"/>
            </a:endParaRPr>
          </a:p>
        </p:txBody>
      </p:sp>
      <p:sp>
        <p:nvSpPr>
          <p:cNvPr id="70" name="Google Shape;1620;p229">
            <a:extLst>
              <a:ext uri="{FF2B5EF4-FFF2-40B4-BE49-F238E27FC236}">
                <a16:creationId xmlns:a16="http://schemas.microsoft.com/office/drawing/2014/main" id="{92226DFE-EED7-4A91-8D6B-8C59505F5D47}"/>
              </a:ext>
            </a:extLst>
          </p:cNvPr>
          <p:cNvSpPr/>
          <p:nvPr/>
        </p:nvSpPr>
        <p:spPr>
          <a:xfrm>
            <a:off x="1663125" y="5555224"/>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a:t>Digitalt adressering</a:t>
            </a:r>
            <a:endParaRPr sz="800" b="0" i="0" u="none" strike="noStrike" cap="none">
              <a:solidFill>
                <a:srgbClr val="000000"/>
              </a:solidFill>
              <a:latin typeface="Arial"/>
              <a:ea typeface="Arial"/>
              <a:cs typeface="Arial"/>
              <a:sym typeface="Arial"/>
            </a:endParaRPr>
          </a:p>
        </p:txBody>
      </p:sp>
      <p:sp>
        <p:nvSpPr>
          <p:cNvPr id="71" name="Google Shape;1622;p229">
            <a:extLst>
              <a:ext uri="{FF2B5EF4-FFF2-40B4-BE49-F238E27FC236}">
                <a16:creationId xmlns:a16="http://schemas.microsoft.com/office/drawing/2014/main" id="{55751B5B-FD78-44AF-B9A5-C7112948A49B}"/>
              </a:ext>
            </a:extLst>
          </p:cNvPr>
          <p:cNvSpPr/>
          <p:nvPr/>
        </p:nvSpPr>
        <p:spPr>
          <a:xfrm>
            <a:off x="2563225" y="5555224"/>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a:t>E-arkiv</a:t>
            </a:r>
            <a:endParaRPr sz="800" b="0" i="0" u="none" strike="noStrike" cap="none">
              <a:solidFill>
                <a:srgbClr val="000000"/>
              </a:solidFill>
              <a:latin typeface="Arial"/>
              <a:ea typeface="Arial"/>
              <a:cs typeface="Arial"/>
              <a:sym typeface="Arial"/>
            </a:endParaRPr>
          </a:p>
        </p:txBody>
      </p:sp>
      <p:sp>
        <p:nvSpPr>
          <p:cNvPr id="72" name="Google Shape;1617;p229">
            <a:extLst>
              <a:ext uri="{FF2B5EF4-FFF2-40B4-BE49-F238E27FC236}">
                <a16:creationId xmlns:a16="http://schemas.microsoft.com/office/drawing/2014/main" id="{74C96539-FAF6-45CF-BD97-F2CA087254BE}"/>
              </a:ext>
            </a:extLst>
          </p:cNvPr>
          <p:cNvSpPr/>
          <p:nvPr/>
        </p:nvSpPr>
        <p:spPr>
          <a:xfrm>
            <a:off x="4648716" y="4405847"/>
            <a:ext cx="828000" cy="514800"/>
          </a:xfrm>
          <a:prstGeom prst="rect">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sv-SE" sz="800"/>
              <a:t>Kommun gemensam RPA-plattform</a:t>
            </a:r>
            <a:endParaRPr sz="800" b="0" i="0" u="none" strike="noStrike" cap="none">
              <a:solidFill>
                <a:srgbClr val="000000"/>
              </a:solidFill>
              <a:latin typeface="Arial"/>
              <a:ea typeface="Arial"/>
              <a:cs typeface="Arial"/>
              <a:sym typeface="Arial"/>
            </a:endParaRPr>
          </a:p>
        </p:txBody>
      </p:sp>
      <p:sp>
        <p:nvSpPr>
          <p:cNvPr id="79" name="Rectangle 78">
            <a:extLst>
              <a:ext uri="{FF2B5EF4-FFF2-40B4-BE49-F238E27FC236}">
                <a16:creationId xmlns:a16="http://schemas.microsoft.com/office/drawing/2014/main" id="{DCE98698-244E-4413-A038-4D191F9F5B79}"/>
              </a:ext>
            </a:extLst>
          </p:cNvPr>
          <p:cNvSpPr/>
          <p:nvPr/>
        </p:nvSpPr>
        <p:spPr>
          <a:xfrm>
            <a:off x="3247284" y="2822887"/>
            <a:ext cx="1268679" cy="8361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Rectangle 80">
            <a:extLst>
              <a:ext uri="{FF2B5EF4-FFF2-40B4-BE49-F238E27FC236}">
                <a16:creationId xmlns:a16="http://schemas.microsoft.com/office/drawing/2014/main" id="{8CB32679-519F-4246-8FC0-4029DD62C05C}"/>
              </a:ext>
            </a:extLst>
          </p:cNvPr>
          <p:cNvSpPr/>
          <p:nvPr/>
        </p:nvSpPr>
        <p:spPr>
          <a:xfrm>
            <a:off x="9642607" y="2822887"/>
            <a:ext cx="1268679" cy="8361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ectangle 81">
            <a:extLst>
              <a:ext uri="{FF2B5EF4-FFF2-40B4-BE49-F238E27FC236}">
                <a16:creationId xmlns:a16="http://schemas.microsoft.com/office/drawing/2014/main" id="{B0F32D61-BF07-4DB1-976B-4786B63C6127}"/>
              </a:ext>
            </a:extLst>
          </p:cNvPr>
          <p:cNvSpPr/>
          <p:nvPr/>
        </p:nvSpPr>
        <p:spPr>
          <a:xfrm>
            <a:off x="8335579" y="2822887"/>
            <a:ext cx="1268679" cy="8361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Rectangle 82">
            <a:extLst>
              <a:ext uri="{FF2B5EF4-FFF2-40B4-BE49-F238E27FC236}">
                <a16:creationId xmlns:a16="http://schemas.microsoft.com/office/drawing/2014/main" id="{5BA12271-0F27-41ED-B998-20FEBCEA267F}"/>
              </a:ext>
            </a:extLst>
          </p:cNvPr>
          <p:cNvSpPr/>
          <p:nvPr/>
        </p:nvSpPr>
        <p:spPr>
          <a:xfrm>
            <a:off x="10922801" y="2822887"/>
            <a:ext cx="1268679" cy="8361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Rectangle 83">
            <a:extLst>
              <a:ext uri="{FF2B5EF4-FFF2-40B4-BE49-F238E27FC236}">
                <a16:creationId xmlns:a16="http://schemas.microsoft.com/office/drawing/2014/main" id="{5C1CF6D6-B7F3-4B8E-B7B3-1BE5527593A0}"/>
              </a:ext>
            </a:extLst>
          </p:cNvPr>
          <p:cNvSpPr/>
          <p:nvPr/>
        </p:nvSpPr>
        <p:spPr>
          <a:xfrm>
            <a:off x="523247" y="2822887"/>
            <a:ext cx="1268679" cy="8361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6" name="TextBox 75">
            <a:extLst>
              <a:ext uri="{FF2B5EF4-FFF2-40B4-BE49-F238E27FC236}">
                <a16:creationId xmlns:a16="http://schemas.microsoft.com/office/drawing/2014/main" id="{9D52BBE1-08A9-4FA0-9385-1CF198D243EF}"/>
              </a:ext>
            </a:extLst>
          </p:cNvPr>
          <p:cNvSpPr txBox="1"/>
          <p:nvPr/>
        </p:nvSpPr>
        <p:spPr>
          <a:xfrm rot="20231305">
            <a:off x="373727" y="2747709"/>
            <a:ext cx="948155" cy="246221"/>
          </a:xfrm>
          <a:prstGeom prst="rect">
            <a:avLst/>
          </a:prstGeom>
          <a:solidFill>
            <a:schemeClr val="accent4"/>
          </a:solidFill>
        </p:spPr>
        <p:txBody>
          <a:bodyPr wrap="square" rtlCol="0">
            <a:spAutoFit/>
          </a:bodyPr>
          <a:lstStyle/>
          <a:p>
            <a:r>
              <a:rPr lang="sv-SE" sz="1000" b="1" i="1" dirty="0"/>
              <a:t>4,1 miljarder</a:t>
            </a:r>
          </a:p>
        </p:txBody>
      </p:sp>
      <p:sp>
        <p:nvSpPr>
          <p:cNvPr id="85" name="TextBox 84">
            <a:extLst>
              <a:ext uri="{FF2B5EF4-FFF2-40B4-BE49-F238E27FC236}">
                <a16:creationId xmlns:a16="http://schemas.microsoft.com/office/drawing/2014/main" id="{34974704-3265-438E-8B0F-BA7DF40AFE28}"/>
              </a:ext>
            </a:extLst>
          </p:cNvPr>
          <p:cNvSpPr txBox="1"/>
          <p:nvPr/>
        </p:nvSpPr>
        <p:spPr>
          <a:xfrm rot="20050444">
            <a:off x="3107040" y="2760925"/>
            <a:ext cx="948155" cy="246221"/>
          </a:xfrm>
          <a:prstGeom prst="rect">
            <a:avLst/>
          </a:prstGeom>
          <a:solidFill>
            <a:schemeClr val="accent4"/>
          </a:solidFill>
        </p:spPr>
        <p:txBody>
          <a:bodyPr wrap="square" rtlCol="0">
            <a:spAutoFit/>
          </a:bodyPr>
          <a:lstStyle/>
          <a:p>
            <a:r>
              <a:rPr lang="sv-SE" sz="1000" b="1" i="1" dirty="0"/>
              <a:t>1,2 miljarder</a:t>
            </a:r>
          </a:p>
        </p:txBody>
      </p:sp>
      <p:sp>
        <p:nvSpPr>
          <p:cNvPr id="86" name="TextBox 85">
            <a:extLst>
              <a:ext uri="{FF2B5EF4-FFF2-40B4-BE49-F238E27FC236}">
                <a16:creationId xmlns:a16="http://schemas.microsoft.com/office/drawing/2014/main" id="{DA8CECC1-4E30-45EB-82DA-1AECA77A2E44}"/>
              </a:ext>
            </a:extLst>
          </p:cNvPr>
          <p:cNvSpPr txBox="1"/>
          <p:nvPr/>
        </p:nvSpPr>
        <p:spPr>
          <a:xfrm rot="20074001">
            <a:off x="8166903" y="2796000"/>
            <a:ext cx="948155" cy="246221"/>
          </a:xfrm>
          <a:prstGeom prst="rect">
            <a:avLst/>
          </a:prstGeom>
          <a:solidFill>
            <a:schemeClr val="accent4"/>
          </a:solidFill>
        </p:spPr>
        <p:txBody>
          <a:bodyPr wrap="square" rtlCol="0">
            <a:spAutoFit/>
          </a:bodyPr>
          <a:lstStyle/>
          <a:p>
            <a:r>
              <a:rPr lang="sv-SE" sz="1000" b="1" i="1" dirty="0"/>
              <a:t>2,6 miljarder</a:t>
            </a:r>
          </a:p>
        </p:txBody>
      </p:sp>
      <p:sp>
        <p:nvSpPr>
          <p:cNvPr id="87" name="TextBox 86">
            <a:extLst>
              <a:ext uri="{FF2B5EF4-FFF2-40B4-BE49-F238E27FC236}">
                <a16:creationId xmlns:a16="http://schemas.microsoft.com/office/drawing/2014/main" id="{672A0758-AF74-4056-9C87-8F2ED8DFAA0A}"/>
              </a:ext>
            </a:extLst>
          </p:cNvPr>
          <p:cNvSpPr txBox="1"/>
          <p:nvPr/>
        </p:nvSpPr>
        <p:spPr>
          <a:xfrm rot="20098529">
            <a:off x="9449169" y="2794767"/>
            <a:ext cx="948155" cy="246221"/>
          </a:xfrm>
          <a:prstGeom prst="rect">
            <a:avLst/>
          </a:prstGeom>
          <a:solidFill>
            <a:schemeClr val="accent4"/>
          </a:solidFill>
        </p:spPr>
        <p:txBody>
          <a:bodyPr wrap="square" rtlCol="0">
            <a:spAutoFit/>
          </a:bodyPr>
          <a:lstStyle/>
          <a:p>
            <a:r>
              <a:rPr lang="sv-SE" sz="1000" b="1" i="1" dirty="0"/>
              <a:t>3,4 miljarder</a:t>
            </a:r>
          </a:p>
        </p:txBody>
      </p:sp>
      <p:sp>
        <p:nvSpPr>
          <p:cNvPr id="88" name="TextBox 87">
            <a:extLst>
              <a:ext uri="{FF2B5EF4-FFF2-40B4-BE49-F238E27FC236}">
                <a16:creationId xmlns:a16="http://schemas.microsoft.com/office/drawing/2014/main" id="{E755D645-832E-43B9-AAE1-4B86A9C56352}"/>
              </a:ext>
            </a:extLst>
          </p:cNvPr>
          <p:cNvSpPr txBox="1"/>
          <p:nvPr/>
        </p:nvSpPr>
        <p:spPr>
          <a:xfrm rot="20178202">
            <a:off x="10594288" y="2739105"/>
            <a:ext cx="948155" cy="246221"/>
          </a:xfrm>
          <a:prstGeom prst="rect">
            <a:avLst/>
          </a:prstGeom>
          <a:solidFill>
            <a:schemeClr val="accent4"/>
          </a:solidFill>
        </p:spPr>
        <p:txBody>
          <a:bodyPr wrap="square" rtlCol="0">
            <a:spAutoFit/>
          </a:bodyPr>
          <a:lstStyle/>
          <a:p>
            <a:r>
              <a:rPr lang="sv-SE" sz="1000" b="1" i="1" dirty="0"/>
              <a:t>1,0 miljarder</a:t>
            </a:r>
          </a:p>
        </p:txBody>
      </p:sp>
    </p:spTree>
    <p:extLst>
      <p:ext uri="{BB962C8B-B14F-4D97-AF65-F5344CB8AC3E}">
        <p14:creationId xmlns:p14="http://schemas.microsoft.com/office/powerpoint/2010/main" val="35725070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22287" y="2124075"/>
            <a:ext cx="5189083" cy="4011254"/>
          </a:xfrm>
          <a:solidFill>
            <a:schemeClr val="bg1"/>
          </a:solidFill>
        </p:spPr>
        <p:txBody>
          <a:bodyPr/>
          <a:lstStyle/>
          <a:p>
            <a:pPr marL="0" indent="0" algn="ctr">
              <a:buNone/>
            </a:pPr>
            <a:r>
              <a:rPr lang="sv-SE" sz="2000" b="1" dirty="0">
                <a:solidFill>
                  <a:schemeClr val="tx1"/>
                </a:solidFill>
              </a:rPr>
              <a:t>Permanent samarbete mellan köpare med likartade behov som samverkar för att lösa en större utmaning</a:t>
            </a:r>
          </a:p>
          <a:p>
            <a:pPr marL="0" indent="0">
              <a:buNone/>
            </a:pPr>
            <a:endParaRPr lang="sv-SE" dirty="0">
              <a:solidFill>
                <a:schemeClr val="tx1"/>
              </a:solidFill>
            </a:endParaRPr>
          </a:p>
          <a:p>
            <a:pPr marL="342900" indent="-342900">
              <a:buFont typeface="Arial" panose="020B0604020202020204" pitchFamily="34" charset="0"/>
              <a:buChar char="•"/>
            </a:pPr>
            <a:r>
              <a:rPr lang="sv-SE" sz="2000" b="0" dirty="0">
                <a:solidFill>
                  <a:schemeClr val="tx1"/>
                </a:solidFill>
              </a:rPr>
              <a:t>Genererar, bearbetar och förvaltar metoder, verktyg och ny kunskap </a:t>
            </a:r>
          </a:p>
          <a:p>
            <a:pPr marL="342900" indent="-342900">
              <a:buFont typeface="Arial" panose="020B0604020202020204" pitchFamily="34" charset="0"/>
              <a:buChar char="•"/>
            </a:pPr>
            <a:r>
              <a:rPr lang="sv-SE" sz="2000" b="0" dirty="0">
                <a:solidFill>
                  <a:schemeClr val="tx1"/>
                </a:solidFill>
              </a:rPr>
              <a:t>Inhämtar och sprider kunskap och erfarenheter </a:t>
            </a:r>
          </a:p>
          <a:p>
            <a:pPr marL="342900" indent="-342900">
              <a:buFont typeface="Arial" panose="020B0604020202020204" pitchFamily="34" charset="0"/>
              <a:buChar char="•"/>
            </a:pPr>
            <a:r>
              <a:rPr lang="sv-SE" sz="2000" b="0" dirty="0">
                <a:solidFill>
                  <a:schemeClr val="tx1"/>
                </a:solidFill>
              </a:rPr>
              <a:t>Agerar experter till beställargrupperna</a:t>
            </a:r>
          </a:p>
          <a:p>
            <a:endParaRPr lang="sv-SE" dirty="0">
              <a:solidFill>
                <a:schemeClr val="bg1"/>
              </a:solidFill>
            </a:endParaRPr>
          </a:p>
        </p:txBody>
      </p:sp>
      <p:sp>
        <p:nvSpPr>
          <p:cNvPr id="4" name="Platshållare för innehåll 3"/>
          <p:cNvSpPr>
            <a:spLocks noGrp="1"/>
          </p:cNvSpPr>
          <p:nvPr>
            <p:ph idx="10"/>
          </p:nvPr>
        </p:nvSpPr>
        <p:spPr>
          <a:xfrm>
            <a:off x="6018149" y="2124075"/>
            <a:ext cx="5739741" cy="4011254"/>
          </a:xfrm>
          <a:solidFill>
            <a:schemeClr val="accent4">
              <a:lumMod val="90000"/>
            </a:schemeClr>
          </a:solidFill>
        </p:spPr>
        <p:txBody>
          <a:bodyPr/>
          <a:lstStyle/>
          <a:p>
            <a:pPr marL="0" indent="0" algn="ctr">
              <a:buNone/>
            </a:pPr>
            <a:endParaRPr lang="sv-SE" sz="2000" b="1" dirty="0">
              <a:solidFill>
                <a:schemeClr val="tx1"/>
              </a:solidFill>
            </a:endParaRPr>
          </a:p>
          <a:p>
            <a:pPr marL="0" indent="0" algn="ctr">
              <a:buNone/>
            </a:pPr>
            <a:r>
              <a:rPr lang="sv-SE" sz="2000" b="1" dirty="0">
                <a:solidFill>
                  <a:schemeClr val="tx1"/>
                </a:solidFill>
              </a:rPr>
              <a:t>Tillfällig projektgrupp kopplat till ett gemensamt behov eller upphandlingsföremål </a:t>
            </a:r>
          </a:p>
          <a:p>
            <a:pPr marL="0" indent="0">
              <a:buNone/>
            </a:pPr>
            <a:endParaRPr lang="sv-SE" sz="2000" b="1" i="1" dirty="0">
              <a:solidFill>
                <a:schemeClr val="tx1"/>
              </a:solidFill>
            </a:endParaRPr>
          </a:p>
          <a:p>
            <a:pPr marL="342900" indent="-342900">
              <a:buFont typeface="Arial" panose="020B0604020202020204" pitchFamily="34" charset="0"/>
              <a:buChar char="•"/>
            </a:pPr>
            <a:r>
              <a:rPr lang="sv-SE" sz="2000" dirty="0">
                <a:solidFill>
                  <a:schemeClr val="tx1"/>
                </a:solidFill>
              </a:rPr>
              <a:t>Samverkar för att genomföra innovationsupphandlingar  </a:t>
            </a:r>
          </a:p>
          <a:p>
            <a:pPr marL="342900" indent="-342900">
              <a:buFont typeface="Arial" panose="020B0604020202020204" pitchFamily="34" charset="0"/>
              <a:buChar char="•"/>
            </a:pPr>
            <a:r>
              <a:rPr lang="sv-SE" sz="2000" dirty="0">
                <a:solidFill>
                  <a:schemeClr val="tx1"/>
                </a:solidFill>
              </a:rPr>
              <a:t>Identifierar och prioriterar specifika behov</a:t>
            </a:r>
          </a:p>
          <a:p>
            <a:pPr marL="342900" indent="-342900">
              <a:buFont typeface="Arial" panose="020B0604020202020204" pitchFamily="34" charset="0"/>
              <a:buChar char="•"/>
            </a:pPr>
            <a:r>
              <a:rPr lang="sv-SE" sz="2000" dirty="0">
                <a:solidFill>
                  <a:schemeClr val="tx1"/>
                </a:solidFill>
              </a:rPr>
              <a:t>Genomför tidiga dialoger med marknaden  </a:t>
            </a:r>
          </a:p>
          <a:p>
            <a:pPr marL="342900" indent="-342900">
              <a:buFont typeface="Arial" panose="020B0604020202020204" pitchFamily="34" charset="0"/>
              <a:buChar char="•"/>
            </a:pPr>
            <a:r>
              <a:rPr lang="sv-SE" sz="2000" dirty="0">
                <a:solidFill>
                  <a:schemeClr val="tx1"/>
                </a:solidFill>
              </a:rPr>
              <a:t>Utvecklar idéer och metoder</a:t>
            </a:r>
          </a:p>
          <a:p>
            <a:pPr marL="342900" indent="-342900">
              <a:buFont typeface="Arial" panose="020B0604020202020204" pitchFamily="34" charset="0"/>
              <a:buChar char="•"/>
            </a:pPr>
            <a:r>
              <a:rPr lang="sv-SE" sz="2000" dirty="0">
                <a:solidFill>
                  <a:schemeClr val="tx1"/>
                </a:solidFill>
              </a:rPr>
              <a:t>Inhämtar och överlämnar metoder, verktyg och ny kunskap till nätverken</a:t>
            </a:r>
          </a:p>
          <a:p>
            <a:endParaRPr lang="sv-SE" dirty="0"/>
          </a:p>
          <a:p>
            <a:endParaRPr lang="sv-SE" dirty="0"/>
          </a:p>
        </p:txBody>
      </p:sp>
      <p:sp>
        <p:nvSpPr>
          <p:cNvPr id="5" name="Platshållare för text 4"/>
          <p:cNvSpPr>
            <a:spLocks noGrp="1"/>
          </p:cNvSpPr>
          <p:nvPr>
            <p:ph type="body" idx="11"/>
          </p:nvPr>
        </p:nvSpPr>
        <p:spPr>
          <a:xfrm>
            <a:off x="637309" y="1362283"/>
            <a:ext cx="4521056" cy="471758"/>
          </a:xfrm>
        </p:spPr>
        <p:txBody>
          <a:bodyPr/>
          <a:lstStyle/>
          <a:p>
            <a:r>
              <a:rPr lang="sv-SE" sz="3600" b="1" dirty="0"/>
              <a:t>Beställarnätverk</a:t>
            </a:r>
          </a:p>
        </p:txBody>
      </p:sp>
      <p:sp>
        <p:nvSpPr>
          <p:cNvPr id="6" name="Platshållare för text 5"/>
          <p:cNvSpPr>
            <a:spLocks noGrp="1"/>
          </p:cNvSpPr>
          <p:nvPr>
            <p:ph type="body" idx="12"/>
          </p:nvPr>
        </p:nvSpPr>
        <p:spPr>
          <a:xfrm>
            <a:off x="7031206" y="1341262"/>
            <a:ext cx="3538694" cy="420883"/>
          </a:xfrm>
        </p:spPr>
        <p:txBody>
          <a:bodyPr/>
          <a:lstStyle/>
          <a:p>
            <a:pPr algn="ctr"/>
            <a:r>
              <a:rPr lang="sv-SE" sz="3600" b="1" dirty="0">
                <a:solidFill>
                  <a:schemeClr val="bg2"/>
                </a:solidFill>
              </a:rPr>
              <a:t>Beställargrupp</a:t>
            </a:r>
          </a:p>
        </p:txBody>
      </p:sp>
      <p:pic>
        <p:nvPicPr>
          <p:cNvPr id="4098" name="Picture 2" descr="https://im10.inviewer.se/skiss/16/16AC6NKPZT.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983845" y="624423"/>
            <a:ext cx="1878131" cy="125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7972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76943" y="864440"/>
            <a:ext cx="10515600" cy="760413"/>
          </a:xfrm>
        </p:spPr>
        <p:txBody>
          <a:bodyPr>
            <a:normAutofit/>
          </a:bodyPr>
          <a:lstStyle/>
          <a:p>
            <a:r>
              <a:rPr lang="sv-SE" dirty="0"/>
              <a:t>Beställarnätverkets produkter hittills</a:t>
            </a:r>
          </a:p>
        </p:txBody>
      </p:sp>
      <p:sp>
        <p:nvSpPr>
          <p:cNvPr id="3" name="Platshållare för innehåll 2"/>
          <p:cNvSpPr>
            <a:spLocks noGrp="1"/>
          </p:cNvSpPr>
          <p:nvPr>
            <p:ph sz="half" idx="1"/>
          </p:nvPr>
        </p:nvSpPr>
        <p:spPr>
          <a:xfrm>
            <a:off x="664233" y="2310859"/>
            <a:ext cx="10428310" cy="3946319"/>
          </a:xfrm>
        </p:spPr>
        <p:txBody>
          <a:bodyPr>
            <a:normAutofit fontScale="92500"/>
          </a:bodyPr>
          <a:lstStyle/>
          <a:p>
            <a:pPr marL="30163" indent="0">
              <a:buNone/>
            </a:pPr>
            <a:r>
              <a:rPr lang="sv-SE" sz="2600" b="1" dirty="0"/>
              <a:t>Tre delrapporter har hittills tagits fram:</a:t>
            </a:r>
          </a:p>
          <a:p>
            <a:pPr marL="30163" indent="0">
              <a:buNone/>
            </a:pPr>
            <a:endParaRPr lang="sv-SE" dirty="0"/>
          </a:p>
          <a:p>
            <a:pPr marL="914400" lvl="1" indent="-457200">
              <a:buAutoNum type="arabicPeriod"/>
            </a:pPr>
            <a:r>
              <a:rPr lang="sv-SE" sz="2400" dirty="0"/>
              <a:t>Vägledning för upphandling av verksamhetssystem inom socialtjänsten</a:t>
            </a:r>
          </a:p>
          <a:p>
            <a:pPr marL="914400" lvl="1" indent="-457200">
              <a:buFont typeface="Symbol" panose="05050102010706020507" pitchFamily="18" charset="2"/>
              <a:buAutoNum type="arabicPeriod"/>
            </a:pPr>
            <a:endParaRPr lang="sv-SE" sz="2400" dirty="0"/>
          </a:p>
          <a:p>
            <a:pPr marL="914400" lvl="1" indent="-457200">
              <a:buFont typeface="Symbol" panose="05050102010706020507" pitchFamily="18" charset="2"/>
              <a:buAutoNum type="arabicPeriod"/>
            </a:pPr>
            <a:r>
              <a:rPr lang="sv-SE" sz="2400" dirty="0"/>
              <a:t>Från pappershantering till digital hantering</a:t>
            </a:r>
          </a:p>
          <a:p>
            <a:pPr marL="914400" lvl="1" indent="-457200">
              <a:buFont typeface="Symbol" panose="05050102010706020507" pitchFamily="18" charset="2"/>
              <a:buAutoNum type="arabicPeriod"/>
            </a:pPr>
            <a:endParaRPr lang="sv-SE" sz="2400" dirty="0"/>
          </a:p>
          <a:p>
            <a:pPr marL="914400" lvl="1" indent="-457200">
              <a:buFont typeface="Symbol" panose="05050102010706020507" pitchFamily="18" charset="2"/>
              <a:buAutoNum type="arabicPeriod"/>
            </a:pPr>
            <a:r>
              <a:rPr lang="sv-SE" sz="2400" dirty="0"/>
              <a:t>Sammanställning av rättsliga hinder för digitaliseringen av socialtjänsten</a:t>
            </a:r>
            <a:endParaRPr lang="sv-SE" dirty="0"/>
          </a:p>
          <a:p>
            <a:pPr marL="914400" lvl="1" indent="-457200">
              <a:buFont typeface="Symbol" panose="05050102010706020507" pitchFamily="18" charset="2"/>
              <a:buAutoNum type="arabicPeriod"/>
            </a:pPr>
            <a:endParaRPr lang="sv-SE" dirty="0"/>
          </a:p>
          <a:p>
            <a:pPr lvl="1">
              <a:buFont typeface="Wingdings" panose="05000000000000000000" pitchFamily="2" charset="2"/>
              <a:buChar char="Ø"/>
            </a:pPr>
            <a:r>
              <a:rPr lang="sv-SE" sz="2400" dirty="0"/>
              <a:t>   </a:t>
            </a:r>
            <a:r>
              <a:rPr lang="sv-SE" sz="2400" i="1" dirty="0"/>
              <a:t>Rättsliga förutsättningar för att använda AI i socialtjänsten (kommer snart)</a:t>
            </a:r>
          </a:p>
          <a:p>
            <a:pPr lvl="1"/>
            <a:endParaRPr lang="sv-SE" dirty="0"/>
          </a:p>
        </p:txBody>
      </p:sp>
      <p:sp>
        <p:nvSpPr>
          <p:cNvPr id="5" name="Kommentar i oval 4"/>
          <p:cNvSpPr/>
          <p:nvPr/>
        </p:nvSpPr>
        <p:spPr>
          <a:xfrm>
            <a:off x="7761516" y="1893454"/>
            <a:ext cx="2503713" cy="1053517"/>
          </a:xfrm>
          <a:prstGeom prst="wedgeEllipseCallou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Tillhörande webbutbildning </a:t>
            </a:r>
          </a:p>
        </p:txBody>
      </p:sp>
    </p:spTree>
    <p:extLst>
      <p:ext uri="{BB962C8B-B14F-4D97-AF65-F5344CB8AC3E}">
        <p14:creationId xmlns:p14="http://schemas.microsoft.com/office/powerpoint/2010/main" val="4135431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498873" y="545418"/>
            <a:ext cx="8104863" cy="1841166"/>
          </a:xfrm>
        </p:spPr>
        <p:txBody>
          <a:bodyPr/>
          <a:lstStyle/>
          <a:p>
            <a:r>
              <a:rPr lang="sv-SE" sz="4000" dirty="0"/>
              <a:t>Sammanfattning av utmaningar för kommunernas digitalisering</a:t>
            </a:r>
          </a:p>
        </p:txBody>
      </p:sp>
      <p:sp>
        <p:nvSpPr>
          <p:cNvPr id="3" name="Platshållare för innehåll 2"/>
          <p:cNvSpPr>
            <a:spLocks noGrp="1"/>
          </p:cNvSpPr>
          <p:nvPr>
            <p:ph idx="1"/>
          </p:nvPr>
        </p:nvSpPr>
        <p:spPr>
          <a:xfrm>
            <a:off x="3702570" y="2167128"/>
            <a:ext cx="7096494" cy="3099816"/>
          </a:xfrm>
        </p:spPr>
        <p:txBody>
          <a:bodyPr/>
          <a:lstStyle/>
          <a:p>
            <a:r>
              <a:rPr lang="sv-SE" sz="2000" dirty="0"/>
              <a:t>Kräver stora initiala kostnader</a:t>
            </a:r>
          </a:p>
          <a:p>
            <a:r>
              <a:rPr lang="sv-SE" sz="2000" dirty="0"/>
              <a:t>Juridiken matchar inte möjligheterna</a:t>
            </a:r>
          </a:p>
          <a:p>
            <a:r>
              <a:rPr lang="sv-SE" sz="2000" dirty="0"/>
              <a:t>Bristfällig informationsstruktur och statistikhantering</a:t>
            </a:r>
          </a:p>
          <a:p>
            <a:r>
              <a:rPr lang="sv-SE" sz="2000" dirty="0"/>
              <a:t>Behov av tydligare styrning och vägledning kring frågor om den digitala infrastrukturen</a:t>
            </a:r>
          </a:p>
          <a:p>
            <a:r>
              <a:rPr lang="sv-SE" sz="2000" dirty="0"/>
              <a:t>Kompetensbrist inom IT, informationssäkerhet, juridik, upphandling </a:t>
            </a:r>
            <a:r>
              <a:rPr lang="sv-SE" sz="2000" dirty="0" err="1"/>
              <a:t>m.m</a:t>
            </a:r>
            <a:endParaRPr lang="sv-SE" sz="2000" dirty="0"/>
          </a:p>
          <a:p>
            <a:endParaRPr lang="sv-SE" sz="2000" dirty="0"/>
          </a:p>
        </p:txBody>
      </p:sp>
      <p:sp>
        <p:nvSpPr>
          <p:cNvPr id="4" name="Rektangel med rundade hörn 3"/>
          <p:cNvSpPr/>
          <p:nvPr/>
        </p:nvSpPr>
        <p:spPr>
          <a:xfrm>
            <a:off x="3702570" y="5266944"/>
            <a:ext cx="7096494" cy="969264"/>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Vi behöver hjälpas åt mer kring utmaningarna genom gemensamma uppdrag och satsningar!</a:t>
            </a:r>
          </a:p>
        </p:txBody>
      </p:sp>
      <p:pic>
        <p:nvPicPr>
          <p:cNvPr id="6" name="Platshållare för bild 5"/>
          <p:cNvPicPr>
            <a:picLocks noChangeAspect="1"/>
          </p:cNvPicPr>
          <p:nvPr/>
        </p:nvPicPr>
        <p:blipFill rotWithShape="1">
          <a:blip r:embed="rId3">
            <a:extLst>
              <a:ext uri="{28A0092B-C50C-407E-A947-70E740481C1C}">
                <a14:useLocalDpi xmlns:a14="http://schemas.microsoft.com/office/drawing/2010/main" val="0"/>
              </a:ext>
            </a:extLst>
          </a:blip>
          <a:srcRect l="38717" t="-519" r="36589"/>
          <a:stretch/>
        </p:blipFill>
        <p:spPr>
          <a:xfrm>
            <a:off x="0" y="-74428"/>
            <a:ext cx="2558473" cy="6932428"/>
          </a:xfrm>
          <a:prstGeom prst="rect">
            <a:avLst/>
          </a:prstGeom>
        </p:spPr>
      </p:pic>
    </p:spTree>
    <p:extLst>
      <p:ext uri="{BB962C8B-B14F-4D97-AF65-F5344CB8AC3E}">
        <p14:creationId xmlns:p14="http://schemas.microsoft.com/office/powerpoint/2010/main" val="25761892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a:xfrm>
            <a:off x="664233" y="874602"/>
            <a:ext cx="9609825" cy="824889"/>
          </a:xfrm>
        </p:spPr>
        <p:txBody>
          <a:bodyPr/>
          <a:lstStyle/>
          <a:p>
            <a:pPr algn="ctr"/>
            <a:r>
              <a:rPr lang="sv-SE" dirty="0" smtClean="0"/>
              <a:t>Trygghetslarm</a:t>
            </a:r>
            <a:endParaRPr lang="sv-SE" dirty="0"/>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idx="1"/>
          </p:nvPr>
        </p:nvSpPr>
        <p:spPr>
          <a:xfrm>
            <a:off x="664232" y="1921164"/>
            <a:ext cx="9609825" cy="4312637"/>
          </a:xfrm>
        </p:spPr>
        <p:txBody>
          <a:bodyPr/>
          <a:lstStyle/>
          <a:p>
            <a:r>
              <a:rPr lang="sv-SE" dirty="0" smtClean="0"/>
              <a:t>Tunstall får troligen beslut om ej ramavtal i slutet på april</a:t>
            </a:r>
          </a:p>
          <a:p>
            <a:r>
              <a:rPr lang="sv-SE" dirty="0" smtClean="0"/>
              <a:t>Kommunernas befintliga avtal gäller tills de går ut eller sägs upp</a:t>
            </a:r>
          </a:p>
          <a:p>
            <a:r>
              <a:rPr lang="sv-SE" dirty="0" smtClean="0"/>
              <a:t>Kommunikation</a:t>
            </a:r>
          </a:p>
          <a:p>
            <a:r>
              <a:rPr lang="sv-SE" dirty="0" smtClean="0"/>
              <a:t>Påverkar ca 100 000 larm under 1-3 år(samt larmbevakning och trygghetsskapande teknik)</a:t>
            </a:r>
          </a:p>
          <a:p>
            <a:r>
              <a:rPr lang="sv-SE" dirty="0" err="1" smtClean="0"/>
              <a:t>Kommentus</a:t>
            </a:r>
            <a:r>
              <a:rPr lang="sv-SE" dirty="0" smtClean="0"/>
              <a:t>/ADDA har dialog med andra leverantörer om kapacitet</a:t>
            </a:r>
          </a:p>
          <a:p>
            <a:r>
              <a:rPr lang="sv-SE" dirty="0" smtClean="0"/>
              <a:t>SKR och </a:t>
            </a:r>
            <a:r>
              <a:rPr lang="sv-SE" dirty="0" err="1" smtClean="0"/>
              <a:t>Kommentus</a:t>
            </a:r>
            <a:r>
              <a:rPr lang="sv-SE" dirty="0" smtClean="0"/>
              <a:t>/ADDA ger stöd till kommuner</a:t>
            </a:r>
          </a:p>
          <a:p>
            <a:r>
              <a:rPr lang="sv-SE" dirty="0" smtClean="0"/>
              <a:t>Tunstall har överklagat</a:t>
            </a:r>
          </a:p>
        </p:txBody>
      </p:sp>
    </p:spTree>
    <p:extLst>
      <p:ext uri="{BB962C8B-B14F-4D97-AF65-F5344CB8AC3E}">
        <p14:creationId xmlns:p14="http://schemas.microsoft.com/office/powerpoint/2010/main" val="12361484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Brukarundersökningar</a:t>
            </a:r>
            <a:endParaRPr lang="sv-SE" dirty="0"/>
          </a:p>
        </p:txBody>
      </p:sp>
      <p:sp>
        <p:nvSpPr>
          <p:cNvPr id="3" name="Platshållare för text 2"/>
          <p:cNvSpPr>
            <a:spLocks noGrp="1"/>
          </p:cNvSpPr>
          <p:nvPr>
            <p:ph type="body" idx="1"/>
          </p:nvPr>
        </p:nvSpPr>
        <p:spPr/>
        <p:txBody>
          <a:bodyPr/>
          <a:lstStyle/>
          <a:p>
            <a:r>
              <a:rPr lang="sv-SE" sz="3200" u="sng" dirty="0">
                <a:hlinkClick r:id="rId3"/>
              </a:rPr>
              <a:t>Socialtjänst, brukarundersökningar | SKR</a:t>
            </a:r>
            <a:endParaRPr lang="sv-SE" sz="3200" dirty="0"/>
          </a:p>
          <a:p>
            <a:endParaRPr lang="sv-SE" dirty="0" smtClean="0"/>
          </a:p>
          <a:p>
            <a:endParaRPr lang="sv-SE" dirty="0"/>
          </a:p>
        </p:txBody>
      </p:sp>
    </p:spTree>
    <p:extLst>
      <p:ext uri="{BB962C8B-B14F-4D97-AF65-F5344CB8AC3E}">
        <p14:creationId xmlns:p14="http://schemas.microsoft.com/office/powerpoint/2010/main" val="651809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1" y="422313"/>
            <a:ext cx="9978959" cy="906758"/>
          </a:xfrm>
        </p:spPr>
        <p:txBody>
          <a:bodyPr/>
          <a:lstStyle/>
          <a:p>
            <a:r>
              <a:rPr lang="sv-SE" dirty="0" smtClean="0"/>
              <a:t>Tillsyn av sociala barn och ungdomsvården</a:t>
            </a:r>
            <a:endParaRPr lang="sv-SE" dirty="0"/>
          </a:p>
        </p:txBody>
      </p:sp>
      <p:sp>
        <p:nvSpPr>
          <p:cNvPr id="3" name="Platshållare för innehåll 2"/>
          <p:cNvSpPr>
            <a:spLocks noGrp="1"/>
          </p:cNvSpPr>
          <p:nvPr>
            <p:ph idx="1"/>
          </p:nvPr>
        </p:nvSpPr>
        <p:spPr>
          <a:xfrm>
            <a:off x="500332" y="1794294"/>
            <a:ext cx="8508701" cy="4361957"/>
          </a:xfrm>
        </p:spPr>
        <p:txBody>
          <a:bodyPr/>
          <a:lstStyle/>
          <a:p>
            <a:r>
              <a:rPr lang="sv-SE" dirty="0">
                <a:hlinkClick r:id="rId3"/>
              </a:rPr>
              <a:t>Förstärkt tillsyn av socialtjänstens handläggning av ärenden som rör barn och unga Diarienummer: S2020/08835 </a:t>
            </a:r>
            <a:endParaRPr lang="sv-SE" dirty="0"/>
          </a:p>
          <a:p>
            <a:pPr marL="30163" indent="0">
              <a:buNone/>
            </a:pPr>
            <a:r>
              <a:rPr lang="sv-SE" sz="2000" dirty="0"/>
              <a:t>Hur barnets bästa beaktas, utreds och redovisas i handläggningen och i beslutsfattandet, däribland barnets rätt att komma till tals, </a:t>
            </a:r>
          </a:p>
          <a:p>
            <a:pPr marL="30163" indent="0">
              <a:buNone/>
            </a:pPr>
            <a:r>
              <a:rPr lang="sv-SE" sz="2000" dirty="0"/>
              <a:t>Socialnämndens hantering av förhandsbedömningar och skyddsbedömningar, </a:t>
            </a:r>
          </a:p>
          <a:p>
            <a:pPr marL="30163" indent="0">
              <a:buNone/>
            </a:pPr>
            <a:r>
              <a:rPr lang="sv-SE" sz="2000" dirty="0"/>
              <a:t> Socialnämndens arbete med att bevaka barnets bästa genom vårdnadsöverflyttning och flyttningsförbud, samt </a:t>
            </a:r>
          </a:p>
          <a:p>
            <a:pPr marL="30163" indent="0">
              <a:buNone/>
            </a:pPr>
            <a:r>
              <a:rPr lang="sv-SE" sz="2000" dirty="0"/>
              <a:t>Socialnämndens arbete med att följa upp ett barns situation efter avslutad placering eller när en utredning avslutats utan beslut om insats. </a:t>
            </a:r>
          </a:p>
          <a:p>
            <a:endParaRPr lang="sv-SE" dirty="0"/>
          </a:p>
          <a:p>
            <a:r>
              <a:rPr lang="sv-SE" dirty="0"/>
              <a:t/>
            </a:r>
            <a:br>
              <a:rPr lang="sv-SE" dirty="0"/>
            </a:br>
            <a:r>
              <a:rPr lang="sv-SE" dirty="0"/>
              <a:t/>
            </a:r>
            <a:br>
              <a:rPr lang="sv-SE" dirty="0"/>
            </a:br>
            <a:endParaRPr lang="sv-SE" b="1" dirty="0"/>
          </a:p>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40</a:t>
            </a:fld>
            <a:endParaRPr lang="sv-SE" dirty="0"/>
          </a:p>
        </p:txBody>
      </p:sp>
      <p:pic>
        <p:nvPicPr>
          <p:cNvPr id="6" name="Bildobjekt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11534" y="159488"/>
            <a:ext cx="1761673" cy="5996763"/>
          </a:xfrm>
          <a:prstGeom prst="rect">
            <a:avLst/>
          </a:prstGeom>
        </p:spPr>
      </p:pic>
    </p:spTree>
    <p:extLst>
      <p:ext uri="{BB962C8B-B14F-4D97-AF65-F5344CB8AC3E}">
        <p14:creationId xmlns:p14="http://schemas.microsoft.com/office/powerpoint/2010/main" val="40097096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975186"/>
            <a:ext cx="10373222" cy="1112405"/>
          </a:xfrm>
        </p:spPr>
        <p:txBody>
          <a:bodyPr anchor="t">
            <a:noAutofit/>
          </a:bodyPr>
          <a:lstStyle/>
          <a:p>
            <a:r>
              <a:rPr lang="sv-SE" sz="3600" dirty="0" smtClean="0"/>
              <a:t>Placerade barn och hälsoundersökningar</a:t>
            </a:r>
            <a:endParaRPr lang="sv-SE" sz="3600" dirty="0"/>
          </a:p>
        </p:txBody>
      </p:sp>
      <p:graphicFrame>
        <p:nvGraphicFramePr>
          <p:cNvPr id="6" name="Tabell 5"/>
          <p:cNvGraphicFramePr>
            <a:graphicFrameLocks noGrp="1"/>
          </p:cNvGraphicFramePr>
          <p:nvPr>
            <p:extLst/>
          </p:nvPr>
        </p:nvGraphicFramePr>
        <p:xfrm>
          <a:off x="664233" y="2089875"/>
          <a:ext cx="4986298" cy="2275125"/>
        </p:xfrm>
        <a:graphic>
          <a:graphicData uri="http://schemas.openxmlformats.org/drawingml/2006/table">
            <a:tbl>
              <a:tblPr>
                <a:tableStyleId>{3C2FFA5D-87B4-456A-9821-1D502468CF0F}</a:tableStyleId>
              </a:tblPr>
              <a:tblGrid>
                <a:gridCol w="641462">
                  <a:extLst>
                    <a:ext uri="{9D8B030D-6E8A-4147-A177-3AD203B41FA5}">
                      <a16:colId xmlns:a16="http://schemas.microsoft.com/office/drawing/2014/main" val="676861942"/>
                    </a:ext>
                  </a:extLst>
                </a:gridCol>
                <a:gridCol w="1448279">
                  <a:extLst>
                    <a:ext uri="{9D8B030D-6E8A-4147-A177-3AD203B41FA5}">
                      <a16:colId xmlns:a16="http://schemas.microsoft.com/office/drawing/2014/main" val="63808570"/>
                    </a:ext>
                  </a:extLst>
                </a:gridCol>
                <a:gridCol w="1448278">
                  <a:extLst>
                    <a:ext uri="{9D8B030D-6E8A-4147-A177-3AD203B41FA5}">
                      <a16:colId xmlns:a16="http://schemas.microsoft.com/office/drawing/2014/main" val="2912824781"/>
                    </a:ext>
                  </a:extLst>
                </a:gridCol>
                <a:gridCol w="1448279">
                  <a:extLst>
                    <a:ext uri="{9D8B030D-6E8A-4147-A177-3AD203B41FA5}">
                      <a16:colId xmlns:a16="http://schemas.microsoft.com/office/drawing/2014/main" val="324354078"/>
                    </a:ext>
                  </a:extLst>
                </a:gridCol>
              </a:tblGrid>
              <a:tr h="710426">
                <a:tc>
                  <a:txBody>
                    <a:bodyPr/>
                    <a:lstStyle/>
                    <a:p>
                      <a:pPr algn="l" fontAlgn="b"/>
                      <a:r>
                        <a:rPr lang="sv-SE" sz="2400" u="none" strike="noStrike" dirty="0">
                          <a:effectLst/>
                        </a:rPr>
                        <a:t> </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gridSpan="3">
                  <a:txBody>
                    <a:bodyPr/>
                    <a:lstStyle/>
                    <a:p>
                      <a:pPr algn="ctr" fontAlgn="b"/>
                      <a:r>
                        <a:rPr lang="sv-SE" sz="2400" u="none" strike="noStrike" dirty="0">
                          <a:effectLst/>
                        </a:rPr>
                        <a:t>Placerade barn, ej ensamkommande</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878340515"/>
                  </a:ext>
                </a:extLst>
              </a:tr>
              <a:tr h="383520">
                <a:tc>
                  <a:txBody>
                    <a:bodyPr/>
                    <a:lstStyle/>
                    <a:p>
                      <a:pPr algn="ctr" fontAlgn="b"/>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a:effectLst/>
                        </a:rPr>
                        <a:t>2019</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a:effectLst/>
                        </a:rPr>
                        <a:t>2016</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a:effectLst/>
                        </a:rPr>
                        <a:t>2014</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1879262696"/>
                  </a:ext>
                </a:extLst>
              </a:tr>
              <a:tr h="383520">
                <a:tc>
                  <a:txBody>
                    <a:bodyPr/>
                    <a:lstStyle/>
                    <a:p>
                      <a:pPr algn="ctr" fontAlgn="b"/>
                      <a:r>
                        <a:rPr lang="sv-SE" sz="2400" u="none" strike="noStrike" dirty="0" err="1">
                          <a:effectLst/>
                        </a:rPr>
                        <a:t>SoL</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smtClean="0">
                          <a:effectLst/>
                        </a:rPr>
                        <a:t>32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a:effectLst/>
                        </a:rPr>
                        <a:t>27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a:effectLst/>
                        </a:rPr>
                        <a:t>24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3349238464"/>
                  </a:ext>
                </a:extLst>
              </a:tr>
              <a:tr h="383520">
                <a:tc>
                  <a:txBody>
                    <a:bodyPr/>
                    <a:lstStyle/>
                    <a:p>
                      <a:pPr algn="ctr" fontAlgn="b"/>
                      <a:r>
                        <a:rPr lang="sv-SE" sz="2400" u="none" strike="noStrike" dirty="0">
                          <a:effectLst/>
                        </a:rPr>
                        <a:t>LVU</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smtClean="0">
                          <a:effectLst/>
                        </a:rPr>
                        <a:t>68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a:effectLst/>
                        </a:rPr>
                        <a:t>69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a:effectLst/>
                        </a:rPr>
                        <a:t>64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854911801"/>
                  </a:ext>
                </a:extLst>
              </a:tr>
              <a:tr h="383520">
                <a:tc>
                  <a:txBody>
                    <a:bodyPr/>
                    <a:lstStyle/>
                    <a:p>
                      <a:pPr algn="ctr" fontAlgn="b"/>
                      <a:r>
                        <a:rPr lang="sv-SE" sz="2400" u="none" strike="noStrike" dirty="0">
                          <a:effectLst/>
                        </a:rPr>
                        <a:t>Tot.</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sv-SE" sz="2400" u="none" strike="noStrike" dirty="0" smtClean="0">
                          <a:effectLst/>
                        </a:rPr>
                        <a:t>46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sv-SE" sz="2400" u="none" strike="noStrike" dirty="0">
                          <a:effectLst/>
                        </a:rPr>
                        <a:t>42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sv-SE" sz="2400" u="none" strike="noStrike" dirty="0">
                          <a:effectLst/>
                        </a:rPr>
                        <a:t>39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4056613248"/>
                  </a:ext>
                </a:extLst>
              </a:tr>
            </a:tbl>
          </a:graphicData>
        </a:graphic>
      </p:graphicFrame>
      <p:sp>
        <p:nvSpPr>
          <p:cNvPr id="4" name="Platshållare för innehåll 3"/>
          <p:cNvSpPr>
            <a:spLocks noGrp="1"/>
          </p:cNvSpPr>
          <p:nvPr>
            <p:ph sz="half" idx="2"/>
          </p:nvPr>
        </p:nvSpPr>
        <p:spPr>
          <a:xfrm>
            <a:off x="664233" y="4365000"/>
            <a:ext cx="10373222" cy="1870200"/>
          </a:xfrm>
        </p:spPr>
        <p:txBody>
          <a:bodyPr/>
          <a:lstStyle/>
          <a:p>
            <a:r>
              <a:rPr lang="sv-SE" dirty="0" smtClean="0"/>
              <a:t>Oacceptabelt låg andel som genomgår hälsoundersökning.</a:t>
            </a:r>
          </a:p>
          <a:p>
            <a:r>
              <a:rPr lang="sv-SE" dirty="0" smtClean="0"/>
              <a:t>Med nuvarande tempo tar det 20 år att nå 75 % för de icke ensamkommande barnen.</a:t>
            </a:r>
            <a:endParaRPr lang="sv-SE" dirty="0"/>
          </a:p>
        </p:txBody>
      </p:sp>
      <p:graphicFrame>
        <p:nvGraphicFramePr>
          <p:cNvPr id="7" name="Tabell 6"/>
          <p:cNvGraphicFramePr>
            <a:graphicFrameLocks noGrp="1"/>
          </p:cNvGraphicFramePr>
          <p:nvPr>
            <p:extLst/>
          </p:nvPr>
        </p:nvGraphicFramePr>
        <p:xfrm>
          <a:off x="6051157" y="2089875"/>
          <a:ext cx="4986298" cy="2275125"/>
        </p:xfrm>
        <a:graphic>
          <a:graphicData uri="http://schemas.openxmlformats.org/drawingml/2006/table">
            <a:tbl>
              <a:tblPr>
                <a:tableStyleId>{3C2FFA5D-87B4-456A-9821-1D502468CF0F}</a:tableStyleId>
              </a:tblPr>
              <a:tblGrid>
                <a:gridCol w="641462">
                  <a:extLst>
                    <a:ext uri="{9D8B030D-6E8A-4147-A177-3AD203B41FA5}">
                      <a16:colId xmlns:a16="http://schemas.microsoft.com/office/drawing/2014/main" val="676861942"/>
                    </a:ext>
                  </a:extLst>
                </a:gridCol>
                <a:gridCol w="1448279">
                  <a:extLst>
                    <a:ext uri="{9D8B030D-6E8A-4147-A177-3AD203B41FA5}">
                      <a16:colId xmlns:a16="http://schemas.microsoft.com/office/drawing/2014/main" val="63808570"/>
                    </a:ext>
                  </a:extLst>
                </a:gridCol>
                <a:gridCol w="1448278">
                  <a:extLst>
                    <a:ext uri="{9D8B030D-6E8A-4147-A177-3AD203B41FA5}">
                      <a16:colId xmlns:a16="http://schemas.microsoft.com/office/drawing/2014/main" val="2912824781"/>
                    </a:ext>
                  </a:extLst>
                </a:gridCol>
                <a:gridCol w="1448279">
                  <a:extLst>
                    <a:ext uri="{9D8B030D-6E8A-4147-A177-3AD203B41FA5}">
                      <a16:colId xmlns:a16="http://schemas.microsoft.com/office/drawing/2014/main" val="324354078"/>
                    </a:ext>
                  </a:extLst>
                </a:gridCol>
              </a:tblGrid>
              <a:tr h="710426">
                <a:tc>
                  <a:txBody>
                    <a:bodyPr/>
                    <a:lstStyle/>
                    <a:p>
                      <a:pPr algn="l" fontAlgn="b"/>
                      <a:r>
                        <a:rPr lang="sv-SE" sz="2400" u="none" strike="noStrike" dirty="0">
                          <a:effectLst/>
                        </a:rPr>
                        <a:t> </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gridSpan="3">
                  <a:txBody>
                    <a:bodyPr/>
                    <a:lstStyle/>
                    <a:p>
                      <a:pPr algn="ctr" fontAlgn="b"/>
                      <a:r>
                        <a:rPr lang="sv-SE" sz="2400" u="none" strike="noStrike" dirty="0" smtClean="0">
                          <a:effectLst/>
                        </a:rPr>
                        <a:t>Ensamkommande barn</a:t>
                      </a:r>
                    </a:p>
                    <a:p>
                      <a:pPr algn="ctr" fontAlgn="b"/>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878340515"/>
                  </a:ext>
                </a:extLst>
              </a:tr>
              <a:tr h="383520">
                <a:tc>
                  <a:txBody>
                    <a:bodyPr/>
                    <a:lstStyle/>
                    <a:p>
                      <a:pPr algn="ctr" fontAlgn="b"/>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a:effectLst/>
                        </a:rPr>
                        <a:t>2019</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1879262696"/>
                  </a:ext>
                </a:extLst>
              </a:tr>
              <a:tr h="383520">
                <a:tc>
                  <a:txBody>
                    <a:bodyPr/>
                    <a:lstStyle/>
                    <a:p>
                      <a:pPr algn="ctr" fontAlgn="b"/>
                      <a:r>
                        <a:rPr lang="sv-SE" sz="2400" u="none" strike="noStrike" dirty="0" err="1">
                          <a:effectLst/>
                        </a:rPr>
                        <a:t>SoL</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smtClean="0">
                          <a:effectLst/>
                        </a:rPr>
                        <a:t>83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3349238464"/>
                  </a:ext>
                </a:extLst>
              </a:tr>
              <a:tr h="383520">
                <a:tc>
                  <a:txBody>
                    <a:bodyPr/>
                    <a:lstStyle/>
                    <a:p>
                      <a:pPr algn="ctr" fontAlgn="b"/>
                      <a:r>
                        <a:rPr lang="sv-SE" sz="2400" u="none" strike="noStrike" dirty="0">
                          <a:effectLst/>
                        </a:rPr>
                        <a:t>LVU</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sv-SE" sz="2400" u="none" strike="noStrike" dirty="0" smtClean="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854911801"/>
                  </a:ext>
                </a:extLst>
              </a:tr>
              <a:tr h="383520">
                <a:tc>
                  <a:txBody>
                    <a:bodyPr/>
                    <a:lstStyle/>
                    <a:p>
                      <a:pPr algn="ctr" fontAlgn="b"/>
                      <a:r>
                        <a:rPr lang="sv-SE" sz="2400" u="none" strike="noStrike" dirty="0">
                          <a:effectLst/>
                        </a:rPr>
                        <a:t>Tot.</a:t>
                      </a:r>
                      <a:endParaRPr lang="sv-SE" sz="2400" b="1"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sv-SE" sz="2400" u="none" strike="noStrike" dirty="0" smtClean="0">
                          <a:effectLst/>
                        </a:rPr>
                        <a:t>83 </a:t>
                      </a:r>
                      <a:r>
                        <a:rPr lang="sv-SE" sz="1800" u="none" strike="noStrike" dirty="0">
                          <a:effectLst/>
                        </a:rPr>
                        <a:t>%</a:t>
                      </a:r>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sv-SE"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4056613248"/>
                  </a:ext>
                </a:extLst>
              </a:tr>
            </a:tbl>
          </a:graphicData>
        </a:graphic>
      </p:graphicFrame>
    </p:spTree>
    <p:extLst>
      <p:ext uri="{BB962C8B-B14F-4D97-AF65-F5344CB8AC3E}">
        <p14:creationId xmlns:p14="http://schemas.microsoft.com/office/powerpoint/2010/main" val="3160275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597408"/>
            <a:ext cx="9609825" cy="1231392"/>
          </a:xfrm>
        </p:spPr>
        <p:txBody>
          <a:bodyPr/>
          <a:lstStyle/>
          <a:p>
            <a:r>
              <a:rPr lang="sv-SE" dirty="0"/>
              <a:t>Socialstyrelsens kartläggning av kompetens i LSS-bostäder</a:t>
            </a:r>
          </a:p>
        </p:txBody>
      </p:sp>
      <p:pic>
        <p:nvPicPr>
          <p:cNvPr id="4" name="Platshållare för innehåll 3"/>
          <p:cNvPicPr>
            <a:picLocks noGrp="1" noChangeAspect="1"/>
          </p:cNvPicPr>
          <p:nvPr>
            <p:ph idx="1"/>
          </p:nvPr>
        </p:nvPicPr>
        <p:blipFill>
          <a:blip r:embed="rId3"/>
          <a:stretch>
            <a:fillRect/>
          </a:stretch>
        </p:blipFill>
        <p:spPr>
          <a:xfrm>
            <a:off x="8537331" y="1828800"/>
            <a:ext cx="2879727" cy="4958899"/>
          </a:xfrm>
          <a:prstGeom prst="rect">
            <a:avLst/>
          </a:prstGeom>
        </p:spPr>
      </p:pic>
      <p:sp>
        <p:nvSpPr>
          <p:cNvPr id="5" name="Rektangel 4"/>
          <p:cNvSpPr/>
          <p:nvPr/>
        </p:nvSpPr>
        <p:spPr>
          <a:xfrm>
            <a:off x="664233" y="1828800"/>
            <a:ext cx="7167802" cy="4555093"/>
          </a:xfrm>
          <a:prstGeom prst="rect">
            <a:avLst/>
          </a:prstGeom>
        </p:spPr>
        <p:txBody>
          <a:bodyPr wrap="square">
            <a:spAutoFit/>
          </a:bodyPr>
          <a:lstStyle/>
          <a:p>
            <a:endParaRPr lang="sv-SE" sz="2000" dirty="0">
              <a:solidFill>
                <a:srgbClr val="000000"/>
              </a:solidFill>
              <a:latin typeface="Times New Roman" panose="02020603050405020304" pitchFamily="18" charset="0"/>
            </a:endParaRPr>
          </a:p>
          <a:p>
            <a:pPr marL="285750" indent="-285750">
              <a:buFont typeface="Arial" panose="020B0604020202020204" pitchFamily="34" charset="0"/>
              <a:buChar char="•"/>
            </a:pPr>
            <a:r>
              <a:rPr lang="sv-SE" dirty="0">
                <a:solidFill>
                  <a:srgbClr val="000000"/>
                </a:solidFill>
                <a:latin typeface="Times New Roman" panose="02020603050405020304" pitchFamily="18" charset="0"/>
              </a:rPr>
              <a:t>Det finns ett behov av utbildning för personal som arbetar på LSS-bostäder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solidFill>
                  <a:srgbClr val="000000"/>
                </a:solidFill>
                <a:latin typeface="Times New Roman" panose="02020603050405020304" pitchFamily="18" charset="0"/>
              </a:rPr>
              <a:t>Det finns begränsningar i tillgång till kompetensutveckling för personal på LSS-boenden</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solidFill>
                  <a:srgbClr val="000000"/>
                </a:solidFill>
                <a:latin typeface="Times New Roman" panose="02020603050405020304" pitchFamily="18" charset="0"/>
              </a:rPr>
              <a:t>Det finns en risk för att tvångs- och begränsningsåtgärder används om inte personalen har den kompetens som behövs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solidFill>
                  <a:srgbClr val="000000"/>
                </a:solidFill>
                <a:latin typeface="Times New Roman" panose="02020603050405020304" pitchFamily="18" charset="0"/>
              </a:rPr>
              <a:t>Socialstyrelsen kommer därför att ta fram ett kunskapsstöd om kommunikation</a:t>
            </a:r>
            <a:r>
              <a:rPr lang="sv-SE" dirty="0"/>
              <a:t>,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solidFill>
                  <a:srgbClr val="000000"/>
                </a:solidFill>
                <a:latin typeface="Times New Roman" panose="02020603050405020304" pitchFamily="18" charset="0"/>
              </a:rPr>
              <a:t>I uppföljningen kommer Socialstyrelsen att undersöka möjligheterna att införa krav avseende utbildning, erfarenhet och  personliga</a:t>
            </a:r>
            <a:endParaRPr lang="sv-SE" dirty="0"/>
          </a:p>
          <a:p>
            <a:endParaRPr lang="sv-SE"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9641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975186"/>
            <a:ext cx="10587700" cy="1112405"/>
          </a:xfrm>
        </p:spPr>
        <p:txBody>
          <a:bodyPr/>
          <a:lstStyle/>
          <a:p>
            <a:r>
              <a:rPr lang="sv-SE" dirty="0" smtClean="0"/>
              <a:t>SKR:s kvinnofridssatsning</a:t>
            </a:r>
            <a:endParaRPr lang="sv-SE" dirty="0"/>
          </a:p>
        </p:txBody>
      </p:sp>
      <p:sp>
        <p:nvSpPr>
          <p:cNvPr id="3" name="Platshållare för innehåll 2"/>
          <p:cNvSpPr>
            <a:spLocks noGrp="1"/>
          </p:cNvSpPr>
          <p:nvPr>
            <p:ph idx="1"/>
          </p:nvPr>
        </p:nvSpPr>
        <p:spPr>
          <a:xfrm>
            <a:off x="664233" y="2087591"/>
            <a:ext cx="7152412" cy="3738598"/>
          </a:xfrm>
        </p:spPr>
        <p:txBody>
          <a:bodyPr/>
          <a:lstStyle/>
          <a:p>
            <a:pPr marL="30163" indent="0">
              <a:buNone/>
            </a:pPr>
            <a:r>
              <a:rPr lang="sv-SE" dirty="0"/>
              <a:t>Målen med det planerade arbetet är </a:t>
            </a:r>
            <a:r>
              <a:rPr lang="sv-SE" dirty="0" smtClean="0"/>
              <a:t>att stärka </a:t>
            </a:r>
            <a:r>
              <a:rPr lang="sv-SE" dirty="0"/>
              <a:t>och utveckla arbetet med </a:t>
            </a:r>
            <a:r>
              <a:rPr lang="sv-SE" dirty="0" smtClean="0"/>
              <a:t>att</a:t>
            </a:r>
            <a:endParaRPr lang="sv-SE" b="1" dirty="0"/>
          </a:p>
          <a:p>
            <a:r>
              <a:rPr lang="sv-SE" dirty="0" smtClean="0"/>
              <a:t>förebygga </a:t>
            </a:r>
            <a:r>
              <a:rPr lang="sv-SE" dirty="0"/>
              <a:t>och tidigt upptäcka våld </a:t>
            </a:r>
          </a:p>
          <a:p>
            <a:r>
              <a:rPr lang="sv-SE" dirty="0"/>
              <a:t>stödja våldsutsatta och deras barn </a:t>
            </a:r>
          </a:p>
          <a:p>
            <a:r>
              <a:rPr lang="sv-SE" dirty="0"/>
              <a:t>ge </a:t>
            </a:r>
            <a:r>
              <a:rPr lang="sv-SE" dirty="0" smtClean="0"/>
              <a:t>insatser </a:t>
            </a:r>
            <a:r>
              <a:rPr lang="sv-SE" dirty="0"/>
              <a:t>till </a:t>
            </a:r>
            <a:r>
              <a:rPr lang="sv-SE" dirty="0" smtClean="0"/>
              <a:t>våldsutövare</a:t>
            </a:r>
          </a:p>
          <a:p>
            <a:pPr marL="30163" indent="0">
              <a:buNone/>
            </a:pPr>
            <a:endParaRPr lang="sv-SE" dirty="0" smtClean="0"/>
          </a:p>
          <a:p>
            <a:pPr marL="30163" indent="0">
              <a:buNone/>
            </a:pPr>
            <a:r>
              <a:rPr lang="sv-SE" dirty="0" smtClean="0"/>
              <a:t>med </a:t>
            </a:r>
            <a:r>
              <a:rPr lang="sv-SE" dirty="0"/>
              <a:t>särskilt fokus på hedersrelaterat våld och </a:t>
            </a:r>
            <a:r>
              <a:rPr lang="sv-SE" dirty="0" smtClean="0"/>
              <a:t>förtryck.</a:t>
            </a:r>
          </a:p>
        </p:txBody>
      </p:sp>
      <p:grpSp>
        <p:nvGrpSpPr>
          <p:cNvPr id="7" name="Grupp 6"/>
          <p:cNvGrpSpPr/>
          <p:nvPr/>
        </p:nvGrpSpPr>
        <p:grpSpPr>
          <a:xfrm>
            <a:off x="8316663" y="2231599"/>
            <a:ext cx="3415959" cy="3163837"/>
            <a:chOff x="7510418" y="2231599"/>
            <a:chExt cx="3415959" cy="3163837"/>
          </a:xfrm>
        </p:grpSpPr>
        <p:grpSp>
          <p:nvGrpSpPr>
            <p:cNvPr id="4" name="Grupp 3"/>
            <p:cNvGrpSpPr/>
            <p:nvPr/>
          </p:nvGrpSpPr>
          <p:grpSpPr>
            <a:xfrm>
              <a:off x="7510418" y="2249368"/>
              <a:ext cx="1623886" cy="1506771"/>
              <a:chOff x="7073766" y="870139"/>
              <a:chExt cx="1219908" cy="1198378"/>
            </a:xfrm>
          </p:grpSpPr>
          <p:sp>
            <p:nvSpPr>
              <p:cNvPr id="5" name="Ellips 4"/>
              <p:cNvSpPr>
                <a:spLocks noChangeAspect="1"/>
              </p:cNvSpPr>
              <p:nvPr/>
            </p:nvSpPr>
            <p:spPr>
              <a:xfrm>
                <a:off x="7073766" y="870139"/>
                <a:ext cx="1219908" cy="1198378"/>
              </a:xfrm>
              <a:prstGeom prst="ellipse">
                <a:avLst/>
              </a:prstGeom>
              <a:solidFill>
                <a:schemeClr val="accent1">
                  <a:lumMod val="40000"/>
                  <a:lumOff val="60000"/>
                </a:schemeClr>
              </a:solidFill>
              <a:ln w="444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ruta 5"/>
              <p:cNvSpPr txBox="1"/>
              <p:nvPr/>
            </p:nvSpPr>
            <p:spPr>
              <a:xfrm>
                <a:off x="7149048" y="1355426"/>
                <a:ext cx="1069345" cy="2692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smtClean="0">
                    <a:ln>
                      <a:noFill/>
                    </a:ln>
                    <a:solidFill>
                      <a:prstClr val="black"/>
                    </a:solidFill>
                    <a:effectLst/>
                    <a:uLnTx/>
                    <a:uFillTx/>
                    <a:latin typeface="Arial"/>
                    <a:ea typeface="+mn-ea"/>
                    <a:cs typeface="+mn-cs"/>
                  </a:rPr>
                  <a:t>Socialtjänst</a:t>
                </a:r>
                <a:endParaRPr kumimoji="0" lang="sv-SE" sz="1600" b="1"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6" name="Grupp 15"/>
            <p:cNvGrpSpPr/>
            <p:nvPr/>
          </p:nvGrpSpPr>
          <p:grpSpPr>
            <a:xfrm>
              <a:off x="9302491" y="3882378"/>
              <a:ext cx="1623886" cy="1506771"/>
              <a:chOff x="7073766" y="900759"/>
              <a:chExt cx="1219908" cy="1198378"/>
            </a:xfrm>
          </p:grpSpPr>
          <p:sp>
            <p:nvSpPr>
              <p:cNvPr id="17" name="Ellips 16"/>
              <p:cNvSpPr>
                <a:spLocks noChangeAspect="1"/>
              </p:cNvSpPr>
              <p:nvPr/>
            </p:nvSpPr>
            <p:spPr>
              <a:xfrm>
                <a:off x="7073766" y="900759"/>
                <a:ext cx="1219908" cy="1198378"/>
              </a:xfrm>
              <a:prstGeom prst="ellipse">
                <a:avLst/>
              </a:prstGeom>
              <a:solidFill>
                <a:schemeClr val="accent1">
                  <a:lumMod val="40000"/>
                  <a:lumOff val="60000"/>
                </a:schemeClr>
              </a:solidFill>
              <a:ln w="444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ruta 17"/>
              <p:cNvSpPr txBox="1"/>
              <p:nvPr/>
            </p:nvSpPr>
            <p:spPr>
              <a:xfrm>
                <a:off x="7149048" y="1355426"/>
                <a:ext cx="1144626" cy="2692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smtClean="0">
                    <a:ln>
                      <a:noFill/>
                    </a:ln>
                    <a:solidFill>
                      <a:prstClr val="black"/>
                    </a:solidFill>
                    <a:effectLst/>
                    <a:uLnTx/>
                    <a:uFillTx/>
                    <a:latin typeface="Arial"/>
                    <a:ea typeface="+mn-ea"/>
                    <a:cs typeface="+mn-cs"/>
                  </a:rPr>
                  <a:t>Arbetsgivare</a:t>
                </a:r>
                <a:endParaRPr kumimoji="0" lang="sv-SE" sz="1600" b="1"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9" name="Grupp 18"/>
            <p:cNvGrpSpPr/>
            <p:nvPr/>
          </p:nvGrpSpPr>
          <p:grpSpPr>
            <a:xfrm>
              <a:off x="7515468" y="3888665"/>
              <a:ext cx="1623886" cy="1506771"/>
              <a:chOff x="7073766" y="900759"/>
              <a:chExt cx="1219908" cy="1198378"/>
            </a:xfrm>
          </p:grpSpPr>
          <p:sp>
            <p:nvSpPr>
              <p:cNvPr id="20" name="Ellips 19"/>
              <p:cNvSpPr>
                <a:spLocks noChangeAspect="1"/>
              </p:cNvSpPr>
              <p:nvPr/>
            </p:nvSpPr>
            <p:spPr>
              <a:xfrm>
                <a:off x="7073766" y="900759"/>
                <a:ext cx="1219908" cy="1198378"/>
              </a:xfrm>
              <a:prstGeom prst="ellipse">
                <a:avLst/>
              </a:prstGeom>
              <a:solidFill>
                <a:schemeClr val="accent1">
                  <a:lumMod val="40000"/>
                  <a:lumOff val="60000"/>
                </a:schemeClr>
              </a:solidFill>
              <a:ln w="444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ruta 20"/>
              <p:cNvSpPr txBox="1"/>
              <p:nvPr/>
            </p:nvSpPr>
            <p:spPr>
              <a:xfrm>
                <a:off x="7136087" y="1278231"/>
                <a:ext cx="1069345" cy="4650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smtClean="0">
                    <a:ln>
                      <a:noFill/>
                    </a:ln>
                    <a:solidFill>
                      <a:prstClr val="black"/>
                    </a:solidFill>
                    <a:effectLst/>
                    <a:uLnTx/>
                    <a:uFillTx/>
                    <a:latin typeface="Arial"/>
                    <a:ea typeface="+mn-ea"/>
                    <a:cs typeface="+mn-cs"/>
                  </a:rPr>
                  <a:t>Skola och förskola</a:t>
                </a:r>
                <a:endParaRPr kumimoji="0" lang="sv-SE" sz="1600" b="1"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2" name="Grupp 21"/>
            <p:cNvGrpSpPr/>
            <p:nvPr/>
          </p:nvGrpSpPr>
          <p:grpSpPr>
            <a:xfrm>
              <a:off x="9302491" y="2231599"/>
              <a:ext cx="1623886" cy="1506771"/>
              <a:chOff x="7073766" y="900759"/>
              <a:chExt cx="1219908" cy="1198378"/>
            </a:xfrm>
          </p:grpSpPr>
          <p:sp>
            <p:nvSpPr>
              <p:cNvPr id="23" name="Ellips 22"/>
              <p:cNvSpPr>
                <a:spLocks noChangeAspect="1"/>
              </p:cNvSpPr>
              <p:nvPr/>
            </p:nvSpPr>
            <p:spPr>
              <a:xfrm>
                <a:off x="7073766" y="900759"/>
                <a:ext cx="1219908" cy="1198378"/>
              </a:xfrm>
              <a:prstGeom prst="ellipse">
                <a:avLst/>
              </a:prstGeom>
              <a:solidFill>
                <a:schemeClr val="accent1">
                  <a:lumMod val="40000"/>
                  <a:lumOff val="60000"/>
                </a:schemeClr>
              </a:solidFill>
              <a:ln w="444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ruta 23"/>
              <p:cNvSpPr txBox="1"/>
              <p:nvPr/>
            </p:nvSpPr>
            <p:spPr>
              <a:xfrm>
                <a:off x="7149048" y="1281537"/>
                <a:ext cx="1069345" cy="4650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smtClean="0">
                    <a:ln>
                      <a:noFill/>
                    </a:ln>
                    <a:solidFill>
                      <a:prstClr val="black"/>
                    </a:solidFill>
                    <a:effectLst/>
                    <a:uLnTx/>
                    <a:uFillTx/>
                    <a:latin typeface="Arial"/>
                    <a:ea typeface="+mn-ea"/>
                    <a:cs typeface="+mn-cs"/>
                  </a:rPr>
                  <a:t>Hälso- och sjukvård</a:t>
                </a:r>
                <a:endParaRPr kumimoji="0" lang="sv-SE" sz="1600" b="1"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5881467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1" y="226091"/>
            <a:ext cx="9609825" cy="1112405"/>
          </a:xfrm>
        </p:spPr>
        <p:txBody>
          <a:bodyPr/>
          <a:lstStyle/>
          <a:p>
            <a:r>
              <a:rPr lang="sv-SE" dirty="0" smtClean="0"/>
              <a:t>Medskick från SKR till regeringen avseende nytt åtgärdsprogram</a:t>
            </a:r>
            <a:endParaRPr lang="sv-SE" dirty="0"/>
          </a:p>
        </p:txBody>
      </p:sp>
      <p:sp>
        <p:nvSpPr>
          <p:cNvPr id="3" name="Platshållare för innehåll 2"/>
          <p:cNvSpPr>
            <a:spLocks noGrp="1"/>
          </p:cNvSpPr>
          <p:nvPr>
            <p:ph idx="1"/>
          </p:nvPr>
        </p:nvSpPr>
        <p:spPr>
          <a:xfrm>
            <a:off x="664231" y="1570970"/>
            <a:ext cx="9609825" cy="3738598"/>
          </a:xfrm>
        </p:spPr>
        <p:txBody>
          <a:bodyPr/>
          <a:lstStyle/>
          <a:p>
            <a:r>
              <a:rPr lang="sv-SE" sz="2000" dirty="0"/>
              <a:t>Arbetet mot mäns våld mot kvinnor hedersrelaterat våld och förtryck och våld i nära relationer måste finansieras fullt ut</a:t>
            </a:r>
          </a:p>
          <a:p>
            <a:r>
              <a:rPr lang="sv-SE" sz="2000" dirty="0"/>
              <a:t>Viktigt med ett säkert arbete med våldsutövare – mer kunskap och forskning behövs</a:t>
            </a:r>
          </a:p>
          <a:p>
            <a:r>
              <a:rPr lang="sv-SE" sz="2000" dirty="0"/>
              <a:t>Lagändringar behövs för utökad hantering av personuppgifter i socialtjänsten</a:t>
            </a:r>
          </a:p>
          <a:p>
            <a:r>
              <a:rPr lang="sv-SE" sz="2000" dirty="0"/>
              <a:t>Värna kvinnojourer och gör det </a:t>
            </a:r>
            <a:r>
              <a:rPr lang="sv-SE" sz="2000" dirty="0" smtClean="0"/>
              <a:t>möjligt </a:t>
            </a:r>
            <a:r>
              <a:rPr lang="sv-SE" sz="2000" dirty="0"/>
              <a:t>att undanta kvinnojourer från upphandling</a:t>
            </a:r>
          </a:p>
          <a:p>
            <a:r>
              <a:rPr lang="sv-SE" sz="2000" dirty="0"/>
              <a:t>Lagändringar behövs för att möjliggöra avtalssamverkan kring stöd och </a:t>
            </a:r>
            <a:r>
              <a:rPr lang="sv-SE" sz="2000" dirty="0" smtClean="0"/>
              <a:t>behandling kring arbete med våldsutövare och våldsutsatta, både mellan kommuner och mellan kommun och region.</a:t>
            </a:r>
            <a:endParaRPr lang="sv-SE" sz="2000" dirty="0"/>
          </a:p>
          <a:p>
            <a:pPr lvl="1"/>
            <a:r>
              <a:rPr lang="sv-SE" sz="1600" dirty="0" smtClean="0"/>
              <a:t>Låt </a:t>
            </a:r>
            <a:r>
              <a:rPr lang="sv-SE" sz="1600" dirty="0"/>
              <a:t>kommunerna bedriva viss hälso- och sjukvård </a:t>
            </a:r>
            <a:r>
              <a:rPr lang="sv-SE" sz="1600" dirty="0" smtClean="0"/>
              <a:t>(gäller särskilt arbetet med våldsutövare)</a:t>
            </a:r>
            <a:endParaRPr lang="sv-SE" sz="1600" dirty="0"/>
          </a:p>
          <a:p>
            <a:r>
              <a:rPr lang="sv-SE" sz="2000" dirty="0"/>
              <a:t>Förbättra nationella insatser och samordning av arbetet </a:t>
            </a:r>
          </a:p>
        </p:txBody>
      </p:sp>
    </p:spTree>
    <p:extLst>
      <p:ext uri="{BB962C8B-B14F-4D97-AF65-F5344CB8AC3E}">
        <p14:creationId xmlns:p14="http://schemas.microsoft.com/office/powerpoint/2010/main" val="2910294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1" y="232423"/>
            <a:ext cx="9609825" cy="1112405"/>
          </a:xfrm>
        </p:spPr>
        <p:txBody>
          <a:bodyPr/>
          <a:lstStyle/>
          <a:p>
            <a:r>
              <a:rPr lang="sv-SE" dirty="0" smtClean="0"/>
              <a:t>Några önskade förflyttningar till slutet av 2023</a:t>
            </a:r>
            <a:endParaRPr lang="sv-SE" dirty="0"/>
          </a:p>
        </p:txBody>
      </p:sp>
      <p:sp>
        <p:nvSpPr>
          <p:cNvPr id="3" name="Platshållare för innehåll 2"/>
          <p:cNvSpPr>
            <a:spLocks noGrp="1"/>
          </p:cNvSpPr>
          <p:nvPr>
            <p:ph idx="1"/>
          </p:nvPr>
        </p:nvSpPr>
        <p:spPr>
          <a:xfrm>
            <a:off x="664231" y="1344828"/>
            <a:ext cx="9609825" cy="4761003"/>
          </a:xfrm>
        </p:spPr>
        <p:txBody>
          <a:bodyPr/>
          <a:lstStyle/>
          <a:p>
            <a:r>
              <a:rPr lang="sv-SE" sz="2000" dirty="0" smtClean="0">
                <a:solidFill>
                  <a:srgbClr val="FF0000"/>
                </a:solidFill>
              </a:rPr>
              <a:t>Kvinnofridsområdet är en integrerad del av alla </a:t>
            </a:r>
            <a:r>
              <a:rPr lang="sv-SE" sz="2000" dirty="0" err="1" smtClean="0">
                <a:solidFill>
                  <a:srgbClr val="FF0000"/>
                </a:solidFill>
              </a:rPr>
              <a:t>RSS:er</a:t>
            </a:r>
            <a:r>
              <a:rPr lang="sv-SE" sz="2000" dirty="0" smtClean="0">
                <a:solidFill>
                  <a:srgbClr val="FF0000"/>
                </a:solidFill>
              </a:rPr>
              <a:t>.</a:t>
            </a:r>
          </a:p>
          <a:p>
            <a:r>
              <a:rPr lang="sv-SE" sz="2000" dirty="0" smtClean="0"/>
              <a:t>Fler kommuner följer systematiskt upp arbetet på individnivå, använder resultaten för verksamhetsutveckling och på nationell nivå vet vi mer om kvinnofridsarbetets kvalitet och resultat.</a:t>
            </a:r>
          </a:p>
          <a:p>
            <a:r>
              <a:rPr lang="sv-SE" sz="2000" dirty="0"/>
              <a:t>Ny lag för socialtjänstdataregister ger stöd för utvecklingen av nationell statistik också på kvinnofridsområdet. </a:t>
            </a:r>
          </a:p>
          <a:p>
            <a:r>
              <a:rPr lang="sv-SE" sz="2000" dirty="0" smtClean="0"/>
              <a:t>Kunskap </a:t>
            </a:r>
            <a:r>
              <a:rPr lang="sv-SE" sz="2000" dirty="0"/>
              <a:t>om våldets hälsokonsekvenser ingår som en självklar och integrerad del i kunskapsstyrningen av hälso-och sjukvård, relevanta kunskapsstöd om våld finns tillgängliga genom systemet samt att våld synliggörs på samma sätt som andra riskfaktorer för </a:t>
            </a:r>
            <a:r>
              <a:rPr lang="sv-SE" sz="2000" dirty="0" smtClean="0"/>
              <a:t>ohälsa.</a:t>
            </a:r>
          </a:p>
          <a:p>
            <a:r>
              <a:rPr lang="sv-SE" sz="2000" dirty="0" smtClean="0"/>
              <a:t>Hinder för avtalssamverkan mellan kommuner och mellan kommun och region kring stöd och behandling är undanröjda.</a:t>
            </a:r>
          </a:p>
          <a:p>
            <a:r>
              <a:rPr lang="sv-SE" sz="2000" dirty="0" smtClean="0"/>
              <a:t>Fler vetenskapliga studier och forskning finns och har initierats.</a:t>
            </a:r>
          </a:p>
          <a:p>
            <a:endParaRPr lang="sv-SE" sz="2000" dirty="0" smtClean="0"/>
          </a:p>
          <a:p>
            <a:endParaRPr lang="sv-SE" sz="2000" dirty="0"/>
          </a:p>
        </p:txBody>
      </p:sp>
    </p:spTree>
    <p:extLst>
      <p:ext uri="{BB962C8B-B14F-4D97-AF65-F5344CB8AC3E}">
        <p14:creationId xmlns:p14="http://schemas.microsoft.com/office/powerpoint/2010/main" val="288481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78002" y="503126"/>
            <a:ext cx="9609825" cy="1231392"/>
          </a:xfrm>
        </p:spPr>
        <p:txBody>
          <a:bodyPr/>
          <a:lstStyle/>
          <a:p>
            <a:pPr algn="ctr"/>
            <a:r>
              <a:rPr lang="sv-SE" dirty="0"/>
              <a:t>Tack för </a:t>
            </a:r>
            <a:r>
              <a:rPr lang="sv-SE" dirty="0" smtClean="0"/>
              <a:t>mig!</a:t>
            </a:r>
            <a:r>
              <a:rPr lang="sv-SE" dirty="0"/>
              <a:t/>
            </a:r>
            <a:br>
              <a:rPr lang="sv-SE" dirty="0"/>
            </a:br>
            <a:endParaRPr lang="sv-SE" dirty="0"/>
          </a:p>
        </p:txBody>
      </p:sp>
      <p:pic>
        <p:nvPicPr>
          <p:cNvPr id="4" name="Platshållare för innehåll 3"/>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778002" y="1667843"/>
            <a:ext cx="4513397" cy="3008931"/>
          </a:xfrm>
        </p:spPr>
      </p:pic>
      <p:sp>
        <p:nvSpPr>
          <p:cNvPr id="6" name="textruta 5"/>
          <p:cNvSpPr txBox="1"/>
          <p:nvPr/>
        </p:nvSpPr>
        <p:spPr>
          <a:xfrm>
            <a:off x="1352550" y="4790985"/>
            <a:ext cx="4114800" cy="923330"/>
          </a:xfrm>
          <a:prstGeom prst="rect">
            <a:avLst/>
          </a:prstGeom>
          <a:noFill/>
        </p:spPr>
        <p:txBody>
          <a:bodyPr wrap="square" rtlCol="0">
            <a:spAutoFit/>
          </a:bodyPr>
          <a:lstStyle/>
          <a:p>
            <a:pPr algn="ctr"/>
            <a:r>
              <a:rPr lang="sv-SE" dirty="0"/>
              <a:t>Åsa Furén-Thulin </a:t>
            </a:r>
            <a:br>
              <a:rPr lang="sv-SE" dirty="0"/>
            </a:br>
            <a:r>
              <a:rPr lang="sv-SE" dirty="0"/>
              <a:t>sektionschef socialtjänstsektionen</a:t>
            </a:r>
          </a:p>
          <a:p>
            <a:pPr algn="ctr"/>
            <a:r>
              <a:rPr lang="sv-SE" dirty="0"/>
              <a:t>Asa.furen-thulin@skr.se</a:t>
            </a:r>
          </a:p>
        </p:txBody>
      </p:sp>
    </p:spTree>
    <p:extLst>
      <p:ext uri="{BB962C8B-B14F-4D97-AF65-F5344CB8AC3E}">
        <p14:creationId xmlns:p14="http://schemas.microsoft.com/office/powerpoint/2010/main" val="35983993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537960" y="2841434"/>
            <a:ext cx="4233672" cy="2772981"/>
          </a:xfrm>
        </p:spPr>
        <p:txBody>
          <a:bodyPr>
            <a:normAutofit fontScale="90000"/>
          </a:bodyPr>
          <a:lstStyle/>
          <a:p>
            <a:pPr algn="l"/>
            <a:r>
              <a:rPr lang="sv-SE" sz="8900" dirty="0" smtClean="0">
                <a:ln w="0">
                  <a:noFill/>
                </a:ln>
                <a:solidFill>
                  <a:schemeClr val="accent2">
                    <a:lumMod val="75000"/>
                  </a:schemeClr>
                </a:solidFill>
              </a:rPr>
              <a:t>Nära vård</a:t>
            </a:r>
            <a:r>
              <a:rPr lang="sv-SE" sz="8900" b="0" dirty="0" smtClean="0">
                <a:ln w="0">
                  <a:noFill/>
                </a:ln>
                <a:solidFill>
                  <a:schemeClr val="accent2">
                    <a:lumMod val="75000"/>
                  </a:schemeClr>
                </a:solidFill>
              </a:rPr>
              <a:t/>
            </a:r>
            <a:br>
              <a:rPr lang="sv-SE" sz="8900" b="0" dirty="0" smtClean="0">
                <a:ln w="0">
                  <a:noFill/>
                </a:ln>
                <a:solidFill>
                  <a:schemeClr val="accent2">
                    <a:lumMod val="75000"/>
                  </a:schemeClr>
                </a:solidFill>
              </a:rPr>
            </a:br>
            <a:r>
              <a:rPr lang="sv-SE" sz="8900" dirty="0" smtClean="0"/>
              <a:t/>
            </a:r>
            <a:br>
              <a:rPr lang="sv-SE" sz="8900" dirty="0" smtClean="0"/>
            </a:br>
            <a:endParaRPr lang="sv-SE" sz="8900" dirty="0"/>
          </a:p>
        </p:txBody>
      </p:sp>
      <p:sp>
        <p:nvSpPr>
          <p:cNvPr id="3" name="Underrubrik 2"/>
          <p:cNvSpPr>
            <a:spLocks noGrp="1"/>
          </p:cNvSpPr>
          <p:nvPr>
            <p:ph type="subTitle" idx="1"/>
          </p:nvPr>
        </p:nvSpPr>
        <p:spPr>
          <a:xfrm>
            <a:off x="6848856" y="3602038"/>
            <a:ext cx="4398264" cy="1655762"/>
          </a:xfrm>
        </p:spPr>
        <p:txBody>
          <a:bodyPr>
            <a:normAutofit/>
          </a:bodyPr>
          <a:lstStyle/>
          <a:p>
            <a:pPr algn="l"/>
            <a:r>
              <a:rPr lang="sv-SE" dirty="0" smtClean="0">
                <a:ln w="0">
                  <a:noFill/>
                </a:ln>
                <a:solidFill>
                  <a:schemeClr val="accent2">
                    <a:lumMod val="75000"/>
                  </a:schemeClr>
                </a:solidFill>
              </a:rPr>
              <a:t>Tillsammans utvecklar </a:t>
            </a:r>
            <a:br>
              <a:rPr lang="sv-SE" dirty="0" smtClean="0">
                <a:ln w="0">
                  <a:noFill/>
                </a:ln>
                <a:solidFill>
                  <a:schemeClr val="accent2">
                    <a:lumMod val="75000"/>
                  </a:schemeClr>
                </a:solidFill>
              </a:rPr>
            </a:br>
            <a:r>
              <a:rPr lang="sv-SE" dirty="0" smtClean="0">
                <a:ln w="0">
                  <a:noFill/>
                </a:ln>
                <a:solidFill>
                  <a:schemeClr val="accent2">
                    <a:lumMod val="75000"/>
                  </a:schemeClr>
                </a:solidFill>
              </a:rPr>
              <a:t>vi hälsa, vård och omsorg</a:t>
            </a:r>
            <a:r>
              <a:rPr lang="sv-SE" sz="4400" dirty="0" smtClean="0"/>
              <a:t/>
            </a:r>
            <a:br>
              <a:rPr lang="sv-SE" sz="4400" dirty="0" smtClean="0"/>
            </a:br>
            <a:r>
              <a:rPr lang="sv-SE" sz="1100" dirty="0" smtClean="0"/>
              <a:t/>
            </a:r>
            <a:br>
              <a:rPr lang="sv-SE" sz="1100" dirty="0" smtClean="0"/>
            </a:br>
            <a:endParaRPr lang="sv-SE" dirty="0"/>
          </a:p>
        </p:txBody>
      </p:sp>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566928"/>
            <a:ext cx="5303520" cy="5649596"/>
          </a:xfrm>
          <a:prstGeom prst="rect">
            <a:avLst/>
          </a:prstGeom>
        </p:spPr>
      </p:pic>
      <p:sp>
        <p:nvSpPr>
          <p:cNvPr id="4" name="Rektangel 3"/>
          <p:cNvSpPr/>
          <p:nvPr/>
        </p:nvSpPr>
        <p:spPr>
          <a:xfrm>
            <a:off x="9227128" y="6119336"/>
            <a:ext cx="6096000" cy="73866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smtClean="0">
                <a:ln>
                  <a:noFill/>
                </a:ln>
                <a:solidFill>
                  <a:srgbClr val="ED7D31">
                    <a:lumMod val="75000"/>
                  </a:srgbClr>
                </a:solidFill>
                <a:effectLst/>
                <a:uLnTx/>
                <a:uFillTx/>
                <a:latin typeface="Arial"/>
                <a:ea typeface="+mn-ea"/>
                <a:cs typeface="+mn-cs"/>
              </a:rPr>
              <a:t>Lisbeth Löpare-Johansson</a:t>
            </a:r>
            <a:r>
              <a:rPr kumimoji="0" lang="sv-SE" sz="1400" b="0" i="0" u="none" strike="noStrike" kern="0" cap="none" spc="0" normalizeH="0" baseline="0" noProof="0" dirty="0" smtClean="0">
                <a:ln>
                  <a:noFill/>
                </a:ln>
                <a:solidFill>
                  <a:srgbClr val="ED7D31">
                    <a:lumMod val="75000"/>
                  </a:srgbClr>
                </a:solidFill>
                <a:effectLst/>
                <a:uLnTx/>
                <a:uFillTx/>
                <a:latin typeface="Arial"/>
                <a:ea typeface="+mn-ea"/>
                <a:cs typeface="+mn-cs"/>
              </a:rPr>
              <a:t/>
            </a:r>
            <a:br>
              <a:rPr kumimoji="0" lang="sv-SE" sz="1400" b="0" i="0" u="none" strike="noStrike" kern="0" cap="none" spc="0" normalizeH="0" baseline="0" noProof="0" dirty="0" smtClean="0">
                <a:ln>
                  <a:noFill/>
                </a:ln>
                <a:solidFill>
                  <a:srgbClr val="ED7D31">
                    <a:lumMod val="75000"/>
                  </a:srgbClr>
                </a:solidFill>
                <a:effectLst/>
                <a:uLnTx/>
                <a:uFillTx/>
                <a:latin typeface="Arial"/>
                <a:ea typeface="+mn-ea"/>
                <a:cs typeface="+mn-cs"/>
              </a:rPr>
            </a:br>
            <a:r>
              <a:rPr kumimoji="0" lang="sv-SE" sz="1400" b="0" i="1" u="none" strike="noStrike" kern="0" cap="none" spc="0" normalizeH="0" baseline="0" noProof="0" dirty="0" smtClean="0">
                <a:ln>
                  <a:noFill/>
                </a:ln>
                <a:solidFill>
                  <a:srgbClr val="ED7D31">
                    <a:lumMod val="75000"/>
                  </a:srgbClr>
                </a:solidFill>
                <a:effectLst/>
                <a:uLnTx/>
                <a:uFillTx/>
                <a:latin typeface="Arial"/>
                <a:ea typeface="+mn-ea"/>
                <a:cs typeface="+mn-cs"/>
              </a:rPr>
              <a:t>Samordnare Nära vård</a:t>
            </a:r>
            <a:br>
              <a:rPr kumimoji="0" lang="sv-SE" sz="1400" b="0" i="1" u="none" strike="noStrike" kern="0" cap="none" spc="0" normalizeH="0" baseline="0" noProof="0" dirty="0" smtClean="0">
                <a:ln>
                  <a:noFill/>
                </a:ln>
                <a:solidFill>
                  <a:srgbClr val="ED7D31">
                    <a:lumMod val="75000"/>
                  </a:srgbClr>
                </a:solidFill>
                <a:effectLst/>
                <a:uLnTx/>
                <a:uFillTx/>
                <a:latin typeface="Arial"/>
                <a:ea typeface="+mn-ea"/>
                <a:cs typeface="+mn-cs"/>
              </a:rPr>
            </a:br>
            <a:r>
              <a:rPr kumimoji="0" lang="sv-SE" sz="1400" b="0" i="1" u="none" strike="noStrike" kern="0" cap="none" spc="0" normalizeH="0" baseline="0" noProof="0" dirty="0" smtClean="0">
                <a:ln>
                  <a:noFill/>
                </a:ln>
                <a:solidFill>
                  <a:srgbClr val="ED7D31">
                    <a:lumMod val="75000"/>
                  </a:srgbClr>
                </a:solidFill>
                <a:effectLst/>
                <a:uLnTx/>
                <a:uFillTx/>
                <a:latin typeface="Arial"/>
                <a:ea typeface="+mn-ea"/>
                <a:cs typeface="+mn-cs"/>
              </a:rPr>
              <a:t>Sveriges kommuner och regioner</a:t>
            </a:r>
            <a:endParaRPr kumimoji="0" lang="sv-SE" sz="1400" b="0" i="0" u="none" strike="noStrike" kern="0" cap="none" spc="0" normalizeH="0" baseline="0" noProof="0" dirty="0" smtClean="0">
              <a:ln>
                <a:noFill/>
              </a:ln>
              <a:solidFill>
                <a:srgbClr val="ED7D31">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6603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Nära vård en Fokusförflyttning</a:t>
            </a:r>
            <a:endParaRPr lang="sv-SE" sz="3600" dirty="0"/>
          </a:p>
        </p:txBody>
      </p:sp>
      <p:sp>
        <p:nvSpPr>
          <p:cNvPr id="3" name="Platshållare för innehåll 2"/>
          <p:cNvSpPr>
            <a:spLocks noGrp="1"/>
          </p:cNvSpPr>
          <p:nvPr>
            <p:ph sz="half" idx="1"/>
          </p:nvPr>
        </p:nvSpPr>
        <p:spPr>
          <a:xfrm>
            <a:off x="664233" y="2079336"/>
            <a:ext cx="4716000" cy="3740400"/>
          </a:xfrm>
        </p:spPr>
        <p:txBody>
          <a:bodyPr>
            <a:normAutofit fontScale="92500"/>
          </a:bodyPr>
          <a:lstStyle/>
          <a:p>
            <a:pPr marL="30163" indent="0">
              <a:lnSpc>
                <a:spcPct val="150000"/>
              </a:lnSpc>
              <a:buNone/>
            </a:pPr>
            <a:r>
              <a:rPr lang="sv-SE" dirty="0" smtClean="0">
                <a:solidFill>
                  <a:srgbClr val="000000"/>
                </a:solidFill>
                <a:latin typeface="Whitney Book"/>
                <a:cs typeface="Whitney Book"/>
              </a:rPr>
              <a:t>Organisation</a:t>
            </a:r>
            <a:endParaRPr lang="sv-SE" dirty="0">
              <a:solidFill>
                <a:srgbClr val="000000"/>
              </a:solidFill>
              <a:latin typeface="Whitney Book"/>
              <a:cs typeface="Whitney Book"/>
            </a:endParaRPr>
          </a:p>
          <a:p>
            <a:pPr marL="30163" indent="0">
              <a:lnSpc>
                <a:spcPct val="150000"/>
              </a:lnSpc>
              <a:buNone/>
            </a:pPr>
            <a:r>
              <a:rPr lang="sv-SE" dirty="0">
                <a:solidFill>
                  <a:srgbClr val="000000"/>
                </a:solidFill>
                <a:latin typeface="Whitney Book"/>
                <a:cs typeface="Whitney Book"/>
              </a:rPr>
              <a:t>Passiv mottagare</a:t>
            </a:r>
          </a:p>
          <a:p>
            <a:pPr marL="30163" indent="0">
              <a:lnSpc>
                <a:spcPct val="150000"/>
              </a:lnSpc>
              <a:buNone/>
            </a:pPr>
            <a:r>
              <a:rPr lang="sv-SE" dirty="0" smtClean="0">
                <a:solidFill>
                  <a:srgbClr val="000000"/>
                </a:solidFill>
                <a:latin typeface="Whitney Book"/>
                <a:cs typeface="Whitney Book"/>
              </a:rPr>
              <a:t>Reaktiv</a:t>
            </a:r>
            <a:endParaRPr lang="sv-SE" dirty="0">
              <a:solidFill>
                <a:srgbClr val="000000"/>
              </a:solidFill>
              <a:latin typeface="Whitney Book"/>
              <a:cs typeface="Whitney Book"/>
            </a:endParaRPr>
          </a:p>
          <a:p>
            <a:pPr marL="30163" indent="0">
              <a:lnSpc>
                <a:spcPct val="150000"/>
              </a:lnSpc>
              <a:buNone/>
            </a:pPr>
            <a:r>
              <a:rPr lang="sv-SE" dirty="0" smtClean="0"/>
              <a:t>Isolerade vård och omsorgsinsatser</a:t>
            </a:r>
            <a:endParaRPr lang="sv-SE" dirty="0"/>
          </a:p>
        </p:txBody>
      </p:sp>
      <p:sp>
        <p:nvSpPr>
          <p:cNvPr id="4" name="Platshållare för innehåll 3"/>
          <p:cNvSpPr>
            <a:spLocks noGrp="1"/>
          </p:cNvSpPr>
          <p:nvPr>
            <p:ph sz="half" idx="2"/>
          </p:nvPr>
        </p:nvSpPr>
        <p:spPr>
          <a:xfrm>
            <a:off x="5469144" y="2087591"/>
            <a:ext cx="4804914" cy="3740400"/>
          </a:xfrm>
        </p:spPr>
        <p:txBody>
          <a:bodyPr>
            <a:normAutofit fontScale="92500"/>
          </a:bodyPr>
          <a:lstStyle/>
          <a:p>
            <a:pPr marL="30163" indent="0">
              <a:lnSpc>
                <a:spcPct val="150000"/>
              </a:lnSpc>
              <a:buNone/>
            </a:pPr>
            <a:r>
              <a:rPr lang="sv-SE" b="1" dirty="0" smtClean="0">
                <a:solidFill>
                  <a:srgbClr val="000000"/>
                </a:solidFill>
                <a:latin typeface="Whitney Book"/>
                <a:cs typeface="Whitney Book"/>
              </a:rPr>
              <a:t>Person och relation</a:t>
            </a:r>
            <a:endParaRPr lang="sv-SE" b="1" dirty="0">
              <a:solidFill>
                <a:srgbClr val="000000"/>
              </a:solidFill>
              <a:latin typeface="Whitney Book"/>
              <a:cs typeface="Whitney Book"/>
            </a:endParaRPr>
          </a:p>
          <a:p>
            <a:pPr marL="30163" indent="0">
              <a:lnSpc>
                <a:spcPct val="150000"/>
              </a:lnSpc>
              <a:buNone/>
            </a:pPr>
            <a:r>
              <a:rPr lang="sv-SE" b="1" dirty="0">
                <a:solidFill>
                  <a:srgbClr val="000000"/>
                </a:solidFill>
                <a:latin typeface="Whitney Book"/>
                <a:cs typeface="Whitney Book"/>
              </a:rPr>
              <a:t>Aktiv medskapare</a:t>
            </a:r>
          </a:p>
          <a:p>
            <a:pPr marL="30163" indent="0">
              <a:lnSpc>
                <a:spcPct val="150000"/>
              </a:lnSpc>
              <a:buNone/>
            </a:pPr>
            <a:r>
              <a:rPr lang="sv-SE" b="1" dirty="0" smtClean="0">
                <a:solidFill>
                  <a:srgbClr val="000000"/>
                </a:solidFill>
                <a:latin typeface="Whitney Book"/>
                <a:cs typeface="Whitney Book"/>
              </a:rPr>
              <a:t>Proaktiv </a:t>
            </a:r>
            <a:r>
              <a:rPr lang="sv-SE" b="1" dirty="0">
                <a:solidFill>
                  <a:srgbClr val="000000"/>
                </a:solidFill>
                <a:latin typeface="Whitney Book"/>
                <a:cs typeface="Whitney Book"/>
              </a:rPr>
              <a:t>och </a:t>
            </a:r>
            <a:r>
              <a:rPr lang="sv-SE" b="1" dirty="0" smtClean="0">
                <a:solidFill>
                  <a:srgbClr val="000000"/>
                </a:solidFill>
                <a:latin typeface="Whitney Book"/>
                <a:cs typeface="Whitney Book"/>
              </a:rPr>
              <a:t>hälsofrämjande</a:t>
            </a:r>
            <a:endParaRPr lang="sv-SE" b="1" dirty="0">
              <a:solidFill>
                <a:srgbClr val="000000"/>
              </a:solidFill>
              <a:latin typeface="Whitney Book"/>
              <a:cs typeface="Whitney Book"/>
            </a:endParaRPr>
          </a:p>
          <a:p>
            <a:pPr marL="30163" indent="0">
              <a:lnSpc>
                <a:spcPct val="150000"/>
              </a:lnSpc>
              <a:buNone/>
            </a:pPr>
            <a:r>
              <a:rPr lang="sv-SE" b="1" dirty="0" smtClean="0">
                <a:solidFill>
                  <a:srgbClr val="000000"/>
                </a:solidFill>
                <a:latin typeface="Whitney Book"/>
                <a:cs typeface="Whitney Book"/>
              </a:rPr>
              <a:t>Sammanhållet utifrån personens fokus</a:t>
            </a:r>
            <a:endParaRPr lang="sv-SE" b="1" dirty="0">
              <a:solidFill>
                <a:srgbClr val="000000"/>
              </a:solidFill>
              <a:latin typeface="Whitney Book"/>
              <a:cs typeface="Whitney Book"/>
            </a:endParaRPr>
          </a:p>
          <a:p>
            <a:endParaRPr lang="sv-SE" dirty="0"/>
          </a:p>
        </p:txBody>
      </p:sp>
      <p:sp>
        <p:nvSpPr>
          <p:cNvPr id="16" name="Högerpil 15"/>
          <p:cNvSpPr/>
          <p:nvPr/>
        </p:nvSpPr>
        <p:spPr>
          <a:xfrm>
            <a:off x="3842328" y="2281161"/>
            <a:ext cx="978408" cy="346855"/>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C000">
                  <a:lumMod val="90000"/>
                </a:srgbClr>
              </a:solidFill>
              <a:effectLst/>
              <a:uLnTx/>
              <a:uFillTx/>
              <a:latin typeface="Calibri" panose="020F0502020204030204"/>
              <a:ea typeface="+mn-ea"/>
              <a:cs typeface="+mn-cs"/>
            </a:endParaRPr>
          </a:p>
        </p:txBody>
      </p:sp>
      <p:sp>
        <p:nvSpPr>
          <p:cNvPr id="17" name="Högerpil 16"/>
          <p:cNvSpPr/>
          <p:nvPr/>
        </p:nvSpPr>
        <p:spPr>
          <a:xfrm>
            <a:off x="3842328" y="2995609"/>
            <a:ext cx="978408" cy="346855"/>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C000">
                  <a:lumMod val="90000"/>
                </a:srgbClr>
              </a:solidFill>
              <a:effectLst/>
              <a:uLnTx/>
              <a:uFillTx/>
              <a:latin typeface="Calibri" panose="020F0502020204030204"/>
              <a:ea typeface="+mn-ea"/>
              <a:cs typeface="+mn-cs"/>
            </a:endParaRPr>
          </a:p>
        </p:txBody>
      </p:sp>
      <p:sp>
        <p:nvSpPr>
          <p:cNvPr id="18" name="Högerpil 17"/>
          <p:cNvSpPr/>
          <p:nvPr/>
        </p:nvSpPr>
        <p:spPr>
          <a:xfrm>
            <a:off x="3805060" y="3732166"/>
            <a:ext cx="978408" cy="346855"/>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C000">
                  <a:lumMod val="90000"/>
                </a:srgbClr>
              </a:solidFill>
              <a:effectLst/>
              <a:uLnTx/>
              <a:uFillTx/>
              <a:latin typeface="Calibri" panose="020F0502020204030204"/>
              <a:ea typeface="+mn-ea"/>
              <a:cs typeface="+mn-cs"/>
            </a:endParaRPr>
          </a:p>
        </p:txBody>
      </p:sp>
      <p:sp>
        <p:nvSpPr>
          <p:cNvPr id="19" name="Högerpil 18"/>
          <p:cNvSpPr/>
          <p:nvPr/>
        </p:nvSpPr>
        <p:spPr>
          <a:xfrm>
            <a:off x="3805060" y="4407672"/>
            <a:ext cx="978408" cy="346855"/>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C000">
                  <a:lumMod val="9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094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0" dirty="0" smtClean="0">
                <a:latin typeface="Calibri Light" panose="020F0302020204030204" pitchFamily="34" charset="0"/>
                <a:cs typeface="Calibri Light" panose="020F0302020204030204" pitchFamily="34" charset="0"/>
              </a:rPr>
              <a:t>Rörelsen är igång…</a:t>
            </a:r>
            <a:endParaRPr lang="sv-SE" sz="3600" b="0" dirty="0">
              <a:latin typeface="Calibri Light" panose="020F0302020204030204" pitchFamily="34" charset="0"/>
              <a:cs typeface="Calibri Light" panose="020F0302020204030204" pitchFamily="34" charset="0"/>
            </a:endParaRPr>
          </a:p>
        </p:txBody>
      </p:sp>
      <p:pic>
        <p:nvPicPr>
          <p:cNvPr id="4" name="Platshållare för innehåll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8346" y="2416207"/>
            <a:ext cx="3822684" cy="2843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Bildobjekt 4"/>
          <p:cNvPicPr>
            <a:picLocks noChangeAspect="1"/>
          </p:cNvPicPr>
          <p:nvPr/>
        </p:nvPicPr>
        <p:blipFill>
          <a:blip r:embed="rId3"/>
          <a:stretch>
            <a:fillRect/>
          </a:stretch>
        </p:blipFill>
        <p:spPr>
          <a:xfrm>
            <a:off x="865385" y="2416207"/>
            <a:ext cx="4246942" cy="2843644"/>
          </a:xfrm>
          <a:prstGeom prst="rect">
            <a:avLst/>
          </a:prstGeom>
        </p:spPr>
      </p:pic>
    </p:spTree>
    <p:extLst>
      <p:ext uri="{BB962C8B-B14F-4D97-AF65-F5344CB8AC3E}">
        <p14:creationId xmlns:p14="http://schemas.microsoft.com/office/powerpoint/2010/main" val="2002525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1103" y="486674"/>
            <a:ext cx="10641079" cy="972671"/>
          </a:xfrm>
        </p:spPr>
        <p:txBody>
          <a:bodyPr/>
          <a:lstStyle/>
          <a:p>
            <a:r>
              <a:rPr lang="sv-SE" sz="3200" dirty="0" smtClean="0"/>
              <a:t>Viktiga datum brukarundersökningar socialtjänst 2021</a:t>
            </a:r>
            <a:endParaRPr lang="sv-SE" sz="3200" dirty="0"/>
          </a:p>
        </p:txBody>
      </p:sp>
      <p:sp>
        <p:nvSpPr>
          <p:cNvPr id="3" name="Platshållare för innehåll 2"/>
          <p:cNvSpPr>
            <a:spLocks noGrp="1"/>
          </p:cNvSpPr>
          <p:nvPr>
            <p:ph idx="1"/>
          </p:nvPr>
        </p:nvSpPr>
        <p:spPr>
          <a:xfrm>
            <a:off x="581103" y="1295176"/>
            <a:ext cx="9609825" cy="4220274"/>
          </a:xfrm>
        </p:spPr>
        <p:txBody>
          <a:bodyPr/>
          <a:lstStyle/>
          <a:p>
            <a:pPr marL="30163" indent="0">
              <a:lnSpc>
                <a:spcPts val="5000"/>
              </a:lnSpc>
              <a:spcAft>
                <a:spcPts val="0"/>
              </a:spcAft>
              <a:buNone/>
            </a:pPr>
            <a:r>
              <a:rPr lang="sv-SE" b="1" dirty="0"/>
              <a:t>15 mars </a:t>
            </a:r>
            <a:r>
              <a:rPr lang="sv-SE" dirty="0"/>
              <a:t>– </a:t>
            </a:r>
            <a:r>
              <a:rPr lang="sv-SE" dirty="0" smtClean="0"/>
              <a:t>uppstartsmöte och anmälan öppnar för kommuner</a:t>
            </a:r>
            <a:r>
              <a:rPr lang="sv-SE" dirty="0"/>
              <a:t/>
            </a:r>
            <a:br>
              <a:rPr lang="sv-SE" dirty="0"/>
            </a:br>
            <a:r>
              <a:rPr lang="sv-SE" b="1" dirty="0"/>
              <a:t>1 juni </a:t>
            </a:r>
            <a:r>
              <a:rPr lang="sv-SE" dirty="0"/>
              <a:t>– sista anmälningsdag om tilläggstjänster önskas</a:t>
            </a:r>
            <a:br>
              <a:rPr lang="sv-SE" dirty="0"/>
            </a:br>
            <a:r>
              <a:rPr lang="sv-SE" b="1" dirty="0"/>
              <a:t>1 september </a:t>
            </a:r>
            <a:r>
              <a:rPr lang="sv-SE" dirty="0"/>
              <a:t>– undersökningsperioden börjar</a:t>
            </a:r>
            <a:br>
              <a:rPr lang="sv-SE" dirty="0"/>
            </a:br>
            <a:r>
              <a:rPr lang="sv-SE" b="1" dirty="0"/>
              <a:t>10 september </a:t>
            </a:r>
            <a:r>
              <a:rPr lang="sv-SE" dirty="0"/>
              <a:t>– sista anmälningsdag för sena anmälningar</a:t>
            </a:r>
            <a:br>
              <a:rPr lang="sv-SE" dirty="0"/>
            </a:br>
            <a:r>
              <a:rPr lang="sv-SE" b="1" dirty="0"/>
              <a:t>31 oktober </a:t>
            </a:r>
            <a:r>
              <a:rPr lang="sv-SE" dirty="0"/>
              <a:t>– sista dag för brukare att besvara enkäter</a:t>
            </a:r>
            <a:br>
              <a:rPr lang="sv-SE" dirty="0"/>
            </a:br>
            <a:r>
              <a:rPr lang="sv-SE" b="1" dirty="0"/>
              <a:t>15 november </a:t>
            </a:r>
            <a:r>
              <a:rPr lang="sv-SE" dirty="0"/>
              <a:t>– det egna resultatet finns tillgängligt i en </a:t>
            </a:r>
            <a:r>
              <a:rPr lang="sv-SE" dirty="0" smtClean="0"/>
              <a:t>resultatportal</a:t>
            </a:r>
            <a:br>
              <a:rPr lang="sv-SE" dirty="0" smtClean="0"/>
            </a:br>
            <a:r>
              <a:rPr lang="sv-SE" b="1" dirty="0" smtClean="0"/>
              <a:t>6 </a:t>
            </a:r>
            <a:r>
              <a:rPr lang="sv-SE" b="1" dirty="0"/>
              <a:t>december </a:t>
            </a:r>
            <a:r>
              <a:rPr lang="sv-SE" dirty="0"/>
              <a:t>– resultat publiceras i databasen </a:t>
            </a:r>
            <a:r>
              <a:rPr lang="sv-SE" dirty="0" err="1" smtClean="0"/>
              <a:t>Kolada</a:t>
            </a:r>
            <a:r>
              <a:rPr lang="sv-SE" sz="2000" dirty="0" smtClean="0"/>
              <a:t/>
            </a:r>
            <a:br>
              <a:rPr lang="sv-SE" sz="2000" dirty="0" smtClean="0"/>
            </a:br>
            <a:endParaRPr lang="sv-SE" sz="2000" dirty="0" smtClean="0"/>
          </a:p>
          <a:p>
            <a:pPr marL="30163" indent="0">
              <a:buNone/>
            </a:pPr>
            <a:endParaRPr lang="sv-SE" dirty="0"/>
          </a:p>
        </p:txBody>
      </p:sp>
    </p:spTree>
    <p:extLst>
      <p:ext uri="{BB962C8B-B14F-4D97-AF65-F5344CB8AC3E}">
        <p14:creationId xmlns:p14="http://schemas.microsoft.com/office/powerpoint/2010/main" val="388083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0" dirty="0" smtClean="0">
                <a:latin typeface="Calibri Light" panose="020F0302020204030204" pitchFamily="34" charset="0"/>
                <a:cs typeface="Calibri Light" panose="020F0302020204030204" pitchFamily="34" charset="0"/>
              </a:rPr>
              <a:t>Makronivån</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a:xfrm>
            <a:off x="664233" y="1885603"/>
            <a:ext cx="9609825" cy="3738598"/>
          </a:xfrm>
        </p:spPr>
        <p:txBody>
          <a:bodyPr/>
          <a:lstStyle/>
          <a:p>
            <a:r>
              <a:rPr lang="sv-SE" dirty="0" smtClean="0"/>
              <a:t>ÖK God och Nära vård 2021- 6,7 miljarder kr</a:t>
            </a:r>
          </a:p>
          <a:p>
            <a:r>
              <a:rPr lang="sv-SE" dirty="0" smtClean="0"/>
              <a:t>Strategisk samverkan nationella aktörer</a:t>
            </a:r>
          </a:p>
          <a:p>
            <a:r>
              <a:rPr lang="sv-SE" dirty="0" smtClean="0"/>
              <a:t>Nationell målbild</a:t>
            </a:r>
          </a:p>
          <a:p>
            <a:r>
              <a:rPr lang="sv-SE" dirty="0" smtClean="0"/>
              <a:t>Nationellt primärvårdsuppdrag</a:t>
            </a:r>
          </a:p>
          <a:p>
            <a:r>
              <a:rPr lang="sv-SE" dirty="0" smtClean="0"/>
              <a:t>Flera nära vård utredningar</a:t>
            </a:r>
          </a:p>
          <a:p>
            <a:r>
              <a:rPr lang="sv-SE" dirty="0" smtClean="0"/>
              <a:t>Nära vård ekonomirapporten</a:t>
            </a:r>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590" y="1195968"/>
            <a:ext cx="4056097" cy="4631253"/>
          </a:xfrm>
          <a:prstGeom prst="rect">
            <a:avLst/>
          </a:prstGeom>
        </p:spPr>
      </p:pic>
    </p:spTree>
    <p:extLst>
      <p:ext uri="{BB962C8B-B14F-4D97-AF65-F5344CB8AC3E}">
        <p14:creationId xmlns:p14="http://schemas.microsoft.com/office/powerpoint/2010/main" val="13253086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z="3600" dirty="0" smtClean="0"/>
              <a:t>Målbild </a:t>
            </a:r>
            <a:r>
              <a:rPr lang="sv-SE" sz="2800" dirty="0" smtClean="0"/>
              <a:t/>
            </a:r>
            <a:br>
              <a:rPr lang="sv-SE" sz="2800" dirty="0" smtClean="0"/>
            </a:br>
            <a:r>
              <a:rPr lang="sv-SE" sz="2400" dirty="0"/>
              <a:t>Inriktningen för en nära och tillgänglig vård – </a:t>
            </a:r>
            <a:r>
              <a:rPr lang="sv-SE" sz="2400" dirty="0" smtClean="0"/>
              <a:t>en primärvårdsreform Riksdagsbeslut </a:t>
            </a:r>
            <a:r>
              <a:rPr lang="sv-SE" sz="2400" dirty="0"/>
              <a:t>nov 2020</a:t>
            </a:r>
            <a:br>
              <a:rPr lang="sv-SE" sz="2400" dirty="0"/>
            </a:br>
            <a:endParaRPr lang="sv-SE" sz="2400" dirty="0"/>
          </a:p>
        </p:txBody>
      </p:sp>
      <p:sp>
        <p:nvSpPr>
          <p:cNvPr id="5" name="Platshållare för innehåll 4"/>
          <p:cNvSpPr>
            <a:spLocks noGrp="1"/>
          </p:cNvSpPr>
          <p:nvPr>
            <p:ph idx="1"/>
          </p:nvPr>
        </p:nvSpPr>
        <p:spPr>
          <a:xfrm>
            <a:off x="4251960" y="1825625"/>
            <a:ext cx="6428232" cy="4351338"/>
          </a:xfrm>
        </p:spPr>
        <p:txBody>
          <a:bodyPr>
            <a:normAutofit fontScale="92500"/>
          </a:bodyPr>
          <a:lstStyle/>
          <a:p>
            <a:pPr marL="30163" indent="0">
              <a:buNone/>
            </a:pPr>
            <a:r>
              <a:rPr lang="sv-SE" sz="2400" dirty="0" smtClean="0"/>
              <a:t>”</a:t>
            </a:r>
            <a:r>
              <a:rPr lang="sv-SE" sz="2400" dirty="0"/>
              <a:t>Hälso- och sjukvården bör ställa om så att </a:t>
            </a:r>
            <a:r>
              <a:rPr lang="sv-SE" sz="2400" b="1" dirty="0"/>
              <a:t>primärvården är navet </a:t>
            </a:r>
            <a:r>
              <a:rPr lang="sv-SE" sz="2400" dirty="0"/>
              <a:t>i vården och </a:t>
            </a:r>
            <a:r>
              <a:rPr lang="sv-SE" sz="2400" b="1" dirty="0"/>
              <a:t>samspelar </a:t>
            </a:r>
            <a:r>
              <a:rPr lang="sv-SE" sz="2400" dirty="0"/>
              <a:t>med annan hälso- och sjukvård och med socialtjänsten. </a:t>
            </a:r>
          </a:p>
          <a:p>
            <a:pPr marL="30163" indent="0">
              <a:buNone/>
            </a:pPr>
            <a:endParaRPr lang="sv-SE" sz="2400" dirty="0" smtClean="0"/>
          </a:p>
          <a:p>
            <a:pPr marL="30163" indent="0">
              <a:buNone/>
            </a:pPr>
            <a:r>
              <a:rPr lang="sv-SE" sz="2400" dirty="0" smtClean="0"/>
              <a:t>Målet </a:t>
            </a:r>
            <a:r>
              <a:rPr lang="sv-SE" sz="2400" dirty="0"/>
              <a:t>med omställningen av hälso- och sjukvården bör vara att patienten får en </a:t>
            </a:r>
            <a:r>
              <a:rPr lang="sv-SE" sz="2400" b="1" dirty="0"/>
              <a:t>god, nära och samordnad </a:t>
            </a:r>
            <a:r>
              <a:rPr lang="sv-SE" sz="2400" dirty="0"/>
              <a:t>vård som stärker </a:t>
            </a:r>
            <a:r>
              <a:rPr lang="sv-SE" sz="2400" b="1" dirty="0"/>
              <a:t>hälsan</a:t>
            </a:r>
            <a:r>
              <a:rPr lang="sv-SE" sz="2400" dirty="0"/>
              <a:t>. </a:t>
            </a:r>
          </a:p>
          <a:p>
            <a:pPr marL="30163" indent="0">
              <a:buNone/>
            </a:pPr>
            <a:endParaRPr lang="sv-SE" sz="2400" dirty="0" smtClean="0"/>
          </a:p>
          <a:p>
            <a:pPr marL="30163" indent="0">
              <a:buNone/>
            </a:pPr>
            <a:r>
              <a:rPr lang="sv-SE" sz="2400" dirty="0" smtClean="0"/>
              <a:t>Målet </a:t>
            </a:r>
            <a:r>
              <a:rPr lang="sv-SE" sz="2400" dirty="0"/>
              <a:t>bör också vara att </a:t>
            </a:r>
            <a:r>
              <a:rPr lang="sv-SE" sz="2400" b="1" dirty="0"/>
              <a:t>patienten är delaktig </a:t>
            </a:r>
            <a:r>
              <a:rPr lang="sv-SE" sz="2400" dirty="0"/>
              <a:t>utifrån sina förutsättningar och preferenser och att en </a:t>
            </a:r>
            <a:r>
              <a:rPr lang="sv-SE" sz="2400" b="1" dirty="0"/>
              <a:t>effektivare</a:t>
            </a:r>
            <a:r>
              <a:rPr lang="sv-SE" sz="2400" dirty="0"/>
              <a:t> användning av hälso- och sjukvårdens resurser ska kunna uppnås.” </a:t>
            </a:r>
          </a:p>
          <a:p>
            <a:endParaRPr lang="sv-SE" dirty="0"/>
          </a:p>
        </p:txBody>
      </p:sp>
      <p:pic>
        <p:nvPicPr>
          <p:cNvPr id="6" name="Bildobjekt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624" y="2237232"/>
            <a:ext cx="3429000" cy="3429000"/>
          </a:xfrm>
          <a:prstGeom prst="rect">
            <a:avLst/>
          </a:prstGeom>
        </p:spPr>
      </p:pic>
    </p:spTree>
    <p:extLst>
      <p:ext uri="{BB962C8B-B14F-4D97-AF65-F5344CB8AC3E}">
        <p14:creationId xmlns:p14="http://schemas.microsoft.com/office/powerpoint/2010/main" val="24017523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91404" y="402531"/>
            <a:ext cx="11465728" cy="1112405"/>
          </a:xfrm>
        </p:spPr>
        <p:txBody>
          <a:bodyPr/>
          <a:lstStyle/>
          <a:p>
            <a:r>
              <a:rPr lang="sv-SE" sz="3600" b="0" dirty="0">
                <a:latin typeface="Calibri Light" panose="020F0302020204030204" pitchFamily="34" charset="0"/>
                <a:cs typeface="Calibri Light" panose="020F0302020204030204" pitchFamily="34" charset="0"/>
              </a:rPr>
              <a:t>Nationellt </a:t>
            </a:r>
            <a:r>
              <a:rPr lang="sv-SE" sz="3600" b="0" dirty="0" smtClean="0">
                <a:latin typeface="Calibri Light" panose="020F0302020204030204" pitchFamily="34" charset="0"/>
                <a:cs typeface="Calibri Light" panose="020F0302020204030204" pitchFamily="34" charset="0"/>
              </a:rPr>
              <a:t>primärvårduppdrag </a:t>
            </a:r>
            <a:r>
              <a:rPr lang="sv-SE" sz="3600" b="0" dirty="0">
                <a:latin typeface="Calibri Light" panose="020F0302020204030204" pitchFamily="34" charset="0"/>
                <a:cs typeface="Calibri Light" panose="020F0302020204030204" pitchFamily="34" charset="0"/>
              </a:rPr>
              <a:t> </a:t>
            </a:r>
            <a:r>
              <a:rPr lang="sv-SE" sz="3600" b="0" dirty="0" smtClean="0">
                <a:latin typeface="Calibri Light" panose="020F0302020204030204" pitchFamily="34" charset="0"/>
                <a:cs typeface="Calibri Light" panose="020F0302020204030204" pitchFamily="34" charset="0"/>
              </a:rPr>
              <a:t>1 juli 2021</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a:xfrm>
            <a:off x="533894" y="1816105"/>
            <a:ext cx="11053035" cy="3738598"/>
          </a:xfrm>
        </p:spPr>
        <p:txBody>
          <a:bodyPr>
            <a:normAutofit fontScale="85000" lnSpcReduction="20000"/>
          </a:bodyPr>
          <a:lstStyle/>
          <a:p>
            <a:pPr marL="30163" indent="0">
              <a:buNone/>
            </a:pPr>
            <a:r>
              <a:rPr lang="sv-SE" dirty="0"/>
              <a:t>1</a:t>
            </a:r>
            <a:r>
              <a:rPr lang="sv-SE" dirty="0">
                <a:latin typeface="Calibri" panose="020F0502020204030204" pitchFamily="34" charset="0"/>
                <a:cs typeface="Calibri" panose="020F0502020204030204" pitchFamily="34" charset="0"/>
              </a:rPr>
              <a:t>. </a:t>
            </a:r>
            <a:r>
              <a:rPr lang="sv-SE" dirty="0">
                <a:cs typeface="Calibri" panose="020F0502020204030204" pitchFamily="34" charset="0"/>
              </a:rPr>
              <a:t>tillhandahålla de hälso- </a:t>
            </a:r>
            <a:r>
              <a:rPr lang="sv-SE" dirty="0" smtClean="0">
                <a:cs typeface="Calibri" panose="020F0502020204030204" pitchFamily="34" charset="0"/>
              </a:rPr>
              <a:t>och sjukvårdstjänster </a:t>
            </a:r>
            <a:r>
              <a:rPr lang="sv-SE" dirty="0">
                <a:cs typeface="Calibri" panose="020F0502020204030204" pitchFamily="34" charset="0"/>
              </a:rPr>
              <a:t>som krävs för att</a:t>
            </a:r>
          </a:p>
          <a:p>
            <a:pPr marL="30163" indent="0">
              <a:buNone/>
            </a:pPr>
            <a:r>
              <a:rPr lang="sv-SE" dirty="0" smtClean="0">
                <a:cs typeface="Calibri" panose="020F0502020204030204" pitchFamily="34" charset="0"/>
              </a:rPr>
              <a:t>    tillgodose </a:t>
            </a:r>
            <a:r>
              <a:rPr lang="sv-SE" dirty="0">
                <a:cs typeface="Calibri" panose="020F0502020204030204" pitchFamily="34" charset="0"/>
              </a:rPr>
              <a:t>vanligt </a:t>
            </a:r>
            <a:r>
              <a:rPr lang="sv-SE" dirty="0" smtClean="0">
                <a:cs typeface="Calibri" panose="020F0502020204030204" pitchFamily="34" charset="0"/>
              </a:rPr>
              <a:t>förekommande vårdbehov</a:t>
            </a:r>
            <a:endParaRPr lang="sv-SE" dirty="0">
              <a:cs typeface="Calibri" panose="020F0502020204030204" pitchFamily="34" charset="0"/>
            </a:endParaRPr>
          </a:p>
          <a:p>
            <a:pPr marL="30163" indent="0">
              <a:buNone/>
            </a:pPr>
            <a:r>
              <a:rPr lang="sv-SE" dirty="0">
                <a:cs typeface="Calibri" panose="020F0502020204030204" pitchFamily="34" charset="0"/>
              </a:rPr>
              <a:t>2. se till att vården är lätt tillgänglig,</a:t>
            </a:r>
          </a:p>
          <a:p>
            <a:pPr marL="30163" indent="0">
              <a:buNone/>
            </a:pPr>
            <a:r>
              <a:rPr lang="sv-SE" dirty="0">
                <a:cs typeface="Calibri" panose="020F0502020204030204" pitchFamily="34" charset="0"/>
              </a:rPr>
              <a:t>3. tillhandahålla </a:t>
            </a:r>
            <a:r>
              <a:rPr lang="sv-SE" dirty="0" smtClean="0">
                <a:cs typeface="Calibri" panose="020F0502020204030204" pitchFamily="34" charset="0"/>
              </a:rPr>
              <a:t>förebyggande insatser </a:t>
            </a:r>
            <a:r>
              <a:rPr lang="sv-SE" dirty="0">
                <a:cs typeface="Calibri" panose="020F0502020204030204" pitchFamily="34" charset="0"/>
              </a:rPr>
              <a:t>utifrån såväl </a:t>
            </a:r>
            <a:r>
              <a:rPr lang="sv-SE" dirty="0" smtClean="0">
                <a:cs typeface="Calibri" panose="020F0502020204030204" pitchFamily="34" charset="0"/>
              </a:rPr>
              <a:t>befolkningens</a:t>
            </a:r>
          </a:p>
          <a:p>
            <a:pPr marL="30163" indent="0">
              <a:buNone/>
            </a:pPr>
            <a:r>
              <a:rPr lang="sv-SE" dirty="0" smtClean="0">
                <a:cs typeface="Calibri" panose="020F0502020204030204" pitchFamily="34" charset="0"/>
              </a:rPr>
              <a:t>    behov som patientens individuella behov och förutsättningar,</a:t>
            </a:r>
          </a:p>
          <a:p>
            <a:pPr marL="30163" indent="0">
              <a:buNone/>
            </a:pPr>
            <a:r>
              <a:rPr lang="sv-SE" dirty="0" smtClean="0">
                <a:cs typeface="Calibri" panose="020F0502020204030204" pitchFamily="34" charset="0"/>
              </a:rPr>
              <a:t>4</a:t>
            </a:r>
            <a:r>
              <a:rPr lang="sv-SE" dirty="0">
                <a:cs typeface="Calibri" panose="020F0502020204030204" pitchFamily="34" charset="0"/>
              </a:rPr>
              <a:t>. samordna olika insatser </a:t>
            </a:r>
            <a:r>
              <a:rPr lang="sv-SE" dirty="0" smtClean="0">
                <a:cs typeface="Calibri" panose="020F0502020204030204" pitchFamily="34" charset="0"/>
              </a:rPr>
              <a:t>för patienten </a:t>
            </a:r>
            <a:r>
              <a:rPr lang="sv-SE" dirty="0">
                <a:cs typeface="Calibri" panose="020F0502020204030204" pitchFamily="34" charset="0"/>
              </a:rPr>
              <a:t>i de fall det är </a:t>
            </a:r>
            <a:r>
              <a:rPr lang="sv-SE" dirty="0" smtClean="0">
                <a:cs typeface="Calibri" panose="020F0502020204030204" pitchFamily="34" charset="0"/>
              </a:rPr>
              <a:t>mest ändamålsenligt </a:t>
            </a:r>
            <a:r>
              <a:rPr lang="sv-SE" dirty="0">
                <a:cs typeface="Calibri" panose="020F0502020204030204" pitchFamily="34" charset="0"/>
              </a:rPr>
              <a:t>att </a:t>
            </a:r>
            <a:r>
              <a:rPr lang="sv-SE" dirty="0" smtClean="0">
                <a:cs typeface="Calibri" panose="020F0502020204030204" pitchFamily="34" charset="0"/>
              </a:rPr>
              <a:t>     samordningen sker </a:t>
            </a:r>
            <a:r>
              <a:rPr lang="sv-SE" dirty="0">
                <a:cs typeface="Calibri" panose="020F0502020204030204" pitchFamily="34" charset="0"/>
              </a:rPr>
              <a:t>inom </a:t>
            </a:r>
            <a:r>
              <a:rPr lang="sv-SE" dirty="0" smtClean="0">
                <a:cs typeface="Calibri" panose="020F0502020204030204" pitchFamily="34" charset="0"/>
              </a:rPr>
              <a:t>primärvården</a:t>
            </a:r>
            <a:endParaRPr lang="sv-SE" dirty="0">
              <a:cs typeface="Calibri" panose="020F0502020204030204" pitchFamily="34" charset="0"/>
            </a:endParaRPr>
          </a:p>
          <a:p>
            <a:pPr marL="30163" indent="0">
              <a:buNone/>
            </a:pPr>
            <a:r>
              <a:rPr lang="sv-SE" dirty="0">
                <a:cs typeface="Calibri" panose="020F0502020204030204" pitchFamily="34" charset="0"/>
              </a:rPr>
              <a:t>5. möjliggöra medverkan </a:t>
            </a:r>
            <a:r>
              <a:rPr lang="sv-SE" dirty="0" smtClean="0">
                <a:cs typeface="Calibri" panose="020F0502020204030204" pitchFamily="34" charset="0"/>
              </a:rPr>
              <a:t>vid genomförande </a:t>
            </a:r>
            <a:r>
              <a:rPr lang="sv-SE" dirty="0">
                <a:cs typeface="Calibri" panose="020F0502020204030204" pitchFamily="34" charset="0"/>
              </a:rPr>
              <a:t>av </a:t>
            </a:r>
            <a:r>
              <a:rPr lang="sv-SE" dirty="0" smtClean="0">
                <a:cs typeface="Calibri" panose="020F0502020204030204" pitchFamily="34" charset="0"/>
              </a:rPr>
              <a:t>forskningsarbete</a:t>
            </a:r>
          </a:p>
          <a:p>
            <a:pPr marL="30163" indent="0">
              <a:buNone/>
            </a:pPr>
            <a:endParaRPr lang="sv-SE" dirty="0"/>
          </a:p>
          <a:p>
            <a:pPr marL="30163" indent="0">
              <a:buNone/>
            </a:pPr>
            <a:r>
              <a:rPr lang="sv-SE" sz="1600" dirty="0"/>
              <a:t>Inriktningen för en nära och </a:t>
            </a:r>
            <a:r>
              <a:rPr lang="sv-SE" sz="1600" dirty="0" smtClean="0"/>
              <a:t>tillgänglig vård </a:t>
            </a:r>
            <a:r>
              <a:rPr lang="sv-SE" sz="1600" dirty="0"/>
              <a:t>– en </a:t>
            </a:r>
            <a:r>
              <a:rPr lang="sv-SE" sz="1600" dirty="0" smtClean="0"/>
              <a:t>primärvårdsreform, riksdagsbeslut 19 nov 2021</a:t>
            </a:r>
            <a:endParaRPr lang="sv-SE" sz="1600" dirty="0"/>
          </a:p>
        </p:txBody>
      </p:sp>
    </p:spTree>
    <p:extLst>
      <p:ext uri="{BB962C8B-B14F-4D97-AF65-F5344CB8AC3E}">
        <p14:creationId xmlns:p14="http://schemas.microsoft.com/office/powerpoint/2010/main" val="36795550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0" dirty="0" smtClean="0">
                <a:latin typeface="Calibri Light" panose="020F0302020204030204" pitchFamily="34" charset="0"/>
                <a:cs typeface="Calibri Light" panose="020F0302020204030204" pitchFamily="34" charset="0"/>
              </a:rPr>
              <a:t>Flera Nära vård utredningar</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a:xfrm>
            <a:off x="664233" y="1684305"/>
            <a:ext cx="11272128" cy="3738598"/>
          </a:xfrm>
        </p:spPr>
        <p:txBody>
          <a:bodyPr>
            <a:normAutofit fontScale="92500"/>
          </a:bodyPr>
          <a:lstStyle/>
          <a:p>
            <a:pPr marL="30163" indent="0">
              <a:buNone/>
            </a:pPr>
            <a:endParaRPr lang="sv-SE" dirty="0" smtClean="0"/>
          </a:p>
          <a:p>
            <a:pPr>
              <a:buFont typeface="Arial" panose="020B0604020202020204" pitchFamily="34" charset="0"/>
              <a:buChar char="•"/>
            </a:pPr>
            <a:r>
              <a:rPr lang="sv-SE" dirty="0"/>
              <a:t>Sammanhållen information inom vård och omsorg ( 31 maj 2021</a:t>
            </a:r>
            <a:r>
              <a:rPr lang="sv-SE" dirty="0" smtClean="0"/>
              <a:t>)</a:t>
            </a:r>
          </a:p>
          <a:p>
            <a:pPr>
              <a:buFont typeface="Arial" panose="020B0604020202020204" pitchFamily="34" charset="0"/>
              <a:buChar char="•"/>
            </a:pPr>
            <a:r>
              <a:rPr lang="sv-SE" dirty="0"/>
              <a:t>Utredningen om ökade förutsättningar för hållbara investeringsprojekt i framtidens hälso- och sjukvård ( 31 aug 2021</a:t>
            </a:r>
            <a:r>
              <a:rPr lang="sv-SE" dirty="0" smtClean="0"/>
              <a:t>)</a:t>
            </a:r>
          </a:p>
          <a:p>
            <a:pPr>
              <a:buFont typeface="Arial" panose="020B0604020202020204" pitchFamily="34" charset="0"/>
              <a:buChar char="•"/>
            </a:pPr>
            <a:r>
              <a:rPr lang="sv-SE" dirty="0" smtClean="0"/>
              <a:t>Utredningen </a:t>
            </a:r>
            <a:r>
              <a:rPr lang="sv-SE" dirty="0"/>
              <a:t>om en sammanhållen god och nära vård för barn och </a:t>
            </a:r>
            <a:r>
              <a:rPr lang="sv-SE" dirty="0" smtClean="0"/>
              <a:t>unga ( 1 okt 2021)</a:t>
            </a:r>
          </a:p>
          <a:p>
            <a:pPr>
              <a:buFont typeface="Arial" panose="020B0604020202020204" pitchFamily="34" charset="0"/>
              <a:buChar char="•"/>
            </a:pPr>
            <a:r>
              <a:rPr lang="sv-SE" dirty="0" smtClean="0"/>
              <a:t>Samsjuklighetsutredningen ( 30 nov 2021)</a:t>
            </a:r>
          </a:p>
          <a:p>
            <a:pPr>
              <a:buFont typeface="Arial" panose="020B0604020202020204" pitchFamily="34" charset="0"/>
              <a:buChar char="•"/>
            </a:pPr>
            <a:r>
              <a:rPr lang="sv-SE" dirty="0" smtClean="0"/>
              <a:t>Tillgänglighetsdelegationen ( 15 maj 2022)</a:t>
            </a:r>
          </a:p>
          <a:p>
            <a:pPr>
              <a:buFont typeface="Arial" panose="020B0604020202020204" pitchFamily="34" charset="0"/>
              <a:buChar char="•"/>
            </a:pPr>
            <a:r>
              <a:rPr lang="sv-SE" dirty="0" smtClean="0"/>
              <a:t>Äldreomsorgslag ( 30 juni 2022)</a:t>
            </a:r>
            <a:endParaRPr lang="sv-SE" dirty="0"/>
          </a:p>
        </p:txBody>
      </p:sp>
    </p:spTree>
    <p:extLst>
      <p:ext uri="{BB962C8B-B14F-4D97-AF65-F5344CB8AC3E}">
        <p14:creationId xmlns:p14="http://schemas.microsoft.com/office/powerpoint/2010/main" val="829638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0" dirty="0" err="1" smtClean="0">
                <a:latin typeface="Calibri Light" panose="020F0302020204030204" pitchFamily="34" charset="0"/>
                <a:cs typeface="Calibri Light" panose="020F0302020204030204" pitchFamily="34" charset="0"/>
              </a:rPr>
              <a:t>Mesonivån</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a:xfrm>
            <a:off x="664233" y="1851097"/>
            <a:ext cx="9609825" cy="3738598"/>
          </a:xfrm>
        </p:spPr>
        <p:txBody>
          <a:bodyPr/>
          <a:lstStyle/>
          <a:p>
            <a:r>
              <a:rPr lang="sv-SE" dirty="0" smtClean="0"/>
              <a:t>Program och ledningsstrukturer</a:t>
            </a:r>
          </a:p>
          <a:p>
            <a:r>
              <a:rPr lang="sv-SE" dirty="0" smtClean="0"/>
              <a:t>Systemledning kommun region</a:t>
            </a:r>
          </a:p>
          <a:p>
            <a:r>
              <a:rPr lang="sv-SE" dirty="0" smtClean="0"/>
              <a:t>Målbildsarbete</a:t>
            </a:r>
          </a:p>
          <a:p>
            <a:r>
              <a:rPr lang="sv-SE" dirty="0" smtClean="0"/>
              <a:t>Ledarskapsutbildning</a:t>
            </a:r>
          </a:p>
          <a:p>
            <a:r>
              <a:rPr lang="sv-SE" dirty="0" smtClean="0"/>
              <a:t>Invånardialoger och kommunikation</a:t>
            </a:r>
          </a:p>
          <a:p>
            <a:r>
              <a:rPr lang="sv-SE" dirty="0" smtClean="0"/>
              <a:t>Uppföljning </a:t>
            </a:r>
          </a:p>
          <a:p>
            <a:r>
              <a:rPr lang="sv-SE" dirty="0" smtClean="0"/>
              <a:t>KD nätverk med fokus på Nära vård</a:t>
            </a:r>
            <a:endParaRPr lang="sv-SE" dirty="0"/>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547" y="877917"/>
            <a:ext cx="3699510" cy="4932680"/>
          </a:xfrm>
          <a:prstGeom prst="rect">
            <a:avLst/>
          </a:prstGeom>
        </p:spPr>
      </p:pic>
    </p:spTree>
    <p:extLst>
      <p:ext uri="{BB962C8B-B14F-4D97-AF65-F5344CB8AC3E}">
        <p14:creationId xmlns:p14="http://schemas.microsoft.com/office/powerpoint/2010/main" val="26481505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1" y="333828"/>
            <a:ext cx="9609825" cy="1231392"/>
          </a:xfrm>
        </p:spPr>
        <p:txBody>
          <a:bodyPr/>
          <a:lstStyle/>
          <a:p>
            <a:r>
              <a:rPr lang="sv-SE" sz="3600" b="0" dirty="0" smtClean="0">
                <a:latin typeface="Calibri Light" panose="020F0302020204030204" pitchFamily="34" charset="0"/>
                <a:cs typeface="Calibri Light" panose="020F0302020204030204" pitchFamily="34" charset="0"/>
              </a:rPr>
              <a:t>Gemensamma målbilder växer fram</a:t>
            </a:r>
            <a:endParaRPr lang="sv-SE" sz="3600" b="0" dirty="0">
              <a:latin typeface="Calibri Light" panose="020F0302020204030204" pitchFamily="34" charset="0"/>
              <a:cs typeface="Calibri Light" panose="020F0302020204030204" pitchFamily="34" charset="0"/>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latshållare för innehåll 10">
            <a:extLst>
              <a:ext uri="{FF2B5EF4-FFF2-40B4-BE49-F238E27FC236}">
                <a16:creationId xmlns:a16="http://schemas.microsoft.com/office/drawing/2014/main" id="{93B51D32-2E93-4D67-8393-6775DBCED43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890" b="5415"/>
          <a:stretch/>
        </p:blipFill>
        <p:spPr>
          <a:xfrm>
            <a:off x="922185" y="1076234"/>
            <a:ext cx="4005216" cy="2351735"/>
          </a:xfrm>
        </p:spPr>
      </p:pic>
      <p:pic>
        <p:nvPicPr>
          <p:cNvPr id="6" name="Bildobjekt 5"/>
          <p:cNvPicPr>
            <a:picLocks noChangeAspect="1"/>
          </p:cNvPicPr>
          <p:nvPr/>
        </p:nvPicPr>
        <p:blipFill>
          <a:blip r:embed="rId3"/>
          <a:stretch>
            <a:fillRect/>
          </a:stretch>
        </p:blipFill>
        <p:spPr>
          <a:xfrm>
            <a:off x="5185355" y="944686"/>
            <a:ext cx="5088701" cy="2796755"/>
          </a:xfrm>
          <a:prstGeom prst="rect">
            <a:avLst/>
          </a:prstGeom>
        </p:spPr>
      </p:pic>
      <p:pic>
        <p:nvPicPr>
          <p:cNvPr id="3" name="Bildobjekt 2"/>
          <p:cNvPicPr>
            <a:picLocks noChangeAspect="1"/>
          </p:cNvPicPr>
          <p:nvPr/>
        </p:nvPicPr>
        <p:blipFill>
          <a:blip r:embed="rId4"/>
          <a:stretch>
            <a:fillRect/>
          </a:stretch>
        </p:blipFill>
        <p:spPr>
          <a:xfrm>
            <a:off x="2898483" y="3696488"/>
            <a:ext cx="4471038" cy="2514959"/>
          </a:xfrm>
          <a:prstGeom prst="rect">
            <a:avLst/>
          </a:prstGeom>
        </p:spPr>
      </p:pic>
    </p:spTree>
    <p:extLst>
      <p:ext uri="{BB962C8B-B14F-4D97-AF65-F5344CB8AC3E}">
        <p14:creationId xmlns:p14="http://schemas.microsoft.com/office/powerpoint/2010/main" val="33483588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58482" y="497858"/>
            <a:ext cx="9609825" cy="1112405"/>
          </a:xfrm>
        </p:spPr>
        <p:txBody>
          <a:bodyPr/>
          <a:lstStyle/>
          <a:p>
            <a:r>
              <a:rPr lang="sv-SE" sz="3600" b="0" dirty="0" smtClean="0">
                <a:latin typeface="Calibri Light" panose="020F0302020204030204" pitchFamily="34" charset="0"/>
                <a:cs typeface="Calibri Light" panose="020F0302020204030204" pitchFamily="34" charset="0"/>
              </a:rPr>
              <a:t>Uppföljning</a:t>
            </a:r>
            <a:endParaRPr lang="sv-SE" sz="3600" b="0" dirty="0">
              <a:latin typeface="Calibri Light" panose="020F0302020204030204" pitchFamily="34" charset="0"/>
              <a:cs typeface="Calibri Light" panose="020F0302020204030204" pitchFamily="34" charset="0"/>
            </a:endParaRPr>
          </a:p>
        </p:txBody>
      </p:sp>
      <p:pic>
        <p:nvPicPr>
          <p:cNvPr id="4" name="Platshållare för innehåll 3"/>
          <p:cNvPicPr>
            <a:picLocks noGrp="1" noChangeAspect="1"/>
          </p:cNvPicPr>
          <p:nvPr>
            <p:ph idx="1"/>
          </p:nvPr>
        </p:nvPicPr>
        <p:blipFill>
          <a:blip r:embed="rId2"/>
          <a:stretch>
            <a:fillRect/>
          </a:stretch>
        </p:blipFill>
        <p:spPr>
          <a:xfrm>
            <a:off x="5332247" y="1531387"/>
            <a:ext cx="5646441" cy="4120178"/>
          </a:xfrm>
          <a:prstGeom prst="rect">
            <a:avLst/>
          </a:prstGeom>
        </p:spPr>
      </p:pic>
      <p:pic>
        <p:nvPicPr>
          <p:cNvPr id="5" name="Bildobjekt 4"/>
          <p:cNvPicPr>
            <a:picLocks noChangeAspect="1"/>
          </p:cNvPicPr>
          <p:nvPr/>
        </p:nvPicPr>
        <p:blipFill>
          <a:blip r:embed="rId3"/>
          <a:stretch>
            <a:fillRect/>
          </a:stretch>
        </p:blipFill>
        <p:spPr>
          <a:xfrm>
            <a:off x="1534760" y="1531387"/>
            <a:ext cx="3023674" cy="4012521"/>
          </a:xfrm>
          <a:prstGeom prst="rect">
            <a:avLst/>
          </a:prstGeom>
        </p:spPr>
      </p:pic>
    </p:spTree>
    <p:extLst>
      <p:ext uri="{BB962C8B-B14F-4D97-AF65-F5344CB8AC3E}">
        <p14:creationId xmlns:p14="http://schemas.microsoft.com/office/powerpoint/2010/main" val="24742220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0" dirty="0" smtClean="0">
                <a:latin typeface="Calibri Light" panose="020F0302020204030204" pitchFamily="34" charset="0"/>
                <a:cs typeface="Calibri Light" panose="020F0302020204030204" pitchFamily="34" charset="0"/>
              </a:rPr>
              <a:t>Mikronivån</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p:txBody>
          <a:bodyPr/>
          <a:lstStyle/>
          <a:p>
            <a:r>
              <a:rPr lang="sv-SE" dirty="0" smtClean="0"/>
              <a:t>Hemmet platsen för den Nära vården</a:t>
            </a:r>
          </a:p>
          <a:p>
            <a:r>
              <a:rPr lang="sv-SE" dirty="0" smtClean="0"/>
              <a:t>Fler mobila team</a:t>
            </a:r>
          </a:p>
          <a:p>
            <a:r>
              <a:rPr lang="sv-SE" dirty="0" smtClean="0"/>
              <a:t>Flera digitala tjänster</a:t>
            </a:r>
          </a:p>
          <a:p>
            <a:r>
              <a:rPr lang="sv-SE" dirty="0" smtClean="0"/>
              <a:t>Förbättrad samverkan kommun och region</a:t>
            </a:r>
          </a:p>
          <a:p>
            <a:r>
              <a:rPr lang="sv-SE" dirty="0" smtClean="0"/>
              <a:t>Arbetet med fasta kontakter</a:t>
            </a:r>
          </a:p>
          <a:p>
            <a:r>
              <a:rPr lang="sv-SE" dirty="0" err="1" smtClean="0"/>
              <a:t>Patientkontrakt</a:t>
            </a:r>
            <a:r>
              <a:rPr lang="sv-SE" dirty="0" smtClean="0"/>
              <a:t> </a:t>
            </a:r>
          </a:p>
        </p:txBody>
      </p:sp>
      <p:pic>
        <p:nvPicPr>
          <p:cNvPr id="4" name="Bildobjekt 3"/>
          <p:cNvPicPr>
            <a:picLocks noChangeAspect="1"/>
          </p:cNvPicPr>
          <p:nvPr/>
        </p:nvPicPr>
        <p:blipFill>
          <a:blip r:embed="rId2"/>
          <a:stretch>
            <a:fillRect/>
          </a:stretch>
        </p:blipFill>
        <p:spPr>
          <a:xfrm>
            <a:off x="6805223" y="2128875"/>
            <a:ext cx="5386777" cy="3510681"/>
          </a:xfrm>
          <a:prstGeom prst="rect">
            <a:avLst/>
          </a:prstGeom>
        </p:spPr>
      </p:pic>
    </p:spTree>
    <p:extLst>
      <p:ext uri="{BB962C8B-B14F-4D97-AF65-F5344CB8AC3E}">
        <p14:creationId xmlns:p14="http://schemas.microsoft.com/office/powerpoint/2010/main" val="27777516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265572" y="831417"/>
            <a:ext cx="7523104" cy="1112405"/>
          </a:xfrm>
        </p:spPr>
        <p:txBody>
          <a:bodyPr/>
          <a:lstStyle/>
          <a:p>
            <a:r>
              <a:rPr lang="sv-SE" sz="3600" b="0" dirty="0" smtClean="0">
                <a:latin typeface="Calibri Light" panose="020F0302020204030204" pitchFamily="34" charset="0"/>
                <a:cs typeface="Calibri Light" panose="020F0302020204030204" pitchFamily="34" charset="0"/>
              </a:rPr>
              <a:t>IHI konferens 30 april-1 maj Göteborg</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a:xfrm>
            <a:off x="370936" y="2007078"/>
            <a:ext cx="9609825" cy="3738598"/>
          </a:xfrm>
        </p:spPr>
        <p:txBody>
          <a:bodyPr/>
          <a:lstStyle/>
          <a:p>
            <a:r>
              <a:rPr lang="sv-SE" dirty="0" smtClean="0"/>
              <a:t>Internationell konferens </a:t>
            </a:r>
          </a:p>
          <a:p>
            <a:r>
              <a:rPr lang="sv-SE" dirty="0" err="1" smtClean="0"/>
              <a:t>Improving</a:t>
            </a:r>
            <a:r>
              <a:rPr lang="sv-SE" dirty="0" smtClean="0"/>
              <a:t> </a:t>
            </a:r>
            <a:r>
              <a:rPr lang="sv-SE" dirty="0"/>
              <a:t>H</a:t>
            </a:r>
            <a:r>
              <a:rPr lang="sv-SE" dirty="0" smtClean="0"/>
              <a:t>ealth and Health </a:t>
            </a:r>
            <a:r>
              <a:rPr lang="sv-SE" dirty="0" err="1" smtClean="0"/>
              <a:t>care</a:t>
            </a:r>
            <a:r>
              <a:rPr lang="sv-SE" dirty="0" smtClean="0"/>
              <a:t> </a:t>
            </a:r>
            <a:r>
              <a:rPr lang="sv-SE" dirty="0"/>
              <a:t>W</a:t>
            </a:r>
            <a:r>
              <a:rPr lang="sv-SE" dirty="0" smtClean="0"/>
              <a:t>orld </a:t>
            </a:r>
            <a:r>
              <a:rPr lang="sv-SE" dirty="0" err="1" smtClean="0"/>
              <a:t>wide</a:t>
            </a:r>
            <a:endParaRPr lang="sv-SE" dirty="0" smtClean="0"/>
          </a:p>
          <a:p>
            <a:r>
              <a:rPr lang="sv-SE" dirty="0" err="1" smtClean="0"/>
              <a:t>Integrated</a:t>
            </a:r>
            <a:r>
              <a:rPr lang="sv-SE" dirty="0" smtClean="0"/>
              <a:t> and </a:t>
            </a:r>
            <a:r>
              <a:rPr lang="sv-SE" dirty="0" err="1"/>
              <a:t>P</a:t>
            </a:r>
            <a:r>
              <a:rPr lang="sv-SE" dirty="0" err="1" smtClean="0"/>
              <a:t>ersoncentered</a:t>
            </a:r>
            <a:r>
              <a:rPr lang="sv-SE" dirty="0" smtClean="0"/>
              <a:t> Care/ Nära vård- ett huvudspår </a:t>
            </a:r>
          </a:p>
          <a:p>
            <a:r>
              <a:rPr lang="sv-SE" dirty="0" smtClean="0"/>
              <a:t>Hur får vi kommunalt deltagande både som föreläsare och besökare? </a:t>
            </a:r>
          </a:p>
          <a:p>
            <a:pPr marL="30163" indent="0">
              <a:buNone/>
            </a:pPr>
            <a:endParaRPr lang="en-US" dirty="0"/>
          </a:p>
          <a:p>
            <a:pPr marL="30163" indent="0">
              <a:buNone/>
            </a:pPr>
            <a:r>
              <a:rPr lang="en-US" dirty="0" smtClean="0"/>
              <a:t>Abstract: 22 </a:t>
            </a:r>
            <a:r>
              <a:rPr lang="en-US" dirty="0"/>
              <a:t>June </a:t>
            </a:r>
            <a:r>
              <a:rPr lang="en-US" dirty="0" smtClean="0"/>
              <a:t>- 4 </a:t>
            </a:r>
            <a:r>
              <a:rPr lang="en-US" dirty="0"/>
              <a:t>August </a:t>
            </a:r>
            <a:endParaRPr lang="en-US" dirty="0" smtClean="0"/>
          </a:p>
          <a:p>
            <a:pPr marL="30163" indent="0">
              <a:buNone/>
            </a:pPr>
            <a:r>
              <a:rPr lang="en-US" dirty="0" smtClean="0"/>
              <a:t>Posters: 17 </a:t>
            </a:r>
            <a:r>
              <a:rPr lang="en-US" dirty="0"/>
              <a:t>August </a:t>
            </a:r>
            <a:r>
              <a:rPr lang="en-US" dirty="0" smtClean="0"/>
              <a:t>- 10 </a:t>
            </a:r>
            <a:r>
              <a:rPr lang="en-US" dirty="0"/>
              <a:t>November </a:t>
            </a:r>
          </a:p>
          <a:p>
            <a:endParaRPr lang="sv-SE" dirty="0" smtClean="0"/>
          </a:p>
          <a:p>
            <a:endParaRPr lang="sv-SE" dirty="0"/>
          </a:p>
        </p:txBody>
      </p:sp>
      <p:pic>
        <p:nvPicPr>
          <p:cNvPr id="1028" name="Picture 4" descr="Institutet för förbättring av vå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67" y="831417"/>
            <a:ext cx="1431686" cy="60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7332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ubrik 1"/>
          <p:cNvSpPr txBox="1">
            <a:spLocks/>
          </p:cNvSpPr>
          <p:nvPr/>
        </p:nvSpPr>
        <p:spPr>
          <a:xfrm>
            <a:off x="7934598" y="5576062"/>
            <a:ext cx="3508464" cy="8750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2400" b="0" i="0" u="none" strike="noStrike" kern="1200" cap="none" spc="0" normalizeH="0" baseline="0" noProof="0" dirty="0" smtClean="0">
                <a:ln>
                  <a:noFill/>
                </a:ln>
                <a:solidFill>
                  <a:srgbClr val="2A5F2C"/>
                </a:solidFill>
                <a:effectLst/>
                <a:uLnTx/>
                <a:uFillTx/>
                <a:latin typeface="Georgia" panose="02040502050405020303" pitchFamily="18" charset="0"/>
                <a:ea typeface="+mj-ea"/>
                <a:cs typeface="+mj-cs"/>
              </a:rPr>
              <a:t>KLOCKAN 07:30-08:30</a:t>
            </a:r>
            <a:endParaRPr kumimoji="0" lang="sv-SE" sz="2400" b="0" i="0" u="none" strike="noStrike" kern="1200" cap="none" spc="0" normalizeH="0" baseline="0" noProof="0" dirty="0">
              <a:ln>
                <a:noFill/>
              </a:ln>
              <a:solidFill>
                <a:srgbClr val="2A5F2C"/>
              </a:solidFill>
              <a:effectLst/>
              <a:uLnTx/>
              <a:uFillTx/>
              <a:latin typeface="Georgia" panose="02040502050405020303" pitchFamily="18" charset="0"/>
              <a:ea typeface="+mj-ea"/>
              <a:cs typeface="+mj-cs"/>
            </a:endParaRPr>
          </a:p>
        </p:txBody>
      </p:sp>
      <p:sp>
        <p:nvSpPr>
          <p:cNvPr id="6" name="Rektangel 5"/>
          <p:cNvSpPr/>
          <p:nvPr/>
        </p:nvSpPr>
        <p:spPr>
          <a:xfrm>
            <a:off x="2010591" y="3818524"/>
            <a:ext cx="9432471" cy="2484526"/>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sv-SE" sz="3600" b="0" i="0" u="none" strike="noStrike" kern="1200" cap="none" spc="0" normalizeH="0" baseline="0" noProof="0" dirty="0" smtClean="0">
                <a:ln>
                  <a:noFill/>
                </a:ln>
                <a:solidFill>
                  <a:srgbClr val="2A5F2C"/>
                </a:solidFill>
                <a:effectLst/>
                <a:uLnTx/>
                <a:uFillTx/>
                <a:latin typeface="georgia" panose="02040502050405020303" pitchFamily="18" charset="0"/>
                <a:ea typeface="+mn-ea"/>
                <a:cs typeface="+mn-cs"/>
              </a:rPr>
              <a:t>4 JUNI</a:t>
            </a:r>
            <a:r>
              <a:rPr kumimoji="0" lang="sv-SE" sz="3600" b="0" i="0" u="none" strike="noStrike" kern="1200" cap="none" spc="0" normalizeH="0" baseline="0" noProof="0" dirty="0">
                <a:ln>
                  <a:noFill/>
                </a:ln>
                <a:solidFill>
                  <a:srgbClr val="2A5F2C"/>
                </a:solidFill>
                <a:effectLst/>
                <a:uLnTx/>
                <a:uFillTx/>
                <a:latin typeface="georgia" panose="02040502050405020303" pitchFamily="18" charset="0"/>
                <a:ea typeface="+mn-ea"/>
                <a:cs typeface="+mn-cs"/>
              </a:rPr>
              <a:t> </a:t>
            </a:r>
            <a:r>
              <a:rPr kumimoji="0" lang="sv-SE" sz="3600" b="0" i="0" u="none" strike="noStrike" kern="1200" cap="none" spc="0" normalizeH="0" baseline="0" noProof="0" dirty="0" smtClean="0">
                <a:ln>
                  <a:noFill/>
                </a:ln>
                <a:solidFill>
                  <a:srgbClr val="2A5F2C"/>
                </a:solidFill>
                <a:effectLst/>
                <a:uLnTx/>
                <a:uFillTx/>
                <a:latin typeface="Georgia" panose="02040502050405020303" pitchFamily="18" charset="0"/>
                <a:ea typeface="+mn-ea"/>
                <a:cs typeface="+mn-cs"/>
              </a:rPr>
              <a:t>·</a:t>
            </a:r>
            <a:r>
              <a:rPr kumimoji="0" lang="sv-SE" sz="3600" b="0" i="0" u="none" strike="noStrike" kern="1200" cap="none" spc="0" normalizeH="0" baseline="0" noProof="0" dirty="0" smtClean="0">
                <a:ln>
                  <a:noFill/>
                </a:ln>
                <a:solidFill>
                  <a:prstClr val="white"/>
                </a:solidFill>
                <a:effectLst/>
                <a:uLnTx/>
                <a:uFillTx/>
                <a:latin typeface="Georgia" panose="02040502050405020303" pitchFamily="18" charset="0"/>
                <a:ea typeface="+mn-ea"/>
                <a:cs typeface="+mn-cs"/>
              </a:rPr>
              <a:t> </a:t>
            </a:r>
            <a:r>
              <a:rPr kumimoji="0" lang="sv-SE" sz="3600" b="1" i="0" u="none" strike="noStrike" kern="1200" cap="none" spc="0" normalizeH="0" baseline="0" noProof="0" dirty="0" smtClean="0">
                <a:ln>
                  <a:noFill/>
                </a:ln>
                <a:solidFill>
                  <a:srgbClr val="2A5F2C"/>
                </a:solidFill>
                <a:effectLst/>
                <a:uLnTx/>
                <a:uFillTx/>
                <a:latin typeface="georgia" panose="02040502050405020303" pitchFamily="18" charset="0"/>
                <a:ea typeface="+mn-ea"/>
                <a:cs typeface="+mn-cs"/>
              </a:rPr>
              <a:t>PREVENTION  BARNFETMA</a:t>
            </a:r>
            <a:br>
              <a:rPr kumimoji="0" lang="sv-SE" sz="3600" b="1" i="0" u="none" strike="noStrike" kern="1200" cap="none" spc="0" normalizeH="0" baseline="0" noProof="0" dirty="0" smtClean="0">
                <a:ln>
                  <a:noFill/>
                </a:ln>
                <a:solidFill>
                  <a:srgbClr val="2A5F2C"/>
                </a:solidFill>
                <a:effectLst/>
                <a:uLnTx/>
                <a:uFillTx/>
                <a:latin typeface="georgia" panose="02040502050405020303" pitchFamily="18" charset="0"/>
                <a:ea typeface="+mn-ea"/>
                <a:cs typeface="+mn-cs"/>
              </a:rPr>
            </a:br>
            <a:r>
              <a:rPr kumimoji="0" lang="sv-SE" sz="3600" b="0" i="0" u="none" strike="noStrike" kern="1200" cap="none" spc="0" normalizeH="0" baseline="0" noProof="0" dirty="0">
                <a:ln>
                  <a:noFill/>
                </a:ln>
                <a:solidFill>
                  <a:srgbClr val="2A5F2C"/>
                </a:solidFill>
                <a:effectLst/>
                <a:uLnTx/>
                <a:uFillTx/>
                <a:latin typeface="georgia" panose="02040502050405020303" pitchFamily="18" charset="0"/>
                <a:ea typeface="+mn-ea"/>
                <a:cs typeface="+mn-cs"/>
              </a:rPr>
              <a:t>3 SEPTEMBER </a:t>
            </a:r>
            <a:r>
              <a:rPr kumimoji="0" lang="sv-SE" sz="3600" b="0" i="0" u="none" strike="noStrike" kern="1200" cap="none" spc="0" normalizeH="0" baseline="0" noProof="0" dirty="0">
                <a:ln>
                  <a:noFill/>
                </a:ln>
                <a:solidFill>
                  <a:srgbClr val="2A5F2C"/>
                </a:solidFill>
                <a:effectLst/>
                <a:uLnTx/>
                <a:uFillTx/>
                <a:latin typeface="Georgia" panose="02040502050405020303" pitchFamily="18" charset="0"/>
                <a:ea typeface="+mn-ea"/>
                <a:cs typeface="+mn-cs"/>
              </a:rPr>
              <a:t>· </a:t>
            </a:r>
            <a:r>
              <a:rPr kumimoji="0" lang="sv-SE" sz="3600" b="1" i="0" u="none" strike="noStrike" kern="1200" cap="none" spc="0" normalizeH="0" baseline="0" noProof="0" dirty="0">
                <a:ln>
                  <a:noFill/>
                </a:ln>
                <a:solidFill>
                  <a:srgbClr val="2A5F2C"/>
                </a:solidFill>
                <a:effectLst/>
                <a:uLnTx/>
                <a:uFillTx/>
                <a:latin typeface="georgia" panose="02040502050405020303" pitchFamily="18" charset="0"/>
                <a:ea typeface="+mn-ea"/>
                <a:cs typeface="+mn-cs"/>
              </a:rPr>
              <a:t>EGENMÄTNINGAR</a:t>
            </a: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sv-SE" sz="3600" b="1" i="0" u="none" strike="noStrike" kern="1200" cap="none" spc="0" normalizeH="0" baseline="0" noProof="0" dirty="0">
              <a:ln>
                <a:noFill/>
              </a:ln>
              <a:solidFill>
                <a:srgbClr val="2A5F2C"/>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447814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65999" y="2746800"/>
            <a:ext cx="10270705" cy="1965600"/>
          </a:xfrm>
        </p:spPr>
        <p:txBody>
          <a:bodyPr/>
          <a:lstStyle/>
          <a:p>
            <a:r>
              <a:rPr lang="sv-SE" dirty="0" smtClean="0"/>
              <a:t>Kommunala kvalitetsregister</a:t>
            </a:r>
            <a:r>
              <a:rPr lang="sv-SE" dirty="0"/>
              <a:t/>
            </a:r>
            <a:br>
              <a:rPr lang="sv-SE" dirty="0"/>
            </a:br>
            <a:r>
              <a:rPr lang="sv-SE" dirty="0"/>
              <a:t>- </a:t>
            </a:r>
            <a:r>
              <a:rPr lang="sv-SE" dirty="0" smtClean="0"/>
              <a:t>projekt informationsförsörjning</a:t>
            </a:r>
            <a:endParaRPr lang="sv-SE" dirty="0"/>
          </a:p>
        </p:txBody>
      </p:sp>
    </p:spTree>
    <p:extLst>
      <p:ext uri="{BB962C8B-B14F-4D97-AF65-F5344CB8AC3E}">
        <p14:creationId xmlns:p14="http://schemas.microsoft.com/office/powerpoint/2010/main" val="23090059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2677"/>
            <a:ext cx="12192000" cy="8128000"/>
          </a:xfrm>
          <a:prstGeom prst="rect">
            <a:avLst/>
          </a:prstGeom>
        </p:spPr>
      </p:pic>
      <p:sp>
        <p:nvSpPr>
          <p:cNvPr id="5" name="Rektangel 4"/>
          <p:cNvSpPr/>
          <p:nvPr/>
        </p:nvSpPr>
        <p:spPr>
          <a:xfrm>
            <a:off x="2279593" y="450519"/>
            <a:ext cx="9432471" cy="165353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sv-SE" sz="3600" b="1" i="0" u="none" strike="noStrike" kern="1200" cap="none" spc="0" normalizeH="0" baseline="0" noProof="0" dirty="0" smtClean="0">
                <a:ln>
                  <a:noFill/>
                </a:ln>
                <a:solidFill>
                  <a:srgbClr val="C00000"/>
                </a:solidFill>
                <a:effectLst/>
                <a:uLnTx/>
                <a:uFillTx/>
                <a:latin typeface="georgia" panose="02040502050405020303" pitchFamily="18" charset="0"/>
                <a:ea typeface="+mn-ea"/>
                <a:cs typeface="+mn-cs"/>
              </a:rPr>
              <a:t>GOD MORGON MED NÄRA VÅRD!</a:t>
            </a:r>
            <a:br>
              <a:rPr kumimoji="0" lang="sv-SE" sz="3600" b="1" i="0" u="none" strike="noStrike" kern="1200" cap="none" spc="0" normalizeH="0" baseline="0" noProof="0" dirty="0" smtClean="0">
                <a:ln>
                  <a:noFill/>
                </a:ln>
                <a:solidFill>
                  <a:srgbClr val="C00000"/>
                </a:solidFill>
                <a:effectLst/>
                <a:uLnTx/>
                <a:uFillTx/>
                <a:latin typeface="georgia" panose="02040502050405020303" pitchFamily="18" charset="0"/>
                <a:ea typeface="+mn-ea"/>
                <a:cs typeface="+mn-cs"/>
              </a:rPr>
            </a:br>
            <a:r>
              <a:rPr kumimoji="0" lang="sv-SE" sz="3600" b="1" i="0" u="none" strike="noStrike" kern="1200" cap="none" spc="0" normalizeH="0" baseline="0" noProof="0" dirty="0" smtClean="0">
                <a:ln>
                  <a:noFill/>
                </a:ln>
                <a:solidFill>
                  <a:srgbClr val="C00000"/>
                </a:solidFill>
                <a:effectLst/>
                <a:uLnTx/>
                <a:uFillTx/>
                <a:latin typeface="georgia" panose="02040502050405020303" pitchFamily="18" charset="0"/>
                <a:ea typeface="+mn-ea"/>
                <a:cs typeface="+mn-cs"/>
              </a:rPr>
              <a:t>VAD ÄR VIKTIGT FÖR DIG?</a:t>
            </a:r>
            <a:endParaRPr kumimoji="0" lang="sv-SE" sz="36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endParaRPr>
          </a:p>
        </p:txBody>
      </p:sp>
      <p:sp>
        <p:nvSpPr>
          <p:cNvPr id="6" name="Rektangel 5"/>
          <p:cNvSpPr/>
          <p:nvPr/>
        </p:nvSpPr>
        <p:spPr>
          <a:xfrm>
            <a:off x="6652666" y="2104049"/>
            <a:ext cx="5059398" cy="66024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2800" b="0"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9</a:t>
            </a:r>
            <a:r>
              <a:rPr kumimoji="0" lang="sv-SE" sz="2400" b="0"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 JUNI </a:t>
            </a:r>
            <a:r>
              <a:rPr kumimoji="0" lang="sv-SE" sz="2400" b="0"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 </a:t>
            </a:r>
            <a:r>
              <a:rPr kumimoji="0" lang="sv-SE" sz="2400" b="0"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KLOCKAN </a:t>
            </a:r>
            <a:r>
              <a:rPr kumimoji="0" lang="sv-SE" sz="2800" b="0"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07:00-09:00</a:t>
            </a:r>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253" y="5669280"/>
            <a:ext cx="1763811" cy="729208"/>
          </a:xfrm>
          <a:prstGeom prst="rect">
            <a:avLst/>
          </a:prstGeom>
        </p:spPr>
      </p:pic>
    </p:spTree>
    <p:extLst>
      <p:ext uri="{BB962C8B-B14F-4D97-AF65-F5344CB8AC3E}">
        <p14:creationId xmlns:p14="http://schemas.microsoft.com/office/powerpoint/2010/main" val="38143279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873175" cy="6873175"/>
          </a:xfrm>
        </p:spPr>
      </p:pic>
    </p:spTree>
    <p:extLst>
      <p:ext uri="{BB962C8B-B14F-4D97-AF65-F5344CB8AC3E}">
        <p14:creationId xmlns:p14="http://schemas.microsoft.com/office/powerpoint/2010/main" val="39527732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6C303F5F-D8E5-4A5F-8CFC-DACE552F1A04" descr="8700B1F2-3F20-4D37-91C4-94FE48836B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98" y="329184"/>
            <a:ext cx="9486334" cy="625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1157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5400" b="0" dirty="0" smtClean="0">
                <a:latin typeface="Calibri Light" panose="020F0302020204030204" pitchFamily="34" charset="0"/>
                <a:cs typeface="Calibri Light" panose="020F0302020204030204" pitchFamily="34" charset="0"/>
              </a:rPr>
              <a:t>Tack!</a:t>
            </a:r>
            <a:endParaRPr lang="sv-SE" sz="54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p:txBody>
          <a:bodyPr/>
          <a:lstStyle/>
          <a:p>
            <a:pPr marL="30163" indent="0">
              <a:buNone/>
            </a:pPr>
            <a:endParaRPr lang="sv-SE" dirty="0" smtClean="0"/>
          </a:p>
          <a:p>
            <a:pPr marL="30163" indent="0">
              <a:buNone/>
            </a:pPr>
            <a:r>
              <a:rPr lang="sv-SE" dirty="0" smtClean="0"/>
              <a:t>Fler lärande exempel: skr.se</a:t>
            </a:r>
            <a:endParaRPr lang="sv-SE" dirty="0"/>
          </a:p>
          <a:p>
            <a:pPr marL="30163" indent="0">
              <a:buNone/>
            </a:pPr>
            <a:endParaRPr lang="sv-SE" dirty="0" smtClean="0"/>
          </a:p>
          <a:p>
            <a:pPr marL="30163" indent="0">
              <a:buNone/>
            </a:pPr>
            <a:endParaRPr lang="sv-SE" dirty="0"/>
          </a:p>
          <a:p>
            <a:pPr marL="30163" indent="0">
              <a:buNone/>
            </a:pPr>
            <a:endParaRPr lang="sv-SE" dirty="0" smtClean="0"/>
          </a:p>
          <a:p>
            <a:pPr marL="30163" indent="0">
              <a:buNone/>
            </a:pPr>
            <a:r>
              <a:rPr lang="sv-SE" dirty="0" smtClean="0"/>
              <a:t>lisbeth.lopare.johansson@skr.se</a:t>
            </a:r>
            <a:endParaRPr lang="sv-SE" dirty="0"/>
          </a:p>
        </p:txBody>
      </p:sp>
      <p:pic>
        <p:nvPicPr>
          <p:cNvPr id="5" name="Bildobjekt 4"/>
          <p:cNvPicPr>
            <a:picLocks noChangeAspect="1"/>
          </p:cNvPicPr>
          <p:nvPr/>
        </p:nvPicPr>
        <p:blipFill>
          <a:blip r:embed="rId2"/>
          <a:stretch>
            <a:fillRect/>
          </a:stretch>
        </p:blipFill>
        <p:spPr>
          <a:xfrm>
            <a:off x="5974230" y="0"/>
            <a:ext cx="6217770" cy="5602149"/>
          </a:xfrm>
          <a:prstGeom prst="rect">
            <a:avLst/>
          </a:prstGeom>
        </p:spPr>
      </p:pic>
    </p:spTree>
    <p:extLst>
      <p:ext uri="{BB962C8B-B14F-4D97-AF65-F5344CB8AC3E}">
        <p14:creationId xmlns:p14="http://schemas.microsoft.com/office/powerpoint/2010/main" val="4215467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a:xfrm>
            <a:off x="664233" y="279959"/>
            <a:ext cx="10344078" cy="1231392"/>
          </a:xfrm>
        </p:spPr>
        <p:txBody>
          <a:bodyPr/>
          <a:lstStyle/>
          <a:p>
            <a:r>
              <a:rPr lang="sv-SE" sz="3200" dirty="0"/>
              <a:t>Förflyttning av primärdokumentation från register till journal</a:t>
            </a:r>
          </a:p>
        </p:txBody>
      </p:sp>
      <p:grpSp>
        <p:nvGrpSpPr>
          <p:cNvPr id="18" name="Grupp 17">
            <a:extLst>
              <a:ext uri="{FF2B5EF4-FFF2-40B4-BE49-F238E27FC236}">
                <a16:creationId xmlns:a16="http://schemas.microsoft.com/office/drawing/2014/main" id="{C54799E8-6620-478A-9EC6-CED9D6F9C48F}"/>
              </a:ext>
            </a:extLst>
          </p:cNvPr>
          <p:cNvGrpSpPr/>
          <p:nvPr/>
        </p:nvGrpSpPr>
        <p:grpSpPr>
          <a:xfrm>
            <a:off x="736467" y="1717110"/>
            <a:ext cx="10282634" cy="3752512"/>
            <a:chOff x="635799" y="2438563"/>
            <a:chExt cx="10282634" cy="3752512"/>
          </a:xfrm>
        </p:grpSpPr>
        <p:sp>
          <p:nvSpPr>
            <p:cNvPr id="19" name="Rektangel: rundade hörn 18">
              <a:extLst>
                <a:ext uri="{FF2B5EF4-FFF2-40B4-BE49-F238E27FC236}">
                  <a16:creationId xmlns:a16="http://schemas.microsoft.com/office/drawing/2014/main" id="{24D3D8B7-BB99-4A32-B1E8-CAFA94B41233}"/>
                </a:ext>
              </a:extLst>
            </p:cNvPr>
            <p:cNvSpPr/>
            <p:nvPr/>
          </p:nvSpPr>
          <p:spPr>
            <a:xfrm>
              <a:off x="7007708" y="3900881"/>
              <a:ext cx="3910725" cy="229019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ruta 19">
              <a:extLst>
                <a:ext uri="{FF2B5EF4-FFF2-40B4-BE49-F238E27FC236}">
                  <a16:creationId xmlns:a16="http://schemas.microsoft.com/office/drawing/2014/main" id="{459BDCE6-1111-438B-851B-2AD33326F50A}"/>
                </a:ext>
              </a:extLst>
            </p:cNvPr>
            <p:cNvSpPr txBox="1"/>
            <p:nvPr/>
          </p:nvSpPr>
          <p:spPr>
            <a:xfrm>
              <a:off x="8393180" y="4069035"/>
              <a:ext cx="252525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KVALITETSREGISTER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Data analyseras och resultat används i vård- och omsorg av patienter samt i vårdutveckling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Enhets-, avdelnings-, kommunal-, nationell nivå</a:t>
              </a:r>
            </a:p>
          </p:txBody>
        </p:sp>
        <p:sp>
          <p:nvSpPr>
            <p:cNvPr id="22" name="Rektangel: rundade hörn 21">
              <a:extLst>
                <a:ext uri="{FF2B5EF4-FFF2-40B4-BE49-F238E27FC236}">
                  <a16:creationId xmlns:a16="http://schemas.microsoft.com/office/drawing/2014/main" id="{F20BDA4C-DD14-4524-9DCB-97246CF96AFD}"/>
                </a:ext>
              </a:extLst>
            </p:cNvPr>
            <p:cNvSpPr/>
            <p:nvPr/>
          </p:nvSpPr>
          <p:spPr>
            <a:xfrm>
              <a:off x="664233" y="3900881"/>
              <a:ext cx="3910725" cy="229019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3" name="Bild 22" descr="Läkare">
              <a:extLst>
                <a:ext uri="{FF2B5EF4-FFF2-40B4-BE49-F238E27FC236}">
                  <a16:creationId xmlns:a16="http://schemas.microsoft.com/office/drawing/2014/main" id="{E51C5AE5-F6CB-4CA2-AB47-F3BA69C61FB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635795" y="4063294"/>
              <a:ext cx="914400" cy="914400"/>
            </a:xfrm>
            <a:prstGeom prst="rect">
              <a:avLst/>
            </a:prstGeom>
          </p:spPr>
        </p:pic>
        <p:pic>
          <p:nvPicPr>
            <p:cNvPr id="24" name="Bild 23" descr="Programmerare">
              <a:extLst>
                <a:ext uri="{FF2B5EF4-FFF2-40B4-BE49-F238E27FC236}">
                  <a16:creationId xmlns:a16="http://schemas.microsoft.com/office/drawing/2014/main" id="{8DCC56EF-DB16-4C66-89C4-3B7F3F018F8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194572" y="4069035"/>
              <a:ext cx="914400" cy="914400"/>
            </a:xfrm>
            <a:prstGeom prst="rect">
              <a:avLst/>
            </a:prstGeom>
          </p:spPr>
        </p:pic>
        <p:pic>
          <p:nvPicPr>
            <p:cNvPr id="25" name="Bild 24" descr="Stapeldiagram">
              <a:extLst>
                <a:ext uri="{FF2B5EF4-FFF2-40B4-BE49-F238E27FC236}">
                  <a16:creationId xmlns:a16="http://schemas.microsoft.com/office/drawing/2014/main" id="{D505CAA5-ACEA-4FCE-B4D1-A274F5D7C5E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478780" y="5021492"/>
              <a:ext cx="914400" cy="914400"/>
            </a:xfrm>
            <a:prstGeom prst="rect">
              <a:avLst/>
            </a:prstGeom>
          </p:spPr>
        </p:pic>
        <p:pic>
          <p:nvPicPr>
            <p:cNvPr id="26" name="Bild 25" descr="Man med käpp">
              <a:extLst>
                <a:ext uri="{FF2B5EF4-FFF2-40B4-BE49-F238E27FC236}">
                  <a16:creationId xmlns:a16="http://schemas.microsoft.com/office/drawing/2014/main" id="{565603BC-A6BF-4613-8D53-84726D3F473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80417" y="4107092"/>
              <a:ext cx="914400" cy="914400"/>
            </a:xfrm>
            <a:prstGeom prst="rect">
              <a:avLst/>
            </a:prstGeom>
          </p:spPr>
        </p:pic>
        <p:pic>
          <p:nvPicPr>
            <p:cNvPr id="27" name="Bild 26" descr="Laptop">
              <a:extLst>
                <a:ext uri="{FF2B5EF4-FFF2-40B4-BE49-F238E27FC236}">
                  <a16:creationId xmlns:a16="http://schemas.microsoft.com/office/drawing/2014/main" id="{01A37AE6-EEBE-479B-A5CF-CABA561826D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645654" y="5125782"/>
              <a:ext cx="914400" cy="914400"/>
            </a:xfrm>
            <a:prstGeom prst="rect">
              <a:avLst/>
            </a:prstGeom>
          </p:spPr>
        </p:pic>
        <p:pic>
          <p:nvPicPr>
            <p:cNvPr id="28" name="Bild 27" descr="Checklista">
              <a:extLst>
                <a:ext uri="{FF2B5EF4-FFF2-40B4-BE49-F238E27FC236}">
                  <a16:creationId xmlns:a16="http://schemas.microsoft.com/office/drawing/2014/main" id="{47A03F57-E62B-4F2F-91EB-56E5B4C03DA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749373" y="5045351"/>
              <a:ext cx="914400" cy="914400"/>
            </a:xfrm>
            <a:prstGeom prst="rect">
              <a:avLst/>
            </a:prstGeom>
          </p:spPr>
        </p:pic>
        <p:sp>
          <p:nvSpPr>
            <p:cNvPr id="29" name="textruta 28">
              <a:extLst>
                <a:ext uri="{FF2B5EF4-FFF2-40B4-BE49-F238E27FC236}">
                  <a16:creationId xmlns:a16="http://schemas.microsoft.com/office/drawing/2014/main" id="{4D3B283A-8E63-4995-9AE1-363F2222FAF9}"/>
                </a:ext>
              </a:extLst>
            </p:cNvPr>
            <p:cNvSpPr txBox="1"/>
            <p:nvPr/>
          </p:nvSpPr>
          <p:spPr>
            <a:xfrm>
              <a:off x="2771531" y="4069035"/>
              <a:ext cx="179333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JOURNALEN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1. Information kopplad till vårdprocessen dokumenteras i journalen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Individnivå</a:t>
              </a:r>
            </a:p>
          </p:txBody>
        </p:sp>
        <p:cxnSp>
          <p:nvCxnSpPr>
            <p:cNvPr id="30" name="Rak pilkoppling 29">
              <a:extLst>
                <a:ext uri="{FF2B5EF4-FFF2-40B4-BE49-F238E27FC236}">
                  <a16:creationId xmlns:a16="http://schemas.microsoft.com/office/drawing/2014/main" id="{C838D0D0-6A69-47D2-A40F-2D023976EC17}"/>
                </a:ext>
              </a:extLst>
            </p:cNvPr>
            <p:cNvCxnSpPr>
              <a:stCxn id="22" idx="3"/>
            </p:cNvCxnSpPr>
            <p:nvPr/>
          </p:nvCxnSpPr>
          <p:spPr>
            <a:xfrm>
              <a:off x="4574958" y="5045978"/>
              <a:ext cx="2432750" cy="0"/>
            </a:xfrm>
            <a:prstGeom prst="straightConnector1">
              <a:avLst/>
            </a:prstGeom>
            <a:ln w="34925">
              <a:solidFill>
                <a:schemeClr val="bg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ruta 30">
              <a:extLst>
                <a:ext uri="{FF2B5EF4-FFF2-40B4-BE49-F238E27FC236}">
                  <a16:creationId xmlns:a16="http://schemas.microsoft.com/office/drawing/2014/main" id="{8E34AA23-EA4B-4405-9056-3BDD719A5074}"/>
                </a:ext>
              </a:extLst>
            </p:cNvPr>
            <p:cNvSpPr txBox="1"/>
            <p:nvPr/>
          </p:nvSpPr>
          <p:spPr>
            <a:xfrm>
              <a:off x="4720135" y="3907173"/>
              <a:ext cx="214389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2. Information flyttas per automatik till kvalitetsregister via Nationell tjänsteplattform och NKRR</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A9DEBFA2-1473-49A7-94DD-37EDB1AFBB6A}"/>
                </a:ext>
              </a:extLst>
            </p:cNvPr>
            <p:cNvSpPr/>
            <p:nvPr/>
          </p:nvSpPr>
          <p:spPr>
            <a:xfrm>
              <a:off x="4641923" y="5681927"/>
              <a:ext cx="2298819" cy="4823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a:ea typeface="+mn-ea"/>
                  <a:cs typeface="+mn-cs"/>
                </a:rPr>
                <a:t>Nationell Tjänsteplattform, Informationsspecifikation och NKRR</a:t>
              </a:r>
            </a:p>
          </p:txBody>
        </p:sp>
        <p:sp>
          <p:nvSpPr>
            <p:cNvPr id="33" name="textruta 32">
              <a:extLst>
                <a:ext uri="{FF2B5EF4-FFF2-40B4-BE49-F238E27FC236}">
                  <a16:creationId xmlns:a16="http://schemas.microsoft.com/office/drawing/2014/main" id="{AB0330E4-272A-4DF5-BB0A-1E6D30452AC5}"/>
                </a:ext>
              </a:extLst>
            </p:cNvPr>
            <p:cNvSpPr txBox="1"/>
            <p:nvPr/>
          </p:nvSpPr>
          <p:spPr>
            <a:xfrm>
              <a:off x="635799" y="2438563"/>
              <a:ext cx="58929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a:ea typeface="+mn-ea"/>
                  <a:cs typeface="+mn-cs"/>
                </a:rPr>
                <a:t>”Tvåstegsraket”: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sv-SE" sz="1600" b="0" i="0" u="none" strike="noStrike" kern="1200" cap="none" spc="0" normalizeH="0" baseline="0" noProof="0" dirty="0">
                  <a:ln>
                    <a:noFill/>
                  </a:ln>
                  <a:solidFill>
                    <a:prstClr val="black"/>
                  </a:solidFill>
                  <a:effectLst/>
                  <a:uLnTx/>
                  <a:uFillTx/>
                  <a:latin typeface="Arial"/>
                  <a:ea typeface="+mn-ea"/>
                  <a:cs typeface="+mn-cs"/>
                </a:rPr>
                <a:t>Flytta över primärdokumentation från registret till journalen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sv-SE" sz="1600" b="0" i="0" u="none" strike="noStrike" kern="1200" cap="none" spc="0" normalizeH="0" baseline="0" noProof="0" dirty="0">
                  <a:ln>
                    <a:noFill/>
                  </a:ln>
                  <a:solidFill>
                    <a:prstClr val="black"/>
                  </a:solidFill>
                  <a:effectLst/>
                  <a:uLnTx/>
                  <a:uFillTx/>
                  <a:latin typeface="Arial"/>
                  <a:ea typeface="+mn-ea"/>
                  <a:cs typeface="+mn-cs"/>
                </a:rPr>
                <a:t>Automatisera informationsförsörjning till registret</a:t>
              </a:r>
            </a:p>
          </p:txBody>
        </p:sp>
      </p:grpSp>
    </p:spTree>
    <p:extLst>
      <p:ext uri="{BB962C8B-B14F-4D97-AF65-F5344CB8AC3E}">
        <p14:creationId xmlns:p14="http://schemas.microsoft.com/office/powerpoint/2010/main" val="1043224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N</a:t>
            </a:r>
            <a:r>
              <a:rPr lang="sv-SE" dirty="0" smtClean="0"/>
              <a:t>ya utvecklingsprojekt S-</a:t>
            </a:r>
            <a:r>
              <a:rPr lang="sv-SE" dirty="0" err="1" smtClean="0"/>
              <a:t>KiS</a:t>
            </a:r>
            <a:endParaRPr lang="sv-SE" dirty="0"/>
          </a:p>
        </p:txBody>
      </p:sp>
    </p:spTree>
    <p:extLst>
      <p:ext uri="{BB962C8B-B14F-4D97-AF65-F5344CB8AC3E}">
        <p14:creationId xmlns:p14="http://schemas.microsoft.com/office/powerpoint/2010/main" val="1710346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a:xfrm>
            <a:off x="664233" y="490506"/>
            <a:ext cx="9609825" cy="1615488"/>
          </a:xfrm>
        </p:spPr>
        <p:txBody>
          <a:bodyPr/>
          <a:lstStyle/>
          <a:p>
            <a:r>
              <a:rPr lang="sv-SE" b="0" dirty="0" smtClean="0"/>
              <a:t>Utbildningsdag</a:t>
            </a:r>
            <a:br>
              <a:rPr lang="sv-SE" b="0" dirty="0" smtClean="0"/>
            </a:br>
            <a:r>
              <a:rPr lang="sv-SE" sz="2000" b="0" dirty="0" smtClean="0"/>
              <a:t>Hur </a:t>
            </a:r>
            <a:r>
              <a:rPr lang="sv-SE" sz="2000" b="0" dirty="0"/>
              <a:t>kvalitetsregister och annan individbaserad uppföljning kan användas för kunskaps- och verksamhetsutveckling </a:t>
            </a:r>
            <a:r>
              <a:rPr lang="sv-SE" sz="2000" b="0" dirty="0" smtClean="0"/>
              <a:t>inom </a:t>
            </a:r>
            <a:r>
              <a:rPr lang="sv-SE" sz="2000" b="0" dirty="0"/>
              <a:t>kommunernas vård och omsorg </a:t>
            </a:r>
            <a:r>
              <a:rPr lang="sv-SE" sz="1800" b="0" dirty="0"/>
              <a:t>om äldre. </a:t>
            </a:r>
            <a:r>
              <a:rPr lang="sv-SE" b="0" dirty="0"/>
              <a:t/>
            </a:r>
            <a:br>
              <a:rPr lang="sv-SE" b="0" dirty="0"/>
            </a:br>
            <a:r>
              <a:rPr lang="sv-SE" b="0" dirty="0"/>
              <a:t/>
            </a:r>
            <a:br>
              <a:rPr lang="sv-SE" b="0" dirty="0"/>
            </a:br>
            <a:endParaRPr lang="sv-SE" sz="2000" dirty="0"/>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sz="half" idx="1"/>
          </p:nvPr>
        </p:nvSpPr>
        <p:spPr>
          <a:xfrm>
            <a:off x="665999" y="2939143"/>
            <a:ext cx="4716000" cy="3226526"/>
          </a:xfrm>
          <a:ln>
            <a:solidFill>
              <a:schemeClr val="accent3">
                <a:lumMod val="75000"/>
              </a:schemeClr>
            </a:solidFill>
          </a:ln>
        </p:spPr>
        <p:txBody>
          <a:bodyPr/>
          <a:lstStyle/>
          <a:p>
            <a:pPr marL="30163" indent="0" algn="ctr">
              <a:buNone/>
            </a:pPr>
            <a:r>
              <a:rPr lang="sv-SE" dirty="0" smtClean="0"/>
              <a:t>Syftet är att öka </a:t>
            </a:r>
            <a:r>
              <a:rPr lang="sv-SE" dirty="0"/>
              <a:t>kommunernas användning av de </a:t>
            </a:r>
            <a:r>
              <a:rPr lang="sv-SE" dirty="0" smtClean="0"/>
              <a:t>nationella kvalitetsregister </a:t>
            </a:r>
            <a:r>
              <a:rPr lang="sv-SE" dirty="0"/>
              <a:t>som kommunerna har </a:t>
            </a:r>
            <a:r>
              <a:rPr lang="sv-SE" dirty="0" smtClean="0"/>
              <a:t>tillgång till</a:t>
            </a:r>
          </a:p>
        </p:txBody>
      </p:sp>
      <p:sp>
        <p:nvSpPr>
          <p:cNvPr id="6" name="Platshållare för innehåll 5"/>
          <p:cNvSpPr>
            <a:spLocks noGrp="1"/>
          </p:cNvSpPr>
          <p:nvPr>
            <p:ph sz="half" idx="2"/>
          </p:nvPr>
        </p:nvSpPr>
        <p:spPr>
          <a:xfrm>
            <a:off x="5770808" y="2939143"/>
            <a:ext cx="4721731" cy="3226526"/>
          </a:xfrm>
          <a:ln>
            <a:solidFill>
              <a:schemeClr val="accent1"/>
            </a:solidFill>
          </a:ln>
        </p:spPr>
        <p:txBody>
          <a:bodyPr/>
          <a:lstStyle/>
          <a:p>
            <a:pPr marL="30163" indent="0" algn="ctr">
              <a:buNone/>
            </a:pPr>
            <a:r>
              <a:rPr lang="sv-SE" dirty="0" smtClean="0"/>
              <a:t>Ett annat syfte är att även presentera andra relevanta </a:t>
            </a:r>
            <a:r>
              <a:rPr lang="sv-SE" dirty="0"/>
              <a:t>verktyg </a:t>
            </a:r>
            <a:r>
              <a:rPr lang="sv-SE" dirty="0" smtClean="0"/>
              <a:t>för uppföljning</a:t>
            </a:r>
            <a:endParaRPr lang="sv-SE" dirty="0"/>
          </a:p>
        </p:txBody>
      </p:sp>
      <p:pic>
        <p:nvPicPr>
          <p:cNvPr id="5" name="Bildobjekt 4"/>
          <p:cNvPicPr>
            <a:picLocks noChangeAspect="1"/>
          </p:cNvPicPr>
          <p:nvPr/>
        </p:nvPicPr>
        <p:blipFill>
          <a:blip r:embed="rId3"/>
          <a:stretch>
            <a:fillRect/>
          </a:stretch>
        </p:blipFill>
        <p:spPr>
          <a:xfrm>
            <a:off x="6388290" y="4358920"/>
            <a:ext cx="3486765" cy="1452017"/>
          </a:xfrm>
          <a:prstGeom prst="rect">
            <a:avLst/>
          </a:prstGeom>
        </p:spPr>
      </p:pic>
      <p:pic>
        <p:nvPicPr>
          <p:cNvPr id="7" name="Bildobjekt 6"/>
          <p:cNvPicPr>
            <a:picLocks noChangeAspect="1"/>
          </p:cNvPicPr>
          <p:nvPr/>
        </p:nvPicPr>
        <p:blipFill>
          <a:blip r:embed="rId4"/>
          <a:stretch>
            <a:fillRect/>
          </a:stretch>
        </p:blipFill>
        <p:spPr>
          <a:xfrm>
            <a:off x="966493" y="4777476"/>
            <a:ext cx="4115011" cy="863644"/>
          </a:xfrm>
          <a:prstGeom prst="rect">
            <a:avLst/>
          </a:prstGeom>
        </p:spPr>
      </p:pic>
    </p:spTree>
    <p:extLst>
      <p:ext uri="{BB962C8B-B14F-4D97-AF65-F5344CB8AC3E}">
        <p14:creationId xmlns:p14="http://schemas.microsoft.com/office/powerpoint/2010/main" val="23882409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pa7f5WV.TRQ6KbXkgz8ocQ"/>
</p:tagLst>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10.xml><?xml version="1.0" encoding="utf-8"?>
<a:theme xmlns:a="http://schemas.openxmlformats.org/drawingml/2006/main" name="1_SKL PPT Svar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87141482-60FB-45BC-B401-1519BD2D21BE}"/>
    </a:ext>
  </a:extLst>
</a:theme>
</file>

<file path=ppt/theme/theme11.xml><?xml version="1.0" encoding="utf-8"?>
<a:theme xmlns:a="http://schemas.openxmlformats.org/drawingml/2006/main" name="3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2.xml><?xml version="1.0" encoding="utf-8"?>
<a:theme xmlns:a="http://schemas.openxmlformats.org/drawingml/2006/main" name="1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13.xml><?xml version="1.0" encoding="utf-8"?>
<a:theme xmlns:a="http://schemas.openxmlformats.org/drawingml/2006/main" name="4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4.xml><?xml version="1.0" encoding="utf-8"?>
<a:theme xmlns:a="http://schemas.openxmlformats.org/drawingml/2006/main" name="5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15.xml><?xml version="1.0" encoding="utf-8"?>
<a:theme xmlns:a="http://schemas.openxmlformats.org/drawingml/2006/main" name="1_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1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FF18A9BB-E384-4081-9B8F-034BD5BFF5B0}"/>
    </a:ext>
  </a:extLst>
</a:theme>
</file>

<file path=ppt/theme/theme18.xml><?xml version="1.0" encoding="utf-8"?>
<a:theme xmlns:a="http://schemas.openxmlformats.org/drawingml/2006/main" name="3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FF18A9BB-E384-4081-9B8F-034BD5BFF5B0}"/>
    </a:ext>
  </a:extLst>
</a:theme>
</file>

<file path=ppt/theme/theme1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0D570E73-054C-4605-8AA2-FD84508492E2}"/>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AFD15004-F518-4356-BF4B-4C661F8CC7A8}"/>
    </a:ext>
  </a:extLst>
</a:theme>
</file>

<file path=ppt/theme/theme4.xml><?xml version="1.0" encoding="utf-8"?>
<a:theme xmlns:a="http://schemas.openxmlformats.org/drawingml/2006/main" name="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65EB38DA-2425-4F1F-9AC2-BEEBCDCFE4F2}"/>
    </a:ext>
  </a:extLst>
</a:theme>
</file>

<file path=ppt/theme/theme5.xml><?xml version="1.0" encoding="utf-8"?>
<a:theme xmlns:a="http://schemas.openxmlformats.org/drawingml/2006/main" name="SKL PPT Svar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A582161-0B75-4A8D-BC01-033F26A3D868}"/>
    </a:ext>
  </a:extLst>
</a:theme>
</file>

<file path=ppt/theme/theme6.xml><?xml version="1.0" encoding="utf-8"?>
<a:theme xmlns:a="http://schemas.openxmlformats.org/drawingml/2006/main" name="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FF18A9BB-E384-4081-9B8F-034BD5BFF5B0}"/>
    </a:ext>
  </a:extLst>
</a:theme>
</file>

<file path=ppt/theme/theme7.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8.xml><?xml version="1.0" encoding="utf-8"?>
<a:theme xmlns:a="http://schemas.openxmlformats.org/drawingml/2006/main" name="2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9.xml><?xml version="1.0" encoding="utf-8"?>
<a:theme xmlns:a="http://schemas.openxmlformats.org/drawingml/2006/main" name="1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E78E39C-B60B-491F-A96D-3FDDC16DF557}"/>
    </a:ext>
  </a:extLst>
</a:theme>
</file>

<file path=docProps/app.xml><?xml version="1.0" encoding="utf-8"?>
<Properties xmlns="http://schemas.openxmlformats.org/officeDocument/2006/extended-properties" xmlns:vt="http://schemas.openxmlformats.org/officeDocument/2006/docPropsVTypes">
  <Template>SKR</Template>
  <TotalTime>1153</TotalTime>
  <Words>4013</Words>
  <Application>Microsoft Office PowerPoint</Application>
  <PresentationFormat>Bredbild</PresentationFormat>
  <Paragraphs>510</Paragraphs>
  <Slides>63</Slides>
  <Notes>24</Notes>
  <HiddenSlides>0</HiddenSlides>
  <MMClips>0</MMClips>
  <ScaleCrop>false</ScaleCrop>
  <HeadingPairs>
    <vt:vector size="8" baseType="variant">
      <vt:variant>
        <vt:lpstr>Använt teckensnitt</vt:lpstr>
      </vt:variant>
      <vt:variant>
        <vt:i4>10</vt:i4>
      </vt:variant>
      <vt:variant>
        <vt:lpstr>Tema</vt:lpstr>
      </vt:variant>
      <vt:variant>
        <vt:i4>18</vt:i4>
      </vt:variant>
      <vt:variant>
        <vt:lpstr>Serverprogram för OLE-inbäddning</vt:lpstr>
      </vt:variant>
      <vt:variant>
        <vt:i4>1</vt:i4>
      </vt:variant>
      <vt:variant>
        <vt:lpstr>Bildrubriker</vt:lpstr>
      </vt:variant>
      <vt:variant>
        <vt:i4>63</vt:i4>
      </vt:variant>
    </vt:vector>
  </HeadingPairs>
  <TitlesOfParts>
    <vt:vector size="92" baseType="lpstr">
      <vt:lpstr>Arial</vt:lpstr>
      <vt:lpstr>Calibri</vt:lpstr>
      <vt:lpstr>Calibri Light</vt:lpstr>
      <vt:lpstr>Georgia</vt:lpstr>
      <vt:lpstr>Georgia</vt:lpstr>
      <vt:lpstr>Lucida Handwriting</vt:lpstr>
      <vt:lpstr>Symbol</vt:lpstr>
      <vt:lpstr>Times New Roman</vt:lpstr>
      <vt:lpstr>Whitney Book</vt:lpstr>
      <vt:lpstr>Wingdings</vt:lpstr>
      <vt:lpstr>SKL PPT Gul</vt:lpstr>
      <vt:lpstr>SKL PPT Röd</vt:lpstr>
      <vt:lpstr>Inledningsbilder</vt:lpstr>
      <vt:lpstr>SKL PPT Mörk</vt:lpstr>
      <vt:lpstr>SKL PPT Svart</vt:lpstr>
      <vt:lpstr>SKL PPT Vit</vt:lpstr>
      <vt:lpstr>1_SKL PPT Gul</vt:lpstr>
      <vt:lpstr>2_SKL PPT Gul</vt:lpstr>
      <vt:lpstr>1_Inledningsbilder</vt:lpstr>
      <vt:lpstr>1_SKL PPT Svart</vt:lpstr>
      <vt:lpstr>3_SKL PPT Gul</vt:lpstr>
      <vt:lpstr>1_SKL PPT Vit</vt:lpstr>
      <vt:lpstr>4_SKL PPT Gul</vt:lpstr>
      <vt:lpstr>5_SKL PPT Gul</vt:lpstr>
      <vt:lpstr>1_SKL PPT Mörk</vt:lpstr>
      <vt:lpstr>Office-tema</vt:lpstr>
      <vt:lpstr>2_SKL PPT Vit</vt:lpstr>
      <vt:lpstr>3_SKL PPT Vit</vt:lpstr>
      <vt:lpstr>think-cell Slide</vt:lpstr>
      <vt:lpstr>SKR informerar RSS 18 maj</vt:lpstr>
      <vt:lpstr>Länk till inspelningen:</vt:lpstr>
      <vt:lpstr>Dagordning</vt:lpstr>
      <vt:lpstr>Brukarundersökningar</vt:lpstr>
      <vt:lpstr>Viktiga datum brukarundersökningar socialtjänst 2021</vt:lpstr>
      <vt:lpstr>Kommunala kvalitetsregister - projekt informationsförsörjning</vt:lpstr>
      <vt:lpstr>Förflyttning av primärdokumentation från register till journal</vt:lpstr>
      <vt:lpstr>Nya utvecklingsprojekt S-KiS</vt:lpstr>
      <vt:lpstr>Utbildningsdag Hur kvalitetsregister och annan individbaserad uppföljning kan användas för kunskaps- och verksamhetsutveckling inom kommunernas vård och omsorg om äldre.   </vt:lpstr>
      <vt:lpstr>Genomlysning av 2020 års resultat i brukarundersökningarna utifrån coronapandemin</vt:lpstr>
      <vt:lpstr>Processledare kunskapsstyrning kommunal hälso- och sjukvård</vt:lpstr>
      <vt:lpstr>Kommunikationspaket återkoppling ett år med rekommendationen </vt:lpstr>
      <vt:lpstr>Återkoppling till kommunerna</vt:lpstr>
      <vt:lpstr>Yrkesresan</vt:lpstr>
      <vt:lpstr>Beslut om kommande Yrkesresor</vt:lpstr>
      <vt:lpstr>Glöm inte att anmäla ert intresse för att ansvara för förstudier/yrkesresor</vt:lpstr>
      <vt:lpstr>Aktuellt inom socialtjänsten</vt:lpstr>
      <vt:lpstr>Välfärdskommission</vt:lpstr>
      <vt:lpstr>En ny socialtjänstlag (I)</vt:lpstr>
      <vt:lpstr>En ny socialtjänstlag (II)</vt:lpstr>
      <vt:lpstr>Samsjuklighetsutredningen planerar att lämna förslag på sex områden  </vt:lpstr>
      <vt:lpstr>Samsjuklighetsutredningen förslag på inriktning – ansvarsfördelning och huvudmannaskap</vt:lpstr>
      <vt:lpstr>Samsjuklighetsutredningen förslag på inriktning – ansvarsfördelning och huvudmannaskap</vt:lpstr>
      <vt:lpstr>Socialtjänstens yttersta ansvar vs. hälso- och sjukvårdens prioriteringsgrunder</vt:lpstr>
      <vt:lpstr>Socialtjänstlagen vs. hälso- och sjukvårdslagen </vt:lpstr>
      <vt:lpstr>Samsjuklighetsutredningen förslag på inriktning – ansvarsfördelning och huvudmannaskap</vt:lpstr>
      <vt:lpstr>Skyldighet att bedriva en samordnad vård- och stödverksamhet</vt:lpstr>
      <vt:lpstr>Att fundera på…</vt:lpstr>
      <vt:lpstr>Temadag Samsjuklighet  3 december 2021</vt:lpstr>
      <vt:lpstr>  Äldreomsorg</vt:lpstr>
      <vt:lpstr>Undersköterska - Skyddad yrkestitel</vt:lpstr>
      <vt:lpstr>Kommunal HoS behöver förstärkas men vi får aldrig glömma det sociala innehållet</vt:lpstr>
      <vt:lpstr>Digitalisering nationellt</vt:lpstr>
      <vt:lpstr>Kommunerna vill – men det går långsamt</vt:lpstr>
      <vt:lpstr>Det kostar att digitalisera socialtjänsten tre centrala områden</vt:lpstr>
      <vt:lpstr>PowerPoint-presentation</vt:lpstr>
      <vt:lpstr>Beställarnätverkets produkter hittills</vt:lpstr>
      <vt:lpstr>Sammanfattning av utmaningar för kommunernas digitalisering</vt:lpstr>
      <vt:lpstr>Trygghetslarm</vt:lpstr>
      <vt:lpstr>Tillsyn av sociala barn och ungdomsvården</vt:lpstr>
      <vt:lpstr>Placerade barn och hälsoundersökningar</vt:lpstr>
      <vt:lpstr>Socialstyrelsens kartläggning av kompetens i LSS-bostäder</vt:lpstr>
      <vt:lpstr>SKR:s kvinnofridssatsning</vt:lpstr>
      <vt:lpstr>Medskick från SKR till regeringen avseende nytt åtgärdsprogram</vt:lpstr>
      <vt:lpstr>Några önskade förflyttningar till slutet av 2023</vt:lpstr>
      <vt:lpstr>Tack för mig! </vt:lpstr>
      <vt:lpstr>Nära vård  </vt:lpstr>
      <vt:lpstr>Nära vård en Fokusförflyttning</vt:lpstr>
      <vt:lpstr>Rörelsen är igång…</vt:lpstr>
      <vt:lpstr>Makronivån</vt:lpstr>
      <vt:lpstr>Målbild  Inriktningen för en nära och tillgänglig vård – en primärvårdsreform Riksdagsbeslut nov 2020 </vt:lpstr>
      <vt:lpstr>Nationellt primärvårduppdrag  1 juli 2021</vt:lpstr>
      <vt:lpstr>Flera Nära vård utredningar</vt:lpstr>
      <vt:lpstr>Mesonivån</vt:lpstr>
      <vt:lpstr>Gemensamma målbilder växer fram</vt:lpstr>
      <vt:lpstr>Uppföljning</vt:lpstr>
      <vt:lpstr>Mikronivån</vt:lpstr>
      <vt:lpstr>IHI konferens 30 april-1 maj Göteborg</vt:lpstr>
      <vt:lpstr>PowerPoint-presentation</vt:lpstr>
      <vt:lpstr>PowerPoint-presentation</vt:lpstr>
      <vt:lpstr>PowerPoint-presentation</vt:lpstr>
      <vt:lpstr>PowerPoint-presentation</vt:lpstr>
      <vt:lpstr>Tack!</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Aktuellt missbruk beroende</dc:title>
  <dc:creator>Mellgren Zophia</dc:creator>
  <cp:lastModifiedBy>Wiberg Camilla</cp:lastModifiedBy>
  <cp:revision>256</cp:revision>
  <dcterms:created xsi:type="dcterms:W3CDTF">2020-01-13T09:26:24Z</dcterms:created>
  <dcterms:modified xsi:type="dcterms:W3CDTF">2021-05-19T11:28:17Z</dcterms:modified>
</cp:coreProperties>
</file>