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676" r:id="rId5"/>
    <p:sldMasterId id="2147483695" r:id="rId6"/>
    <p:sldMasterId id="2147483708" r:id="rId7"/>
    <p:sldMasterId id="2147483718" r:id="rId8"/>
    <p:sldMasterId id="2147483746" r:id="rId9"/>
    <p:sldMasterId id="2147483784" r:id="rId10"/>
    <p:sldMasterId id="2147483809" r:id="rId11"/>
    <p:sldMasterId id="2147483819" r:id="rId12"/>
    <p:sldMasterId id="2147483831" r:id="rId13"/>
    <p:sldMasterId id="2147483855" r:id="rId14"/>
    <p:sldMasterId id="2147483859" r:id="rId15"/>
    <p:sldMasterId id="2147483872" r:id="rId16"/>
    <p:sldMasterId id="2147483882" r:id="rId17"/>
  </p:sldMasterIdLst>
  <p:notesMasterIdLst>
    <p:notesMasterId r:id="rId67"/>
  </p:notesMasterIdLst>
  <p:sldIdLst>
    <p:sldId id="256" r:id="rId18"/>
    <p:sldId id="2147477889" r:id="rId19"/>
    <p:sldId id="2147479597" r:id="rId20"/>
    <p:sldId id="2147471031" r:id="rId21"/>
    <p:sldId id="2147479436" r:id="rId22"/>
    <p:sldId id="2147376957" r:id="rId23"/>
    <p:sldId id="2147479588" r:id="rId24"/>
    <p:sldId id="2147479589" r:id="rId25"/>
    <p:sldId id="2147479590" r:id="rId26"/>
    <p:sldId id="2147479591" r:id="rId27"/>
    <p:sldId id="2147479592" r:id="rId28"/>
    <p:sldId id="2147479593" r:id="rId29"/>
    <p:sldId id="2147479594" r:id="rId30"/>
    <p:sldId id="2147479595" r:id="rId31"/>
    <p:sldId id="2147479596" r:id="rId32"/>
    <p:sldId id="2147479577" r:id="rId33"/>
    <p:sldId id="2147479598" r:id="rId34"/>
    <p:sldId id="2147473378" r:id="rId35"/>
    <p:sldId id="2147473381" r:id="rId36"/>
    <p:sldId id="2147473383" r:id="rId37"/>
    <p:sldId id="2147473379" r:id="rId38"/>
    <p:sldId id="2147473380" r:id="rId39"/>
    <p:sldId id="2147473396" r:id="rId40"/>
    <p:sldId id="2147473311" r:id="rId41"/>
    <p:sldId id="2147473382" r:id="rId42"/>
    <p:sldId id="2147473384" r:id="rId43"/>
    <p:sldId id="2147473385" r:id="rId44"/>
    <p:sldId id="2147473404" r:id="rId45"/>
    <p:sldId id="2147473391" r:id="rId46"/>
    <p:sldId id="2147473387" r:id="rId47"/>
    <p:sldId id="2147473389" r:id="rId48"/>
    <p:sldId id="2147473405" r:id="rId49"/>
    <p:sldId id="2147473408" r:id="rId50"/>
    <p:sldId id="2147473400" r:id="rId51"/>
    <p:sldId id="2147473412" r:id="rId52"/>
    <p:sldId id="2147473393" r:id="rId53"/>
    <p:sldId id="2147473394" r:id="rId54"/>
    <p:sldId id="2147473395" r:id="rId55"/>
    <p:sldId id="2147473411" r:id="rId56"/>
    <p:sldId id="2147473329" r:id="rId57"/>
    <p:sldId id="2147473312" r:id="rId58"/>
    <p:sldId id="272" r:id="rId59"/>
    <p:sldId id="2147374760" r:id="rId60"/>
    <p:sldId id="284" r:id="rId61"/>
    <p:sldId id="273" r:id="rId62"/>
    <p:sldId id="2147374789" r:id="rId63"/>
    <p:sldId id="2147374788" r:id="rId64"/>
    <p:sldId id="2147374781" r:id="rId65"/>
    <p:sldId id="278" r:id="rId6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EB"/>
    <a:srgbClr val="FFEBE8"/>
    <a:srgbClr val="F7F7F7"/>
    <a:srgbClr val="DFEFEB"/>
    <a:srgbClr val="DB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4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95889728333428"/>
          <c:y val="7.674240199490788E-2"/>
          <c:w val="0.75604114663595468"/>
          <c:h val="0.83817647805098627"/>
        </c:manualLayout>
      </c:layout>
      <c:doughnutChart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Kolumn2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rgbClr val="F7F2EB"/>
              </a:solidFill>
            </a:ln>
            <a:effectLst/>
          </c:spPr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813-4619-87F8-A3CC85C5BBE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813-4619-87F8-A3CC85C5BBE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0813-4619-87F8-A3CC85C5BBE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0813-4619-87F8-A3CC85C5BBE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0813-4619-87F8-A3CC85C5BBE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0813-4619-87F8-A3CC85C5BBE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0813-4619-87F8-A3CC85C5BBE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0813-4619-87F8-A3CC85C5BBE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0813-4619-87F8-A3CC85C5BBE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0813-4619-87F8-A3CC85C5BBE5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0813-4619-87F8-A3CC85C5BBE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0813-4619-87F8-A3CC85C5BBE5}"/>
              </c:ext>
            </c:extLst>
          </c:dPt>
          <c:dLbls>
            <c:dLbl>
              <c:idx val="8"/>
              <c:layout>
                <c:manualLayout>
                  <c:x val="-2.1777772747741029E-3"/>
                  <c:y val="-8.7491653088595478E-1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13-4619-87F8-A3CC85C5B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Blad1!$A$2:$A$13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13-4619-87F8-A3CC85C5BB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9CA67-4E05-4F2E-880A-CD3D731908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1E8706-6064-44F7-83E3-9B6721F660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Beslutad</a:t>
          </a:r>
          <a:r>
            <a:rPr lang="en-US" dirty="0"/>
            <a:t> av </a:t>
          </a:r>
          <a:r>
            <a:rPr lang="en-US" dirty="0" err="1"/>
            <a:t>regeringen</a:t>
          </a:r>
          <a:endParaRPr lang="en-US" dirty="0"/>
        </a:p>
      </dgm:t>
    </dgm:pt>
    <dgm:pt modelId="{D7766DC4-8871-4184-9442-E84010A7583F}" type="parTrans" cxnId="{C84D955B-89FC-4D5C-8230-8036969F4862}">
      <dgm:prSet/>
      <dgm:spPr/>
      <dgm:t>
        <a:bodyPr/>
        <a:lstStyle/>
        <a:p>
          <a:endParaRPr lang="en-US"/>
        </a:p>
      </dgm:t>
    </dgm:pt>
    <dgm:pt modelId="{D16EE7D7-1DF5-474B-A953-36820F371927}" type="sibTrans" cxnId="{C84D955B-89FC-4D5C-8230-8036969F4862}">
      <dgm:prSet/>
      <dgm:spPr/>
      <dgm:t>
        <a:bodyPr/>
        <a:lstStyle/>
        <a:p>
          <a:endParaRPr lang="en-US"/>
        </a:p>
      </dgm:t>
    </dgm:pt>
    <dgm:pt modelId="{51913D2B-3D33-4D21-AF76-3F03010D99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Socialstyrelsen</a:t>
          </a:r>
          <a:r>
            <a:rPr lang="en-US" dirty="0"/>
            <a:t>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regeringens</a:t>
          </a:r>
          <a:r>
            <a:rPr lang="en-US" dirty="0"/>
            <a:t> </a:t>
          </a:r>
          <a:r>
            <a:rPr lang="en-US" dirty="0" err="1"/>
            <a:t>uppdrag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förvalta</a:t>
          </a:r>
          <a:r>
            <a:rPr lang="en-US" dirty="0"/>
            <a:t> och </a:t>
          </a:r>
          <a:r>
            <a:rPr lang="en-US" dirty="0" err="1"/>
            <a:t>följa</a:t>
          </a:r>
          <a:r>
            <a:rPr lang="en-US" dirty="0"/>
            <a:t> </a:t>
          </a:r>
          <a:r>
            <a:rPr lang="en-US" dirty="0" err="1"/>
            <a:t>upp</a:t>
          </a:r>
          <a:r>
            <a:rPr lang="en-US" dirty="0"/>
            <a:t>, </a:t>
          </a:r>
          <a:r>
            <a:rPr lang="en-US" dirty="0" err="1"/>
            <a:t>Hanterar</a:t>
          </a:r>
          <a:r>
            <a:rPr lang="en-US" dirty="0"/>
            <a:t> det </a:t>
          </a:r>
          <a:r>
            <a:rPr lang="en-US" dirty="0" err="1"/>
            <a:t>riktade</a:t>
          </a:r>
          <a:r>
            <a:rPr lang="en-US" dirty="0"/>
            <a:t> </a:t>
          </a:r>
          <a:r>
            <a:rPr lang="en-US" dirty="0" err="1"/>
            <a:t>statsbidraget</a:t>
          </a:r>
          <a:endParaRPr lang="en-US" dirty="0"/>
        </a:p>
      </dgm:t>
    </dgm:pt>
    <dgm:pt modelId="{364ACD0C-321A-413A-B2C5-026E6B416421}" type="parTrans" cxnId="{D9C1C93E-42FC-486A-8DCC-362CC53D89E4}">
      <dgm:prSet/>
      <dgm:spPr/>
      <dgm:t>
        <a:bodyPr/>
        <a:lstStyle/>
        <a:p>
          <a:endParaRPr lang="en-US"/>
        </a:p>
      </dgm:t>
    </dgm:pt>
    <dgm:pt modelId="{5465161A-EAFE-4637-B6C9-AA87957B716E}" type="sibTrans" cxnId="{D9C1C93E-42FC-486A-8DCC-362CC53D89E4}">
      <dgm:prSet/>
      <dgm:spPr/>
      <dgm:t>
        <a:bodyPr/>
        <a:lstStyle/>
        <a:p>
          <a:endParaRPr lang="en-US"/>
        </a:p>
      </dgm:t>
    </dgm:pt>
    <dgm:pt modelId="{9F405465-FA7A-4092-B8D2-D8D518FEE3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Nuvarande överenskommelse SKR- Regeringen upphör </a:t>
          </a:r>
        </a:p>
      </dgm:t>
    </dgm:pt>
    <dgm:pt modelId="{10B57B2A-F30D-45E7-AE23-040D5D03AF14}" type="parTrans" cxnId="{FCF75A2E-1BF2-4040-87F8-30149914DB7F}">
      <dgm:prSet/>
      <dgm:spPr/>
      <dgm:t>
        <a:bodyPr/>
        <a:lstStyle/>
        <a:p>
          <a:endParaRPr lang="en-US"/>
        </a:p>
      </dgm:t>
    </dgm:pt>
    <dgm:pt modelId="{CC7FB7C0-52F8-4BB2-B40A-803CFF5DDD7B}" type="sibTrans" cxnId="{FCF75A2E-1BF2-4040-87F8-30149914DB7F}">
      <dgm:prSet/>
      <dgm:spPr/>
      <dgm:t>
        <a:bodyPr/>
        <a:lstStyle/>
        <a:p>
          <a:endParaRPr lang="en-US"/>
        </a:p>
      </dgm:t>
    </dgm:pt>
    <dgm:pt modelId="{D216931E-68A9-4940-8009-8E95F512F3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SKR fortsätter att stödja omsällningen</a:t>
          </a:r>
        </a:p>
      </dgm:t>
    </dgm:pt>
    <dgm:pt modelId="{EE045081-2D81-4800-A0A9-0F762F6A36B6}" type="parTrans" cxnId="{80B8CE82-5974-4BE9-848C-F07CBE55562D}">
      <dgm:prSet/>
      <dgm:spPr/>
      <dgm:t>
        <a:bodyPr/>
        <a:lstStyle/>
        <a:p>
          <a:endParaRPr lang="en-US"/>
        </a:p>
      </dgm:t>
    </dgm:pt>
    <dgm:pt modelId="{FC26188A-2A99-4044-83E9-49227C6EEE7E}" type="sibTrans" cxnId="{80B8CE82-5974-4BE9-848C-F07CBE55562D}">
      <dgm:prSet/>
      <dgm:spPr/>
      <dgm:t>
        <a:bodyPr/>
        <a:lstStyle/>
        <a:p>
          <a:endParaRPr lang="en-US"/>
        </a:p>
      </dgm:t>
    </dgm:pt>
    <dgm:pt modelId="{FCBB086B-476A-4363-B9FD-3175186A143C}" type="pres">
      <dgm:prSet presAssocID="{9A89CA67-4E05-4F2E-880A-CD3D731908EE}" presName="root" presStyleCnt="0">
        <dgm:presLayoutVars>
          <dgm:dir/>
          <dgm:resizeHandles val="exact"/>
        </dgm:presLayoutVars>
      </dgm:prSet>
      <dgm:spPr/>
    </dgm:pt>
    <dgm:pt modelId="{53CA4C60-667A-4DF3-8713-1E61AA43B2B1}" type="pres">
      <dgm:prSet presAssocID="{751E8706-6064-44F7-83E3-9B6721F660A6}" presName="compNode" presStyleCnt="0"/>
      <dgm:spPr/>
    </dgm:pt>
    <dgm:pt modelId="{590437CD-BDF1-4D0C-91E3-1A4BC220F6A8}" type="pres">
      <dgm:prSet presAssocID="{751E8706-6064-44F7-83E3-9B6721F660A6}" presName="bgRect" presStyleLbl="bgShp" presStyleIdx="0" presStyleCnt="4"/>
      <dgm:spPr/>
    </dgm:pt>
    <dgm:pt modelId="{A1AD4F19-D5C2-4ACC-9E9A-17DF1E363DCF}" type="pres">
      <dgm:prSet presAssocID="{751E8706-6064-44F7-83E3-9B6721F660A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5FDB1C1-949D-4E49-A054-720F1DECA4D8}" type="pres">
      <dgm:prSet presAssocID="{751E8706-6064-44F7-83E3-9B6721F660A6}" presName="spaceRect" presStyleCnt="0"/>
      <dgm:spPr/>
    </dgm:pt>
    <dgm:pt modelId="{5D58E2D4-BF46-483F-9C32-1D17B7F5A344}" type="pres">
      <dgm:prSet presAssocID="{751E8706-6064-44F7-83E3-9B6721F660A6}" presName="parTx" presStyleLbl="revTx" presStyleIdx="0" presStyleCnt="4">
        <dgm:presLayoutVars>
          <dgm:chMax val="0"/>
          <dgm:chPref val="0"/>
        </dgm:presLayoutVars>
      </dgm:prSet>
      <dgm:spPr/>
    </dgm:pt>
    <dgm:pt modelId="{9F36947A-5FD4-4DF8-B591-D9573DAFFA85}" type="pres">
      <dgm:prSet presAssocID="{D16EE7D7-1DF5-474B-A953-36820F371927}" presName="sibTrans" presStyleCnt="0"/>
      <dgm:spPr/>
    </dgm:pt>
    <dgm:pt modelId="{1ACE5E5A-4A18-4D58-B28A-32198B9C929B}" type="pres">
      <dgm:prSet presAssocID="{51913D2B-3D33-4D21-AF76-3F03010D99EF}" presName="compNode" presStyleCnt="0"/>
      <dgm:spPr/>
    </dgm:pt>
    <dgm:pt modelId="{93F5E222-A7CF-4BD8-9A16-1A92920D8F21}" type="pres">
      <dgm:prSet presAssocID="{51913D2B-3D33-4D21-AF76-3F03010D99EF}" presName="bgRect" presStyleLbl="bgShp" presStyleIdx="1" presStyleCnt="4"/>
      <dgm:spPr/>
    </dgm:pt>
    <dgm:pt modelId="{4804F418-8C66-4196-BAC5-53BA33DAFDE4}" type="pres">
      <dgm:prSet presAssocID="{51913D2B-3D33-4D21-AF76-3F03010D99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pten"/>
        </a:ext>
      </dgm:extLst>
    </dgm:pt>
    <dgm:pt modelId="{514099C5-5D05-40AD-889B-C32884F2C8D1}" type="pres">
      <dgm:prSet presAssocID="{51913D2B-3D33-4D21-AF76-3F03010D99EF}" presName="spaceRect" presStyleCnt="0"/>
      <dgm:spPr/>
    </dgm:pt>
    <dgm:pt modelId="{6D8A1AD2-CC1E-4386-B06D-3670AC3AB11F}" type="pres">
      <dgm:prSet presAssocID="{51913D2B-3D33-4D21-AF76-3F03010D99EF}" presName="parTx" presStyleLbl="revTx" presStyleIdx="1" presStyleCnt="4">
        <dgm:presLayoutVars>
          <dgm:chMax val="0"/>
          <dgm:chPref val="0"/>
        </dgm:presLayoutVars>
      </dgm:prSet>
      <dgm:spPr/>
    </dgm:pt>
    <dgm:pt modelId="{0A7ECBD7-8602-46FC-BF5D-4B034A9E7C38}" type="pres">
      <dgm:prSet presAssocID="{5465161A-EAFE-4637-B6C9-AA87957B716E}" presName="sibTrans" presStyleCnt="0"/>
      <dgm:spPr/>
    </dgm:pt>
    <dgm:pt modelId="{F2AE52EA-342A-40C7-83FE-BEE86D0FE237}" type="pres">
      <dgm:prSet presAssocID="{9F405465-FA7A-4092-B8D2-D8D518FEE3A6}" presName="compNode" presStyleCnt="0"/>
      <dgm:spPr/>
    </dgm:pt>
    <dgm:pt modelId="{D1578E25-C9BB-4BBA-A38F-920C7E2B36FC}" type="pres">
      <dgm:prSet presAssocID="{9F405465-FA7A-4092-B8D2-D8D518FEE3A6}" presName="bgRect" presStyleLbl="bgShp" presStyleIdx="2" presStyleCnt="4"/>
      <dgm:spPr/>
    </dgm:pt>
    <dgm:pt modelId="{54C752D3-B0E1-4080-A641-5316B5DA982B}" type="pres">
      <dgm:prSet presAssocID="{9F405465-FA7A-4092-B8D2-D8D518FEE3A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förandeklubba"/>
        </a:ext>
      </dgm:extLst>
    </dgm:pt>
    <dgm:pt modelId="{7D273C0B-0643-4460-AC6B-CD4864F2FC3D}" type="pres">
      <dgm:prSet presAssocID="{9F405465-FA7A-4092-B8D2-D8D518FEE3A6}" presName="spaceRect" presStyleCnt="0"/>
      <dgm:spPr/>
    </dgm:pt>
    <dgm:pt modelId="{C13F42E1-9376-455E-9050-C133FB8C9BC3}" type="pres">
      <dgm:prSet presAssocID="{9F405465-FA7A-4092-B8D2-D8D518FEE3A6}" presName="parTx" presStyleLbl="revTx" presStyleIdx="2" presStyleCnt="4">
        <dgm:presLayoutVars>
          <dgm:chMax val="0"/>
          <dgm:chPref val="0"/>
        </dgm:presLayoutVars>
      </dgm:prSet>
      <dgm:spPr/>
    </dgm:pt>
    <dgm:pt modelId="{474944C5-81D6-43A6-BC11-73FDB629BD6F}" type="pres">
      <dgm:prSet presAssocID="{CC7FB7C0-52F8-4BB2-B40A-803CFF5DDD7B}" presName="sibTrans" presStyleCnt="0"/>
      <dgm:spPr/>
    </dgm:pt>
    <dgm:pt modelId="{1B8509AB-8A0A-42C9-ABAA-BECB770383BC}" type="pres">
      <dgm:prSet presAssocID="{D216931E-68A9-4940-8009-8E95F512F3F7}" presName="compNode" presStyleCnt="0"/>
      <dgm:spPr/>
    </dgm:pt>
    <dgm:pt modelId="{8AB5B8D0-91E5-47B9-B6EA-3CFD49B5D3FF}" type="pres">
      <dgm:prSet presAssocID="{D216931E-68A9-4940-8009-8E95F512F3F7}" presName="bgRect" presStyleLbl="bgShp" presStyleIdx="3" presStyleCnt="4"/>
      <dgm:spPr/>
    </dgm:pt>
    <dgm:pt modelId="{52EFF8C1-D330-4DB7-ABFC-CB794692F3A4}" type="pres">
      <dgm:prSet presAssocID="{D216931E-68A9-4940-8009-8E95F512F3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6AD6F4C5-2994-4F16-8360-BF4011A70D6B}" type="pres">
      <dgm:prSet presAssocID="{D216931E-68A9-4940-8009-8E95F512F3F7}" presName="spaceRect" presStyleCnt="0"/>
      <dgm:spPr/>
    </dgm:pt>
    <dgm:pt modelId="{A9C66F14-0E48-4D46-BA3C-C872D5DD68B5}" type="pres">
      <dgm:prSet presAssocID="{D216931E-68A9-4940-8009-8E95F512F3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CF75A2E-1BF2-4040-87F8-30149914DB7F}" srcId="{9A89CA67-4E05-4F2E-880A-CD3D731908EE}" destId="{9F405465-FA7A-4092-B8D2-D8D518FEE3A6}" srcOrd="2" destOrd="0" parTransId="{10B57B2A-F30D-45E7-AE23-040D5D03AF14}" sibTransId="{CC7FB7C0-52F8-4BB2-B40A-803CFF5DDD7B}"/>
    <dgm:cxn modelId="{D9C1C93E-42FC-486A-8DCC-362CC53D89E4}" srcId="{9A89CA67-4E05-4F2E-880A-CD3D731908EE}" destId="{51913D2B-3D33-4D21-AF76-3F03010D99EF}" srcOrd="1" destOrd="0" parTransId="{364ACD0C-321A-413A-B2C5-026E6B416421}" sibTransId="{5465161A-EAFE-4637-B6C9-AA87957B716E}"/>
    <dgm:cxn modelId="{C84D955B-89FC-4D5C-8230-8036969F4862}" srcId="{9A89CA67-4E05-4F2E-880A-CD3D731908EE}" destId="{751E8706-6064-44F7-83E3-9B6721F660A6}" srcOrd="0" destOrd="0" parTransId="{D7766DC4-8871-4184-9442-E84010A7583F}" sibTransId="{D16EE7D7-1DF5-474B-A953-36820F371927}"/>
    <dgm:cxn modelId="{1F1F885C-38B5-432C-8C22-F22503A7F5B4}" type="presOf" srcId="{9F405465-FA7A-4092-B8D2-D8D518FEE3A6}" destId="{C13F42E1-9376-455E-9050-C133FB8C9BC3}" srcOrd="0" destOrd="0" presId="urn:microsoft.com/office/officeart/2018/2/layout/IconVerticalSolidList"/>
    <dgm:cxn modelId="{7DB24B46-B391-4D2F-A705-8F26F42FEFA5}" type="presOf" srcId="{D216931E-68A9-4940-8009-8E95F512F3F7}" destId="{A9C66F14-0E48-4D46-BA3C-C872D5DD68B5}" srcOrd="0" destOrd="0" presId="urn:microsoft.com/office/officeart/2018/2/layout/IconVerticalSolidList"/>
    <dgm:cxn modelId="{B5BA5151-426A-4DA4-BCFB-2B04F45E6769}" type="presOf" srcId="{751E8706-6064-44F7-83E3-9B6721F660A6}" destId="{5D58E2D4-BF46-483F-9C32-1D17B7F5A344}" srcOrd="0" destOrd="0" presId="urn:microsoft.com/office/officeart/2018/2/layout/IconVerticalSolidList"/>
    <dgm:cxn modelId="{80B8CE82-5974-4BE9-848C-F07CBE55562D}" srcId="{9A89CA67-4E05-4F2E-880A-CD3D731908EE}" destId="{D216931E-68A9-4940-8009-8E95F512F3F7}" srcOrd="3" destOrd="0" parTransId="{EE045081-2D81-4800-A0A9-0F762F6A36B6}" sibTransId="{FC26188A-2A99-4044-83E9-49227C6EEE7E}"/>
    <dgm:cxn modelId="{CFD687D8-DFDC-4DA8-8B6C-B94161B16351}" type="presOf" srcId="{51913D2B-3D33-4D21-AF76-3F03010D99EF}" destId="{6D8A1AD2-CC1E-4386-B06D-3670AC3AB11F}" srcOrd="0" destOrd="0" presId="urn:microsoft.com/office/officeart/2018/2/layout/IconVerticalSolidList"/>
    <dgm:cxn modelId="{183318FA-44BA-4341-9E66-A85493BD824B}" type="presOf" srcId="{9A89CA67-4E05-4F2E-880A-CD3D731908EE}" destId="{FCBB086B-476A-4363-B9FD-3175186A143C}" srcOrd="0" destOrd="0" presId="urn:microsoft.com/office/officeart/2018/2/layout/IconVerticalSolidList"/>
    <dgm:cxn modelId="{26C53B65-16C7-4F0B-B2D1-EFE50F2A3D42}" type="presParOf" srcId="{FCBB086B-476A-4363-B9FD-3175186A143C}" destId="{53CA4C60-667A-4DF3-8713-1E61AA43B2B1}" srcOrd="0" destOrd="0" presId="urn:microsoft.com/office/officeart/2018/2/layout/IconVerticalSolidList"/>
    <dgm:cxn modelId="{A30DAEB9-67E6-465C-8325-C6E31B4D2B78}" type="presParOf" srcId="{53CA4C60-667A-4DF3-8713-1E61AA43B2B1}" destId="{590437CD-BDF1-4D0C-91E3-1A4BC220F6A8}" srcOrd="0" destOrd="0" presId="urn:microsoft.com/office/officeart/2018/2/layout/IconVerticalSolidList"/>
    <dgm:cxn modelId="{CF57FE6A-8D36-4C07-A3EF-B4B7E062FB05}" type="presParOf" srcId="{53CA4C60-667A-4DF3-8713-1E61AA43B2B1}" destId="{A1AD4F19-D5C2-4ACC-9E9A-17DF1E363DCF}" srcOrd="1" destOrd="0" presId="urn:microsoft.com/office/officeart/2018/2/layout/IconVerticalSolidList"/>
    <dgm:cxn modelId="{87F30A59-BE4B-4461-A7C9-F359E77C8F07}" type="presParOf" srcId="{53CA4C60-667A-4DF3-8713-1E61AA43B2B1}" destId="{C5FDB1C1-949D-4E49-A054-720F1DECA4D8}" srcOrd="2" destOrd="0" presId="urn:microsoft.com/office/officeart/2018/2/layout/IconVerticalSolidList"/>
    <dgm:cxn modelId="{99F8B835-715E-4BAF-9BFD-3EB3BCBD6683}" type="presParOf" srcId="{53CA4C60-667A-4DF3-8713-1E61AA43B2B1}" destId="{5D58E2D4-BF46-483F-9C32-1D17B7F5A344}" srcOrd="3" destOrd="0" presId="urn:microsoft.com/office/officeart/2018/2/layout/IconVerticalSolidList"/>
    <dgm:cxn modelId="{0ECABAC7-9297-4A6F-9B7F-42F97DA08CE6}" type="presParOf" srcId="{FCBB086B-476A-4363-B9FD-3175186A143C}" destId="{9F36947A-5FD4-4DF8-B591-D9573DAFFA85}" srcOrd="1" destOrd="0" presId="urn:microsoft.com/office/officeart/2018/2/layout/IconVerticalSolidList"/>
    <dgm:cxn modelId="{355CDCE2-7E93-4CE5-BC08-AFBA7E356624}" type="presParOf" srcId="{FCBB086B-476A-4363-B9FD-3175186A143C}" destId="{1ACE5E5A-4A18-4D58-B28A-32198B9C929B}" srcOrd="2" destOrd="0" presId="urn:microsoft.com/office/officeart/2018/2/layout/IconVerticalSolidList"/>
    <dgm:cxn modelId="{C383A22C-DF29-4AF5-A280-FF216A095589}" type="presParOf" srcId="{1ACE5E5A-4A18-4D58-B28A-32198B9C929B}" destId="{93F5E222-A7CF-4BD8-9A16-1A92920D8F21}" srcOrd="0" destOrd="0" presId="urn:microsoft.com/office/officeart/2018/2/layout/IconVerticalSolidList"/>
    <dgm:cxn modelId="{9832C6A3-DBA8-4B18-83E6-E6EC941AB077}" type="presParOf" srcId="{1ACE5E5A-4A18-4D58-B28A-32198B9C929B}" destId="{4804F418-8C66-4196-BAC5-53BA33DAFDE4}" srcOrd="1" destOrd="0" presId="urn:microsoft.com/office/officeart/2018/2/layout/IconVerticalSolidList"/>
    <dgm:cxn modelId="{9D7DF170-6CD3-4088-8DE4-6E1673ED1226}" type="presParOf" srcId="{1ACE5E5A-4A18-4D58-B28A-32198B9C929B}" destId="{514099C5-5D05-40AD-889B-C32884F2C8D1}" srcOrd="2" destOrd="0" presId="urn:microsoft.com/office/officeart/2018/2/layout/IconVerticalSolidList"/>
    <dgm:cxn modelId="{24498FA6-D8BB-4496-8854-5466D1B86598}" type="presParOf" srcId="{1ACE5E5A-4A18-4D58-B28A-32198B9C929B}" destId="{6D8A1AD2-CC1E-4386-B06D-3670AC3AB11F}" srcOrd="3" destOrd="0" presId="urn:microsoft.com/office/officeart/2018/2/layout/IconVerticalSolidList"/>
    <dgm:cxn modelId="{83521461-0031-46BB-BC7A-45810B2A9997}" type="presParOf" srcId="{FCBB086B-476A-4363-B9FD-3175186A143C}" destId="{0A7ECBD7-8602-46FC-BF5D-4B034A9E7C38}" srcOrd="3" destOrd="0" presId="urn:microsoft.com/office/officeart/2018/2/layout/IconVerticalSolidList"/>
    <dgm:cxn modelId="{2A9BE062-00C3-4330-9E0D-6FBA1B3B589D}" type="presParOf" srcId="{FCBB086B-476A-4363-B9FD-3175186A143C}" destId="{F2AE52EA-342A-40C7-83FE-BEE86D0FE237}" srcOrd="4" destOrd="0" presId="urn:microsoft.com/office/officeart/2018/2/layout/IconVerticalSolidList"/>
    <dgm:cxn modelId="{25AA8299-C114-4101-92E7-2895D8B9949A}" type="presParOf" srcId="{F2AE52EA-342A-40C7-83FE-BEE86D0FE237}" destId="{D1578E25-C9BB-4BBA-A38F-920C7E2B36FC}" srcOrd="0" destOrd="0" presId="urn:microsoft.com/office/officeart/2018/2/layout/IconVerticalSolidList"/>
    <dgm:cxn modelId="{6376D5D5-2112-4F29-88C7-93C8E81A0A9C}" type="presParOf" srcId="{F2AE52EA-342A-40C7-83FE-BEE86D0FE237}" destId="{54C752D3-B0E1-4080-A641-5316B5DA982B}" srcOrd="1" destOrd="0" presId="urn:microsoft.com/office/officeart/2018/2/layout/IconVerticalSolidList"/>
    <dgm:cxn modelId="{D0C971F2-9EB4-4687-8203-FB616044DCBC}" type="presParOf" srcId="{F2AE52EA-342A-40C7-83FE-BEE86D0FE237}" destId="{7D273C0B-0643-4460-AC6B-CD4864F2FC3D}" srcOrd="2" destOrd="0" presId="urn:microsoft.com/office/officeart/2018/2/layout/IconVerticalSolidList"/>
    <dgm:cxn modelId="{4B6BD5C0-80A9-44A9-805B-C01588BB92D4}" type="presParOf" srcId="{F2AE52EA-342A-40C7-83FE-BEE86D0FE237}" destId="{C13F42E1-9376-455E-9050-C133FB8C9BC3}" srcOrd="3" destOrd="0" presId="urn:microsoft.com/office/officeart/2018/2/layout/IconVerticalSolidList"/>
    <dgm:cxn modelId="{09CBFBA3-4F3F-4FDC-804C-C38538D2D8F7}" type="presParOf" srcId="{FCBB086B-476A-4363-B9FD-3175186A143C}" destId="{474944C5-81D6-43A6-BC11-73FDB629BD6F}" srcOrd="5" destOrd="0" presId="urn:microsoft.com/office/officeart/2018/2/layout/IconVerticalSolidList"/>
    <dgm:cxn modelId="{968AD8D3-1344-448B-9E78-6CA4DABA5FD5}" type="presParOf" srcId="{FCBB086B-476A-4363-B9FD-3175186A143C}" destId="{1B8509AB-8A0A-42C9-ABAA-BECB770383BC}" srcOrd="6" destOrd="0" presId="urn:microsoft.com/office/officeart/2018/2/layout/IconVerticalSolidList"/>
    <dgm:cxn modelId="{8A44069A-2CFF-4B9A-B950-DB782CDBFE9B}" type="presParOf" srcId="{1B8509AB-8A0A-42C9-ABAA-BECB770383BC}" destId="{8AB5B8D0-91E5-47B9-B6EA-3CFD49B5D3FF}" srcOrd="0" destOrd="0" presId="urn:microsoft.com/office/officeart/2018/2/layout/IconVerticalSolidList"/>
    <dgm:cxn modelId="{429A16F3-A899-4DAA-939E-3B7847B92A11}" type="presParOf" srcId="{1B8509AB-8A0A-42C9-ABAA-BECB770383BC}" destId="{52EFF8C1-D330-4DB7-ABFC-CB794692F3A4}" srcOrd="1" destOrd="0" presId="urn:microsoft.com/office/officeart/2018/2/layout/IconVerticalSolidList"/>
    <dgm:cxn modelId="{85C27226-262F-4E3B-9295-8D2564CA0F72}" type="presParOf" srcId="{1B8509AB-8A0A-42C9-ABAA-BECB770383BC}" destId="{6AD6F4C5-2994-4F16-8360-BF4011A70D6B}" srcOrd="2" destOrd="0" presId="urn:microsoft.com/office/officeart/2018/2/layout/IconVerticalSolidList"/>
    <dgm:cxn modelId="{62704429-DDAD-4CB4-B75E-9F8342560AE7}" type="presParOf" srcId="{1B8509AB-8A0A-42C9-ABAA-BECB770383BC}" destId="{A9C66F14-0E48-4D46-BA3C-C872D5DD68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00D4C-43D8-4D8E-8AF7-986C9AA94D6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BF9DC24-0E15-4886-B68C-26BA6DB2633A}">
      <dgm:prSet phldrT="[Text]"/>
      <dgm:spPr/>
      <dgm:t>
        <a:bodyPr/>
        <a:lstStyle/>
        <a:p>
          <a:r>
            <a:rPr lang="sv-SE"/>
            <a:t>SKR</a:t>
          </a:r>
        </a:p>
      </dgm:t>
    </dgm:pt>
    <dgm:pt modelId="{3E0553C2-9EDE-42A4-B1C6-CFC6A1214DF9}" type="parTrans" cxnId="{D489695E-F662-46EF-B896-8CD27E23EDA3}">
      <dgm:prSet/>
      <dgm:spPr/>
      <dgm:t>
        <a:bodyPr/>
        <a:lstStyle/>
        <a:p>
          <a:endParaRPr lang="sv-SE"/>
        </a:p>
      </dgm:t>
    </dgm:pt>
    <dgm:pt modelId="{DDF4DB00-1A29-4B85-8A1B-FD7B8EA1370D}" type="sibTrans" cxnId="{D489695E-F662-46EF-B896-8CD27E23EDA3}">
      <dgm:prSet/>
      <dgm:spPr/>
      <dgm:t>
        <a:bodyPr/>
        <a:lstStyle/>
        <a:p>
          <a:endParaRPr lang="sv-SE"/>
        </a:p>
      </dgm:t>
    </dgm:pt>
    <dgm:pt modelId="{2523B038-A413-4415-9EA1-7DD285385C5C}">
      <dgm:prSet phldrT="[Text]"/>
      <dgm:spPr/>
      <dgm:t>
        <a:bodyPr/>
        <a:lstStyle/>
        <a:p>
          <a:r>
            <a:rPr lang="sv-SE"/>
            <a:t>RSS</a:t>
          </a:r>
        </a:p>
      </dgm:t>
    </dgm:pt>
    <dgm:pt modelId="{F4F2E46A-26AF-41BF-8BC7-5480F340B33F}" type="parTrans" cxnId="{8D11B19B-D6C8-4BB2-BC61-5454BB511A9C}">
      <dgm:prSet/>
      <dgm:spPr/>
      <dgm:t>
        <a:bodyPr/>
        <a:lstStyle/>
        <a:p>
          <a:endParaRPr lang="sv-SE"/>
        </a:p>
      </dgm:t>
    </dgm:pt>
    <dgm:pt modelId="{BE9733A3-C661-43E0-BDEE-C10611570D6C}" type="sibTrans" cxnId="{8D11B19B-D6C8-4BB2-BC61-5454BB511A9C}">
      <dgm:prSet/>
      <dgm:spPr/>
      <dgm:t>
        <a:bodyPr/>
        <a:lstStyle/>
        <a:p>
          <a:endParaRPr lang="sv-SE"/>
        </a:p>
      </dgm:t>
    </dgm:pt>
    <dgm:pt modelId="{6E2BB962-601C-4056-B82A-60E552B1F9E7}">
      <dgm:prSet phldrT="[Text]"/>
      <dgm:spPr/>
      <dgm:t>
        <a:bodyPr/>
        <a:lstStyle/>
        <a:p>
          <a:r>
            <a:rPr lang="sv-SE"/>
            <a:t>Kommun</a:t>
          </a:r>
        </a:p>
      </dgm:t>
    </dgm:pt>
    <dgm:pt modelId="{4FCD47B0-0168-4730-8760-E1173E2218C1}" type="parTrans" cxnId="{09DFA77B-06A4-4C43-9AB5-14FB1DBF6426}">
      <dgm:prSet/>
      <dgm:spPr/>
      <dgm:t>
        <a:bodyPr/>
        <a:lstStyle/>
        <a:p>
          <a:endParaRPr lang="sv-SE"/>
        </a:p>
      </dgm:t>
    </dgm:pt>
    <dgm:pt modelId="{64E102BA-321C-4E9C-B65F-EF4D71571FA8}" type="sibTrans" cxnId="{09DFA77B-06A4-4C43-9AB5-14FB1DBF6426}">
      <dgm:prSet/>
      <dgm:spPr/>
      <dgm:t>
        <a:bodyPr/>
        <a:lstStyle/>
        <a:p>
          <a:endParaRPr lang="sv-SE"/>
        </a:p>
      </dgm:t>
    </dgm:pt>
    <dgm:pt modelId="{F793D19F-82CD-4A6D-B6FA-775750115ACE}">
      <dgm:prSet phldrT="[Text]"/>
      <dgm:spPr/>
      <dgm:t>
        <a:bodyPr/>
        <a:lstStyle/>
        <a:p>
          <a:r>
            <a:rPr lang="sv-SE"/>
            <a:t>Kommun</a:t>
          </a:r>
        </a:p>
      </dgm:t>
    </dgm:pt>
    <dgm:pt modelId="{9427C540-D8ED-4DEF-8109-99016CF600BB}" type="parTrans" cxnId="{FDC589C8-3228-4532-9656-B75FB5007D4E}">
      <dgm:prSet/>
      <dgm:spPr/>
      <dgm:t>
        <a:bodyPr/>
        <a:lstStyle/>
        <a:p>
          <a:endParaRPr lang="sv-SE"/>
        </a:p>
      </dgm:t>
    </dgm:pt>
    <dgm:pt modelId="{5E3119DB-B392-4E39-8DF2-E804D9AD3886}" type="sibTrans" cxnId="{FDC589C8-3228-4532-9656-B75FB5007D4E}">
      <dgm:prSet/>
      <dgm:spPr/>
      <dgm:t>
        <a:bodyPr/>
        <a:lstStyle/>
        <a:p>
          <a:endParaRPr lang="sv-SE"/>
        </a:p>
      </dgm:t>
    </dgm:pt>
    <dgm:pt modelId="{3FE25A14-75EF-4BE3-8193-ED13BA2F6587}">
      <dgm:prSet phldrT="[Text]"/>
      <dgm:spPr/>
      <dgm:t>
        <a:bodyPr/>
        <a:lstStyle/>
        <a:p>
          <a:r>
            <a:rPr lang="sv-SE"/>
            <a:t>RSS</a:t>
          </a:r>
        </a:p>
      </dgm:t>
    </dgm:pt>
    <dgm:pt modelId="{543218AE-BF07-4010-98F1-4F93BCDD4275}" type="parTrans" cxnId="{9A7933A6-D911-4D27-952D-C61F0BDE5991}">
      <dgm:prSet/>
      <dgm:spPr/>
      <dgm:t>
        <a:bodyPr/>
        <a:lstStyle/>
        <a:p>
          <a:endParaRPr lang="sv-SE"/>
        </a:p>
      </dgm:t>
    </dgm:pt>
    <dgm:pt modelId="{F004E693-0443-4DBB-9D10-4867D9A02BD6}" type="sibTrans" cxnId="{9A7933A6-D911-4D27-952D-C61F0BDE5991}">
      <dgm:prSet/>
      <dgm:spPr/>
      <dgm:t>
        <a:bodyPr/>
        <a:lstStyle/>
        <a:p>
          <a:endParaRPr lang="sv-SE"/>
        </a:p>
      </dgm:t>
    </dgm:pt>
    <dgm:pt modelId="{3AD607E0-1254-4285-A0F1-5A983F06A2DF}">
      <dgm:prSet phldrT="[Text]"/>
      <dgm:spPr/>
      <dgm:t>
        <a:bodyPr/>
        <a:lstStyle/>
        <a:p>
          <a:r>
            <a:rPr lang="sv-SE"/>
            <a:t>Kommun</a:t>
          </a:r>
        </a:p>
      </dgm:t>
    </dgm:pt>
    <dgm:pt modelId="{C1530EEE-A659-43C3-9408-DA77FBE964FB}" type="parTrans" cxnId="{0FA4D5F6-E010-4CEF-BC6E-74D768B179FF}">
      <dgm:prSet/>
      <dgm:spPr/>
      <dgm:t>
        <a:bodyPr/>
        <a:lstStyle/>
        <a:p>
          <a:endParaRPr lang="sv-SE"/>
        </a:p>
      </dgm:t>
    </dgm:pt>
    <dgm:pt modelId="{4D2E1184-60AF-484F-80A7-3F4549FF650B}" type="sibTrans" cxnId="{0FA4D5F6-E010-4CEF-BC6E-74D768B179FF}">
      <dgm:prSet/>
      <dgm:spPr/>
      <dgm:t>
        <a:bodyPr/>
        <a:lstStyle/>
        <a:p>
          <a:endParaRPr lang="sv-SE"/>
        </a:p>
      </dgm:t>
    </dgm:pt>
    <dgm:pt modelId="{0F572251-967E-4582-B69C-0B4BAD4AC5A7}">
      <dgm:prSet phldrT="[Text]"/>
      <dgm:spPr/>
      <dgm:t>
        <a:bodyPr/>
        <a:lstStyle/>
        <a:p>
          <a:r>
            <a:rPr lang="sv-SE"/>
            <a:t>Kommun</a:t>
          </a:r>
        </a:p>
      </dgm:t>
    </dgm:pt>
    <dgm:pt modelId="{8FA629A2-6D32-46D3-B1D0-2C284B4AE7D1}" type="parTrans" cxnId="{79292347-C441-48CA-9AE7-8DC32A36D572}">
      <dgm:prSet/>
      <dgm:spPr/>
      <dgm:t>
        <a:bodyPr/>
        <a:lstStyle/>
        <a:p>
          <a:endParaRPr lang="sv-SE"/>
        </a:p>
      </dgm:t>
    </dgm:pt>
    <dgm:pt modelId="{713636AB-DFCC-4905-94AB-D84E6AF74965}" type="sibTrans" cxnId="{79292347-C441-48CA-9AE7-8DC32A36D572}">
      <dgm:prSet/>
      <dgm:spPr/>
      <dgm:t>
        <a:bodyPr/>
        <a:lstStyle/>
        <a:p>
          <a:endParaRPr lang="sv-SE"/>
        </a:p>
      </dgm:t>
    </dgm:pt>
    <dgm:pt modelId="{EC06F218-13D4-4A68-8124-FEF3083B024F}">
      <dgm:prSet phldrT="[Text]"/>
      <dgm:spPr/>
      <dgm:t>
        <a:bodyPr/>
        <a:lstStyle/>
        <a:p>
          <a:r>
            <a:rPr lang="sv-SE" dirty="0"/>
            <a:t>Kommun</a:t>
          </a:r>
        </a:p>
      </dgm:t>
    </dgm:pt>
    <dgm:pt modelId="{33D34973-68AE-4FDF-A5F6-81B7A92CED4B}" type="parTrans" cxnId="{43F55358-FA91-48D1-9F7E-CF0212206195}">
      <dgm:prSet/>
      <dgm:spPr/>
      <dgm:t>
        <a:bodyPr/>
        <a:lstStyle/>
        <a:p>
          <a:endParaRPr lang="sv-SE"/>
        </a:p>
      </dgm:t>
    </dgm:pt>
    <dgm:pt modelId="{875322D9-1FE3-46DB-813C-19DF3DCDB4EF}" type="sibTrans" cxnId="{43F55358-FA91-48D1-9F7E-CF0212206195}">
      <dgm:prSet/>
      <dgm:spPr/>
      <dgm:t>
        <a:bodyPr/>
        <a:lstStyle/>
        <a:p>
          <a:endParaRPr lang="sv-SE"/>
        </a:p>
      </dgm:t>
    </dgm:pt>
    <dgm:pt modelId="{07EF6906-6412-4D29-BDDC-2E4D51E01088}">
      <dgm:prSet phldrT="[Text]"/>
      <dgm:spPr/>
      <dgm:t>
        <a:bodyPr/>
        <a:lstStyle/>
        <a:p>
          <a:r>
            <a:rPr lang="sv-SE"/>
            <a:t>RSS</a:t>
          </a:r>
        </a:p>
      </dgm:t>
    </dgm:pt>
    <dgm:pt modelId="{880B366D-56FC-4E90-8269-573AD8F28307}" type="parTrans" cxnId="{884C93DD-382E-40EE-A40D-25C34F509C9D}">
      <dgm:prSet/>
      <dgm:spPr/>
      <dgm:t>
        <a:bodyPr/>
        <a:lstStyle/>
        <a:p>
          <a:endParaRPr lang="sv-SE"/>
        </a:p>
      </dgm:t>
    </dgm:pt>
    <dgm:pt modelId="{4507006E-029C-4A66-8E1E-E59D4D22B48B}" type="sibTrans" cxnId="{884C93DD-382E-40EE-A40D-25C34F509C9D}">
      <dgm:prSet/>
      <dgm:spPr/>
      <dgm:t>
        <a:bodyPr/>
        <a:lstStyle/>
        <a:p>
          <a:endParaRPr lang="sv-SE"/>
        </a:p>
      </dgm:t>
    </dgm:pt>
    <dgm:pt modelId="{AF499DA8-95CD-48CB-B23A-4822384B6507}">
      <dgm:prSet phldrT="[Text]"/>
      <dgm:spPr/>
      <dgm:t>
        <a:bodyPr/>
        <a:lstStyle/>
        <a:p>
          <a:r>
            <a:rPr lang="sv-SE"/>
            <a:t>Kommun</a:t>
          </a:r>
        </a:p>
      </dgm:t>
    </dgm:pt>
    <dgm:pt modelId="{C107C44F-FAD3-4B69-8A48-FD54AC0BE60D}" type="parTrans" cxnId="{0A34503F-A879-4F25-85B4-5B5E10F1D6C6}">
      <dgm:prSet/>
      <dgm:spPr/>
      <dgm:t>
        <a:bodyPr/>
        <a:lstStyle/>
        <a:p>
          <a:endParaRPr lang="sv-SE"/>
        </a:p>
      </dgm:t>
    </dgm:pt>
    <dgm:pt modelId="{6FCFFC19-D1B7-4BAF-B0F0-257422CF47A2}" type="sibTrans" cxnId="{0A34503F-A879-4F25-85B4-5B5E10F1D6C6}">
      <dgm:prSet/>
      <dgm:spPr/>
      <dgm:t>
        <a:bodyPr/>
        <a:lstStyle/>
        <a:p>
          <a:endParaRPr lang="sv-SE"/>
        </a:p>
      </dgm:t>
    </dgm:pt>
    <dgm:pt modelId="{8098ABF2-A8B1-4689-A414-D94F454052A0}" type="pres">
      <dgm:prSet presAssocID="{A5100D4C-43D8-4D8E-8AF7-986C9AA94D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95FCC3-26BB-483A-8D88-9B773B82FA92}" type="pres">
      <dgm:prSet presAssocID="{2BF9DC24-0E15-4886-B68C-26BA6DB2633A}" presName="root1" presStyleCnt="0"/>
      <dgm:spPr/>
    </dgm:pt>
    <dgm:pt modelId="{09C62B6C-B491-4918-983B-55C9E97C6412}" type="pres">
      <dgm:prSet presAssocID="{2BF9DC24-0E15-4886-B68C-26BA6DB2633A}" presName="LevelOneTextNode" presStyleLbl="node0" presStyleIdx="0" presStyleCnt="1">
        <dgm:presLayoutVars>
          <dgm:chPref val="3"/>
        </dgm:presLayoutVars>
      </dgm:prSet>
      <dgm:spPr/>
    </dgm:pt>
    <dgm:pt modelId="{2AA3BF5D-A2FD-4F5C-B374-C3F896C61071}" type="pres">
      <dgm:prSet presAssocID="{2BF9DC24-0E15-4886-B68C-26BA6DB2633A}" presName="level2hierChild" presStyleCnt="0"/>
      <dgm:spPr/>
    </dgm:pt>
    <dgm:pt modelId="{F3BC4F6B-E05E-45C7-96AF-CBB8B96330E9}" type="pres">
      <dgm:prSet presAssocID="{F4F2E46A-26AF-41BF-8BC7-5480F340B33F}" presName="conn2-1" presStyleLbl="parChTrans1D2" presStyleIdx="0" presStyleCnt="3"/>
      <dgm:spPr/>
    </dgm:pt>
    <dgm:pt modelId="{D3CFEF05-0808-40DF-92A3-E2747919561A}" type="pres">
      <dgm:prSet presAssocID="{F4F2E46A-26AF-41BF-8BC7-5480F340B33F}" presName="connTx" presStyleLbl="parChTrans1D2" presStyleIdx="0" presStyleCnt="3"/>
      <dgm:spPr/>
    </dgm:pt>
    <dgm:pt modelId="{DBFF308E-C71B-4CC4-9719-ED5C89FD3265}" type="pres">
      <dgm:prSet presAssocID="{2523B038-A413-4415-9EA1-7DD285385C5C}" presName="root2" presStyleCnt="0"/>
      <dgm:spPr/>
    </dgm:pt>
    <dgm:pt modelId="{72E8CE41-2ADA-411F-84A8-97FC4610167B}" type="pres">
      <dgm:prSet presAssocID="{2523B038-A413-4415-9EA1-7DD285385C5C}" presName="LevelTwoTextNode" presStyleLbl="node2" presStyleIdx="0" presStyleCnt="3">
        <dgm:presLayoutVars>
          <dgm:chPref val="3"/>
        </dgm:presLayoutVars>
      </dgm:prSet>
      <dgm:spPr/>
    </dgm:pt>
    <dgm:pt modelId="{C9A1B956-D9F1-4E99-B8A2-1A72E675ADC1}" type="pres">
      <dgm:prSet presAssocID="{2523B038-A413-4415-9EA1-7DD285385C5C}" presName="level3hierChild" presStyleCnt="0"/>
      <dgm:spPr/>
    </dgm:pt>
    <dgm:pt modelId="{7FF63C26-7894-45D0-A44C-735BDA77D6A8}" type="pres">
      <dgm:prSet presAssocID="{4FCD47B0-0168-4730-8760-E1173E2218C1}" presName="conn2-1" presStyleLbl="parChTrans1D3" presStyleIdx="0" presStyleCnt="6"/>
      <dgm:spPr/>
    </dgm:pt>
    <dgm:pt modelId="{4252D786-6A7A-4E6D-B80B-679508E23F14}" type="pres">
      <dgm:prSet presAssocID="{4FCD47B0-0168-4730-8760-E1173E2218C1}" presName="connTx" presStyleLbl="parChTrans1D3" presStyleIdx="0" presStyleCnt="6"/>
      <dgm:spPr/>
    </dgm:pt>
    <dgm:pt modelId="{984BBEC3-8119-4A84-9B50-D37B37F7CEC9}" type="pres">
      <dgm:prSet presAssocID="{6E2BB962-601C-4056-B82A-60E552B1F9E7}" presName="root2" presStyleCnt="0"/>
      <dgm:spPr/>
    </dgm:pt>
    <dgm:pt modelId="{38FC07F7-ED2E-4074-B728-7F829AFD7834}" type="pres">
      <dgm:prSet presAssocID="{6E2BB962-601C-4056-B82A-60E552B1F9E7}" presName="LevelTwoTextNode" presStyleLbl="node3" presStyleIdx="0" presStyleCnt="6">
        <dgm:presLayoutVars>
          <dgm:chPref val="3"/>
        </dgm:presLayoutVars>
      </dgm:prSet>
      <dgm:spPr/>
    </dgm:pt>
    <dgm:pt modelId="{928AE60A-7E9C-46FF-8DE5-6219A2E843BF}" type="pres">
      <dgm:prSet presAssocID="{6E2BB962-601C-4056-B82A-60E552B1F9E7}" presName="level3hierChild" presStyleCnt="0"/>
      <dgm:spPr/>
    </dgm:pt>
    <dgm:pt modelId="{0892DC44-CB5D-4B18-88FC-87A8B2DDD9F5}" type="pres">
      <dgm:prSet presAssocID="{9427C540-D8ED-4DEF-8109-99016CF600BB}" presName="conn2-1" presStyleLbl="parChTrans1D3" presStyleIdx="1" presStyleCnt="6"/>
      <dgm:spPr/>
    </dgm:pt>
    <dgm:pt modelId="{92288163-0F98-4151-BEAE-80312AF57A0D}" type="pres">
      <dgm:prSet presAssocID="{9427C540-D8ED-4DEF-8109-99016CF600BB}" presName="connTx" presStyleLbl="parChTrans1D3" presStyleIdx="1" presStyleCnt="6"/>
      <dgm:spPr/>
    </dgm:pt>
    <dgm:pt modelId="{C64BDE3C-AA02-4869-AFFC-451FA3FC2BD9}" type="pres">
      <dgm:prSet presAssocID="{F793D19F-82CD-4A6D-B6FA-775750115ACE}" presName="root2" presStyleCnt="0"/>
      <dgm:spPr/>
    </dgm:pt>
    <dgm:pt modelId="{96DEEE18-8AA3-4923-A524-DA5E3E5FDE96}" type="pres">
      <dgm:prSet presAssocID="{F793D19F-82CD-4A6D-B6FA-775750115ACE}" presName="LevelTwoTextNode" presStyleLbl="node3" presStyleIdx="1" presStyleCnt="6">
        <dgm:presLayoutVars>
          <dgm:chPref val="3"/>
        </dgm:presLayoutVars>
      </dgm:prSet>
      <dgm:spPr/>
    </dgm:pt>
    <dgm:pt modelId="{4932C1A9-3592-451B-9754-3145FC246482}" type="pres">
      <dgm:prSet presAssocID="{F793D19F-82CD-4A6D-B6FA-775750115ACE}" presName="level3hierChild" presStyleCnt="0"/>
      <dgm:spPr/>
    </dgm:pt>
    <dgm:pt modelId="{2EA335ED-C1E9-45A9-BA77-FEB7D0451712}" type="pres">
      <dgm:prSet presAssocID="{880B366D-56FC-4E90-8269-573AD8F28307}" presName="conn2-1" presStyleLbl="parChTrans1D2" presStyleIdx="1" presStyleCnt="3"/>
      <dgm:spPr/>
    </dgm:pt>
    <dgm:pt modelId="{E9AB55B5-A433-4B44-A7D9-82A951905FA4}" type="pres">
      <dgm:prSet presAssocID="{880B366D-56FC-4E90-8269-573AD8F28307}" presName="connTx" presStyleLbl="parChTrans1D2" presStyleIdx="1" presStyleCnt="3"/>
      <dgm:spPr/>
    </dgm:pt>
    <dgm:pt modelId="{D8CCD41E-CB1C-4B28-82B9-0CBAF52EE4BD}" type="pres">
      <dgm:prSet presAssocID="{07EF6906-6412-4D29-BDDC-2E4D51E01088}" presName="root2" presStyleCnt="0"/>
      <dgm:spPr/>
    </dgm:pt>
    <dgm:pt modelId="{0A6684B9-BA7D-4A84-ACEA-05AACDFFCFAA}" type="pres">
      <dgm:prSet presAssocID="{07EF6906-6412-4D29-BDDC-2E4D51E01088}" presName="LevelTwoTextNode" presStyleLbl="node2" presStyleIdx="1" presStyleCnt="3">
        <dgm:presLayoutVars>
          <dgm:chPref val="3"/>
        </dgm:presLayoutVars>
      </dgm:prSet>
      <dgm:spPr/>
    </dgm:pt>
    <dgm:pt modelId="{EF846EAB-8A78-4CDE-9735-33FDAC557B60}" type="pres">
      <dgm:prSet presAssocID="{07EF6906-6412-4D29-BDDC-2E4D51E01088}" presName="level3hierChild" presStyleCnt="0"/>
      <dgm:spPr/>
    </dgm:pt>
    <dgm:pt modelId="{C8CCE9A5-0ECB-458D-83DB-62619CA84878}" type="pres">
      <dgm:prSet presAssocID="{33D34973-68AE-4FDF-A5F6-81B7A92CED4B}" presName="conn2-1" presStyleLbl="parChTrans1D3" presStyleIdx="2" presStyleCnt="6"/>
      <dgm:spPr/>
    </dgm:pt>
    <dgm:pt modelId="{0A27DE7C-F247-4C8B-9A8F-53B6F736A941}" type="pres">
      <dgm:prSet presAssocID="{33D34973-68AE-4FDF-A5F6-81B7A92CED4B}" presName="connTx" presStyleLbl="parChTrans1D3" presStyleIdx="2" presStyleCnt="6"/>
      <dgm:spPr/>
    </dgm:pt>
    <dgm:pt modelId="{EE49A2EB-8B55-4406-B76C-C058E990790C}" type="pres">
      <dgm:prSet presAssocID="{EC06F218-13D4-4A68-8124-FEF3083B024F}" presName="root2" presStyleCnt="0"/>
      <dgm:spPr/>
    </dgm:pt>
    <dgm:pt modelId="{81C3AAC0-7863-4C36-AAFF-98282A89DF82}" type="pres">
      <dgm:prSet presAssocID="{EC06F218-13D4-4A68-8124-FEF3083B024F}" presName="LevelTwoTextNode" presStyleLbl="node3" presStyleIdx="2" presStyleCnt="6">
        <dgm:presLayoutVars>
          <dgm:chPref val="3"/>
        </dgm:presLayoutVars>
      </dgm:prSet>
      <dgm:spPr/>
    </dgm:pt>
    <dgm:pt modelId="{891BD5D0-EFE8-4B93-B774-B3543782E25F}" type="pres">
      <dgm:prSet presAssocID="{EC06F218-13D4-4A68-8124-FEF3083B024F}" presName="level3hierChild" presStyleCnt="0"/>
      <dgm:spPr/>
    </dgm:pt>
    <dgm:pt modelId="{40445480-ED5F-4F3B-B600-2EAC95AC211E}" type="pres">
      <dgm:prSet presAssocID="{C107C44F-FAD3-4B69-8A48-FD54AC0BE60D}" presName="conn2-1" presStyleLbl="parChTrans1D3" presStyleIdx="3" presStyleCnt="6"/>
      <dgm:spPr/>
    </dgm:pt>
    <dgm:pt modelId="{A4798B99-0B38-4863-BEDD-FA7257185EFC}" type="pres">
      <dgm:prSet presAssocID="{C107C44F-FAD3-4B69-8A48-FD54AC0BE60D}" presName="connTx" presStyleLbl="parChTrans1D3" presStyleIdx="3" presStyleCnt="6"/>
      <dgm:spPr/>
    </dgm:pt>
    <dgm:pt modelId="{AD455A28-656C-4B48-8BF7-8980A30B9B3B}" type="pres">
      <dgm:prSet presAssocID="{AF499DA8-95CD-48CB-B23A-4822384B6507}" presName="root2" presStyleCnt="0"/>
      <dgm:spPr/>
    </dgm:pt>
    <dgm:pt modelId="{2CF89953-19E1-4FBD-B08C-6F2B0FF1DD89}" type="pres">
      <dgm:prSet presAssocID="{AF499DA8-95CD-48CB-B23A-4822384B6507}" presName="LevelTwoTextNode" presStyleLbl="node3" presStyleIdx="3" presStyleCnt="6">
        <dgm:presLayoutVars>
          <dgm:chPref val="3"/>
        </dgm:presLayoutVars>
      </dgm:prSet>
      <dgm:spPr/>
    </dgm:pt>
    <dgm:pt modelId="{68923349-0315-4A61-8117-C483B52DF6C9}" type="pres">
      <dgm:prSet presAssocID="{AF499DA8-95CD-48CB-B23A-4822384B6507}" presName="level3hierChild" presStyleCnt="0"/>
      <dgm:spPr/>
    </dgm:pt>
    <dgm:pt modelId="{2E5E0B1A-C015-4A95-B5FF-1CDCCFAC918A}" type="pres">
      <dgm:prSet presAssocID="{543218AE-BF07-4010-98F1-4F93BCDD4275}" presName="conn2-1" presStyleLbl="parChTrans1D2" presStyleIdx="2" presStyleCnt="3"/>
      <dgm:spPr/>
    </dgm:pt>
    <dgm:pt modelId="{1C0909C4-9EBB-47D9-AFA4-0776CE30F7FE}" type="pres">
      <dgm:prSet presAssocID="{543218AE-BF07-4010-98F1-4F93BCDD4275}" presName="connTx" presStyleLbl="parChTrans1D2" presStyleIdx="2" presStyleCnt="3"/>
      <dgm:spPr/>
    </dgm:pt>
    <dgm:pt modelId="{52A28C0E-0462-41A8-85B5-EDCDF8625DB8}" type="pres">
      <dgm:prSet presAssocID="{3FE25A14-75EF-4BE3-8193-ED13BA2F6587}" presName="root2" presStyleCnt="0"/>
      <dgm:spPr/>
    </dgm:pt>
    <dgm:pt modelId="{A5BE6402-EB13-4C38-9AE4-7F7FFEFDA5A2}" type="pres">
      <dgm:prSet presAssocID="{3FE25A14-75EF-4BE3-8193-ED13BA2F6587}" presName="LevelTwoTextNode" presStyleLbl="node2" presStyleIdx="2" presStyleCnt="3">
        <dgm:presLayoutVars>
          <dgm:chPref val="3"/>
        </dgm:presLayoutVars>
      </dgm:prSet>
      <dgm:spPr/>
    </dgm:pt>
    <dgm:pt modelId="{77150AD9-9788-4C93-8956-676CF117CEC1}" type="pres">
      <dgm:prSet presAssocID="{3FE25A14-75EF-4BE3-8193-ED13BA2F6587}" presName="level3hierChild" presStyleCnt="0"/>
      <dgm:spPr/>
    </dgm:pt>
    <dgm:pt modelId="{42229BA6-EDF3-4BE5-A9B4-04DD23495C99}" type="pres">
      <dgm:prSet presAssocID="{C1530EEE-A659-43C3-9408-DA77FBE964FB}" presName="conn2-1" presStyleLbl="parChTrans1D3" presStyleIdx="4" presStyleCnt="6"/>
      <dgm:spPr/>
    </dgm:pt>
    <dgm:pt modelId="{3EACEB99-BA43-45E2-BD10-A706091254B1}" type="pres">
      <dgm:prSet presAssocID="{C1530EEE-A659-43C3-9408-DA77FBE964FB}" presName="connTx" presStyleLbl="parChTrans1D3" presStyleIdx="4" presStyleCnt="6"/>
      <dgm:spPr/>
    </dgm:pt>
    <dgm:pt modelId="{21D56CAE-FB79-49D7-8AB0-2917945F1D0C}" type="pres">
      <dgm:prSet presAssocID="{3AD607E0-1254-4285-A0F1-5A983F06A2DF}" presName="root2" presStyleCnt="0"/>
      <dgm:spPr/>
    </dgm:pt>
    <dgm:pt modelId="{A499BE3B-203D-4F82-B055-7D93A97AA3EA}" type="pres">
      <dgm:prSet presAssocID="{3AD607E0-1254-4285-A0F1-5A983F06A2DF}" presName="LevelTwoTextNode" presStyleLbl="node3" presStyleIdx="4" presStyleCnt="6">
        <dgm:presLayoutVars>
          <dgm:chPref val="3"/>
        </dgm:presLayoutVars>
      </dgm:prSet>
      <dgm:spPr/>
    </dgm:pt>
    <dgm:pt modelId="{4054ED5B-19D5-4D06-AFA2-CD89AFF95038}" type="pres">
      <dgm:prSet presAssocID="{3AD607E0-1254-4285-A0F1-5A983F06A2DF}" presName="level3hierChild" presStyleCnt="0"/>
      <dgm:spPr/>
    </dgm:pt>
    <dgm:pt modelId="{FE7AEAA0-8452-400E-AFE6-3CA7753364E2}" type="pres">
      <dgm:prSet presAssocID="{8FA629A2-6D32-46D3-B1D0-2C284B4AE7D1}" presName="conn2-1" presStyleLbl="parChTrans1D3" presStyleIdx="5" presStyleCnt="6"/>
      <dgm:spPr/>
    </dgm:pt>
    <dgm:pt modelId="{A60CB0E4-6B85-4894-83BD-EEEB192A04E4}" type="pres">
      <dgm:prSet presAssocID="{8FA629A2-6D32-46D3-B1D0-2C284B4AE7D1}" presName="connTx" presStyleLbl="parChTrans1D3" presStyleIdx="5" presStyleCnt="6"/>
      <dgm:spPr/>
    </dgm:pt>
    <dgm:pt modelId="{FE05B76D-52BD-484B-AA81-FEB27B182F47}" type="pres">
      <dgm:prSet presAssocID="{0F572251-967E-4582-B69C-0B4BAD4AC5A7}" presName="root2" presStyleCnt="0"/>
      <dgm:spPr/>
    </dgm:pt>
    <dgm:pt modelId="{18093F05-7FB1-4092-A089-AAD2D3C3C41E}" type="pres">
      <dgm:prSet presAssocID="{0F572251-967E-4582-B69C-0B4BAD4AC5A7}" presName="LevelTwoTextNode" presStyleLbl="node3" presStyleIdx="5" presStyleCnt="6">
        <dgm:presLayoutVars>
          <dgm:chPref val="3"/>
        </dgm:presLayoutVars>
      </dgm:prSet>
      <dgm:spPr/>
    </dgm:pt>
    <dgm:pt modelId="{DA719467-F287-4560-8859-6EF94FB8A0D4}" type="pres">
      <dgm:prSet presAssocID="{0F572251-967E-4582-B69C-0B4BAD4AC5A7}" presName="level3hierChild" presStyleCnt="0"/>
      <dgm:spPr/>
    </dgm:pt>
  </dgm:ptLst>
  <dgm:cxnLst>
    <dgm:cxn modelId="{5787B306-09E7-4FB5-8575-E6FD2942CC6A}" type="presOf" srcId="{F4F2E46A-26AF-41BF-8BC7-5480F340B33F}" destId="{F3BC4F6B-E05E-45C7-96AF-CBB8B96330E9}" srcOrd="0" destOrd="0" presId="urn:microsoft.com/office/officeart/2005/8/layout/hierarchy2"/>
    <dgm:cxn modelId="{9124DF0C-3406-48F9-9678-433736764B6D}" type="presOf" srcId="{07EF6906-6412-4D29-BDDC-2E4D51E01088}" destId="{0A6684B9-BA7D-4A84-ACEA-05AACDFFCFAA}" srcOrd="0" destOrd="0" presId="urn:microsoft.com/office/officeart/2005/8/layout/hierarchy2"/>
    <dgm:cxn modelId="{BE7EFC0D-5AFB-4C44-BF3F-4524070E1089}" type="presOf" srcId="{9427C540-D8ED-4DEF-8109-99016CF600BB}" destId="{0892DC44-CB5D-4B18-88FC-87A8B2DDD9F5}" srcOrd="0" destOrd="0" presId="urn:microsoft.com/office/officeart/2005/8/layout/hierarchy2"/>
    <dgm:cxn modelId="{F976AC14-AA3D-4CF7-BC00-84D8257115FC}" type="presOf" srcId="{2BF9DC24-0E15-4886-B68C-26BA6DB2633A}" destId="{09C62B6C-B491-4918-983B-55C9E97C6412}" srcOrd="0" destOrd="0" presId="urn:microsoft.com/office/officeart/2005/8/layout/hierarchy2"/>
    <dgm:cxn modelId="{FB23D317-BC21-4EA6-8609-2613C8EF1740}" type="presOf" srcId="{F793D19F-82CD-4A6D-B6FA-775750115ACE}" destId="{96DEEE18-8AA3-4923-A524-DA5E3E5FDE96}" srcOrd="0" destOrd="0" presId="urn:microsoft.com/office/officeart/2005/8/layout/hierarchy2"/>
    <dgm:cxn modelId="{9B5E2226-D8D2-494A-94C7-61B9A891F5FA}" type="presOf" srcId="{543218AE-BF07-4010-98F1-4F93BCDD4275}" destId="{2E5E0B1A-C015-4A95-B5FF-1CDCCFAC918A}" srcOrd="0" destOrd="0" presId="urn:microsoft.com/office/officeart/2005/8/layout/hierarchy2"/>
    <dgm:cxn modelId="{EDE86927-ECA1-4352-80D9-6461AF8773EC}" type="presOf" srcId="{4FCD47B0-0168-4730-8760-E1173E2218C1}" destId="{7FF63C26-7894-45D0-A44C-735BDA77D6A8}" srcOrd="0" destOrd="0" presId="urn:microsoft.com/office/officeart/2005/8/layout/hierarchy2"/>
    <dgm:cxn modelId="{F8AEAE27-B6A9-470D-8DA7-C551B597A3EE}" type="presOf" srcId="{A5100D4C-43D8-4D8E-8AF7-986C9AA94D60}" destId="{8098ABF2-A8B1-4689-A414-D94F454052A0}" srcOrd="0" destOrd="0" presId="urn:microsoft.com/office/officeart/2005/8/layout/hierarchy2"/>
    <dgm:cxn modelId="{EAD1912C-F8C0-402F-BCAA-50D5E55CC0C4}" type="presOf" srcId="{543218AE-BF07-4010-98F1-4F93BCDD4275}" destId="{1C0909C4-9EBB-47D9-AFA4-0776CE30F7FE}" srcOrd="1" destOrd="0" presId="urn:microsoft.com/office/officeart/2005/8/layout/hierarchy2"/>
    <dgm:cxn modelId="{62E9093F-262B-416C-B65A-E715823F021D}" type="presOf" srcId="{6E2BB962-601C-4056-B82A-60E552B1F9E7}" destId="{38FC07F7-ED2E-4074-B728-7F829AFD7834}" srcOrd="0" destOrd="0" presId="urn:microsoft.com/office/officeart/2005/8/layout/hierarchy2"/>
    <dgm:cxn modelId="{0A34503F-A879-4F25-85B4-5B5E10F1D6C6}" srcId="{07EF6906-6412-4D29-BDDC-2E4D51E01088}" destId="{AF499DA8-95CD-48CB-B23A-4822384B6507}" srcOrd="1" destOrd="0" parTransId="{C107C44F-FAD3-4B69-8A48-FD54AC0BE60D}" sibTransId="{6FCFFC19-D1B7-4BAF-B0F0-257422CF47A2}"/>
    <dgm:cxn modelId="{2322435C-5D35-4359-9C32-3AD00B75122E}" type="presOf" srcId="{C1530EEE-A659-43C3-9408-DA77FBE964FB}" destId="{3EACEB99-BA43-45E2-BD10-A706091254B1}" srcOrd="1" destOrd="0" presId="urn:microsoft.com/office/officeart/2005/8/layout/hierarchy2"/>
    <dgm:cxn modelId="{D489695E-F662-46EF-B896-8CD27E23EDA3}" srcId="{A5100D4C-43D8-4D8E-8AF7-986C9AA94D60}" destId="{2BF9DC24-0E15-4886-B68C-26BA6DB2633A}" srcOrd="0" destOrd="0" parTransId="{3E0553C2-9EDE-42A4-B1C6-CFC6A1214DF9}" sibTransId="{DDF4DB00-1A29-4B85-8A1B-FD7B8EA1370D}"/>
    <dgm:cxn modelId="{15512460-C0C6-4DEF-ADC9-A87E4C3DA612}" type="presOf" srcId="{C107C44F-FAD3-4B69-8A48-FD54AC0BE60D}" destId="{A4798B99-0B38-4863-BEDD-FA7257185EFC}" srcOrd="1" destOrd="0" presId="urn:microsoft.com/office/officeart/2005/8/layout/hierarchy2"/>
    <dgm:cxn modelId="{79292347-C441-48CA-9AE7-8DC32A36D572}" srcId="{3FE25A14-75EF-4BE3-8193-ED13BA2F6587}" destId="{0F572251-967E-4582-B69C-0B4BAD4AC5A7}" srcOrd="1" destOrd="0" parTransId="{8FA629A2-6D32-46D3-B1D0-2C284B4AE7D1}" sibTransId="{713636AB-DFCC-4905-94AB-D84E6AF74965}"/>
    <dgm:cxn modelId="{959DC64E-04AA-4850-A735-1A550B63B96F}" type="presOf" srcId="{880B366D-56FC-4E90-8269-573AD8F28307}" destId="{2EA335ED-C1E9-45A9-BA77-FEB7D0451712}" srcOrd="0" destOrd="0" presId="urn:microsoft.com/office/officeart/2005/8/layout/hierarchy2"/>
    <dgm:cxn modelId="{6D50D64E-85AC-488A-B734-5A96341711D1}" type="presOf" srcId="{33D34973-68AE-4FDF-A5F6-81B7A92CED4B}" destId="{C8CCE9A5-0ECB-458D-83DB-62619CA84878}" srcOrd="0" destOrd="0" presId="urn:microsoft.com/office/officeart/2005/8/layout/hierarchy2"/>
    <dgm:cxn modelId="{43F55358-FA91-48D1-9F7E-CF0212206195}" srcId="{07EF6906-6412-4D29-BDDC-2E4D51E01088}" destId="{EC06F218-13D4-4A68-8124-FEF3083B024F}" srcOrd="0" destOrd="0" parTransId="{33D34973-68AE-4FDF-A5F6-81B7A92CED4B}" sibTransId="{875322D9-1FE3-46DB-813C-19DF3DCDB4EF}"/>
    <dgm:cxn modelId="{09DFA77B-06A4-4C43-9AB5-14FB1DBF6426}" srcId="{2523B038-A413-4415-9EA1-7DD285385C5C}" destId="{6E2BB962-601C-4056-B82A-60E552B1F9E7}" srcOrd="0" destOrd="0" parTransId="{4FCD47B0-0168-4730-8760-E1173E2218C1}" sibTransId="{64E102BA-321C-4E9C-B65F-EF4D71571FA8}"/>
    <dgm:cxn modelId="{8F866885-CD39-47E7-94C8-A40D355B916C}" type="presOf" srcId="{C107C44F-FAD3-4B69-8A48-FD54AC0BE60D}" destId="{40445480-ED5F-4F3B-B600-2EAC95AC211E}" srcOrd="0" destOrd="0" presId="urn:microsoft.com/office/officeart/2005/8/layout/hierarchy2"/>
    <dgm:cxn modelId="{2129668D-6607-4CB6-9785-770A4B7F821D}" type="presOf" srcId="{EC06F218-13D4-4A68-8124-FEF3083B024F}" destId="{81C3AAC0-7863-4C36-AAFF-98282A89DF82}" srcOrd="0" destOrd="0" presId="urn:microsoft.com/office/officeart/2005/8/layout/hierarchy2"/>
    <dgm:cxn modelId="{41FDB191-3F54-4A60-86AF-9A96572AABE9}" type="presOf" srcId="{33D34973-68AE-4FDF-A5F6-81B7A92CED4B}" destId="{0A27DE7C-F247-4C8B-9A8F-53B6F736A941}" srcOrd="1" destOrd="0" presId="urn:microsoft.com/office/officeart/2005/8/layout/hierarchy2"/>
    <dgm:cxn modelId="{17AD4C92-3543-434A-94D7-7D986E8EEE4F}" type="presOf" srcId="{2523B038-A413-4415-9EA1-7DD285385C5C}" destId="{72E8CE41-2ADA-411F-84A8-97FC4610167B}" srcOrd="0" destOrd="0" presId="urn:microsoft.com/office/officeart/2005/8/layout/hierarchy2"/>
    <dgm:cxn modelId="{8D11B19B-D6C8-4BB2-BC61-5454BB511A9C}" srcId="{2BF9DC24-0E15-4886-B68C-26BA6DB2633A}" destId="{2523B038-A413-4415-9EA1-7DD285385C5C}" srcOrd="0" destOrd="0" parTransId="{F4F2E46A-26AF-41BF-8BC7-5480F340B33F}" sibTransId="{BE9733A3-C661-43E0-BDEE-C10611570D6C}"/>
    <dgm:cxn modelId="{9A7933A6-D911-4D27-952D-C61F0BDE5991}" srcId="{2BF9DC24-0E15-4886-B68C-26BA6DB2633A}" destId="{3FE25A14-75EF-4BE3-8193-ED13BA2F6587}" srcOrd="2" destOrd="0" parTransId="{543218AE-BF07-4010-98F1-4F93BCDD4275}" sibTransId="{F004E693-0443-4DBB-9D10-4867D9A02BD6}"/>
    <dgm:cxn modelId="{225A1AAB-B66F-4D18-8F4D-D08EC9F530F3}" type="presOf" srcId="{C1530EEE-A659-43C3-9408-DA77FBE964FB}" destId="{42229BA6-EDF3-4BE5-A9B4-04DD23495C99}" srcOrd="0" destOrd="0" presId="urn:microsoft.com/office/officeart/2005/8/layout/hierarchy2"/>
    <dgm:cxn modelId="{7A21B3B1-430F-4CED-AD98-AB7D526DF147}" type="presOf" srcId="{880B366D-56FC-4E90-8269-573AD8F28307}" destId="{E9AB55B5-A433-4B44-A7D9-82A951905FA4}" srcOrd="1" destOrd="0" presId="urn:microsoft.com/office/officeart/2005/8/layout/hierarchy2"/>
    <dgm:cxn modelId="{84FE71BF-627C-471B-BCAE-7851DC645C2A}" type="presOf" srcId="{AF499DA8-95CD-48CB-B23A-4822384B6507}" destId="{2CF89953-19E1-4FBD-B08C-6F2B0FF1DD89}" srcOrd="0" destOrd="0" presId="urn:microsoft.com/office/officeart/2005/8/layout/hierarchy2"/>
    <dgm:cxn modelId="{ABC24CC7-937E-4B33-9847-5B40464D665C}" type="presOf" srcId="{3AD607E0-1254-4285-A0F1-5A983F06A2DF}" destId="{A499BE3B-203D-4F82-B055-7D93A97AA3EA}" srcOrd="0" destOrd="0" presId="urn:microsoft.com/office/officeart/2005/8/layout/hierarchy2"/>
    <dgm:cxn modelId="{FDC589C8-3228-4532-9656-B75FB5007D4E}" srcId="{2523B038-A413-4415-9EA1-7DD285385C5C}" destId="{F793D19F-82CD-4A6D-B6FA-775750115ACE}" srcOrd="1" destOrd="0" parTransId="{9427C540-D8ED-4DEF-8109-99016CF600BB}" sibTransId="{5E3119DB-B392-4E39-8DF2-E804D9AD3886}"/>
    <dgm:cxn modelId="{C9064ACB-B35C-498C-888B-F2367895F6BE}" type="presOf" srcId="{8FA629A2-6D32-46D3-B1D0-2C284B4AE7D1}" destId="{FE7AEAA0-8452-400E-AFE6-3CA7753364E2}" srcOrd="0" destOrd="0" presId="urn:microsoft.com/office/officeart/2005/8/layout/hierarchy2"/>
    <dgm:cxn modelId="{6E830ED4-2FDF-48C0-BB04-E4BA16215DBB}" type="presOf" srcId="{4FCD47B0-0168-4730-8760-E1173E2218C1}" destId="{4252D786-6A7A-4E6D-B80B-679508E23F14}" srcOrd="1" destOrd="0" presId="urn:microsoft.com/office/officeart/2005/8/layout/hierarchy2"/>
    <dgm:cxn modelId="{81D31CD5-9536-46C9-82D9-B56D16988C53}" type="presOf" srcId="{3FE25A14-75EF-4BE3-8193-ED13BA2F6587}" destId="{A5BE6402-EB13-4C38-9AE4-7F7FFEFDA5A2}" srcOrd="0" destOrd="0" presId="urn:microsoft.com/office/officeart/2005/8/layout/hierarchy2"/>
    <dgm:cxn modelId="{884C93DD-382E-40EE-A40D-25C34F509C9D}" srcId="{2BF9DC24-0E15-4886-B68C-26BA6DB2633A}" destId="{07EF6906-6412-4D29-BDDC-2E4D51E01088}" srcOrd="1" destOrd="0" parTransId="{880B366D-56FC-4E90-8269-573AD8F28307}" sibTransId="{4507006E-029C-4A66-8E1E-E59D4D22B48B}"/>
    <dgm:cxn modelId="{5C2233E2-EDB0-45D2-AAAC-76D5C48D76C3}" type="presOf" srcId="{0F572251-967E-4582-B69C-0B4BAD4AC5A7}" destId="{18093F05-7FB1-4092-A089-AAD2D3C3C41E}" srcOrd="0" destOrd="0" presId="urn:microsoft.com/office/officeart/2005/8/layout/hierarchy2"/>
    <dgm:cxn modelId="{B86E7AE2-34FF-4946-9C49-1E5A5CA2BC2C}" type="presOf" srcId="{9427C540-D8ED-4DEF-8109-99016CF600BB}" destId="{92288163-0F98-4151-BEAE-80312AF57A0D}" srcOrd="1" destOrd="0" presId="urn:microsoft.com/office/officeart/2005/8/layout/hierarchy2"/>
    <dgm:cxn modelId="{4A7413EB-ACCF-4ED6-BDDC-B3DD112348C0}" type="presOf" srcId="{F4F2E46A-26AF-41BF-8BC7-5480F340B33F}" destId="{D3CFEF05-0808-40DF-92A3-E2747919561A}" srcOrd="1" destOrd="0" presId="urn:microsoft.com/office/officeart/2005/8/layout/hierarchy2"/>
    <dgm:cxn modelId="{FEA0EAF3-8094-4718-872A-A1FA4AB1AECC}" type="presOf" srcId="{8FA629A2-6D32-46D3-B1D0-2C284B4AE7D1}" destId="{A60CB0E4-6B85-4894-83BD-EEEB192A04E4}" srcOrd="1" destOrd="0" presId="urn:microsoft.com/office/officeart/2005/8/layout/hierarchy2"/>
    <dgm:cxn modelId="{0FA4D5F6-E010-4CEF-BC6E-74D768B179FF}" srcId="{3FE25A14-75EF-4BE3-8193-ED13BA2F6587}" destId="{3AD607E0-1254-4285-A0F1-5A983F06A2DF}" srcOrd="0" destOrd="0" parTransId="{C1530EEE-A659-43C3-9408-DA77FBE964FB}" sibTransId="{4D2E1184-60AF-484F-80A7-3F4549FF650B}"/>
    <dgm:cxn modelId="{938BBE47-8E6B-4463-AC10-A515FE6A25A4}" type="presParOf" srcId="{8098ABF2-A8B1-4689-A414-D94F454052A0}" destId="{C195FCC3-26BB-483A-8D88-9B773B82FA92}" srcOrd="0" destOrd="0" presId="urn:microsoft.com/office/officeart/2005/8/layout/hierarchy2"/>
    <dgm:cxn modelId="{9E940AEC-7BA8-4526-9183-CE228531FA8C}" type="presParOf" srcId="{C195FCC3-26BB-483A-8D88-9B773B82FA92}" destId="{09C62B6C-B491-4918-983B-55C9E97C6412}" srcOrd="0" destOrd="0" presId="urn:microsoft.com/office/officeart/2005/8/layout/hierarchy2"/>
    <dgm:cxn modelId="{40632EE1-DC81-463F-9D2A-65D7B32B64C1}" type="presParOf" srcId="{C195FCC3-26BB-483A-8D88-9B773B82FA92}" destId="{2AA3BF5D-A2FD-4F5C-B374-C3F896C61071}" srcOrd="1" destOrd="0" presId="urn:microsoft.com/office/officeart/2005/8/layout/hierarchy2"/>
    <dgm:cxn modelId="{9FB8040D-2A8C-4671-82F6-541C01E6F373}" type="presParOf" srcId="{2AA3BF5D-A2FD-4F5C-B374-C3F896C61071}" destId="{F3BC4F6B-E05E-45C7-96AF-CBB8B96330E9}" srcOrd="0" destOrd="0" presId="urn:microsoft.com/office/officeart/2005/8/layout/hierarchy2"/>
    <dgm:cxn modelId="{5C4697D7-2BA1-4999-8DB4-F2ECC605C8A6}" type="presParOf" srcId="{F3BC4F6B-E05E-45C7-96AF-CBB8B96330E9}" destId="{D3CFEF05-0808-40DF-92A3-E2747919561A}" srcOrd="0" destOrd="0" presId="urn:microsoft.com/office/officeart/2005/8/layout/hierarchy2"/>
    <dgm:cxn modelId="{D86EA433-F340-47AF-B597-9A9CC019ECF7}" type="presParOf" srcId="{2AA3BF5D-A2FD-4F5C-B374-C3F896C61071}" destId="{DBFF308E-C71B-4CC4-9719-ED5C89FD3265}" srcOrd="1" destOrd="0" presId="urn:microsoft.com/office/officeart/2005/8/layout/hierarchy2"/>
    <dgm:cxn modelId="{40454DEC-D0D4-47A3-9B8A-4D8EAFB30748}" type="presParOf" srcId="{DBFF308E-C71B-4CC4-9719-ED5C89FD3265}" destId="{72E8CE41-2ADA-411F-84A8-97FC4610167B}" srcOrd="0" destOrd="0" presId="urn:microsoft.com/office/officeart/2005/8/layout/hierarchy2"/>
    <dgm:cxn modelId="{2AE40D09-AD4A-46BA-BCBC-5C41B8F88A27}" type="presParOf" srcId="{DBFF308E-C71B-4CC4-9719-ED5C89FD3265}" destId="{C9A1B956-D9F1-4E99-B8A2-1A72E675ADC1}" srcOrd="1" destOrd="0" presId="urn:microsoft.com/office/officeart/2005/8/layout/hierarchy2"/>
    <dgm:cxn modelId="{9DA4D3D7-65AB-49C4-B830-013A643BFDB5}" type="presParOf" srcId="{C9A1B956-D9F1-4E99-B8A2-1A72E675ADC1}" destId="{7FF63C26-7894-45D0-A44C-735BDA77D6A8}" srcOrd="0" destOrd="0" presId="urn:microsoft.com/office/officeart/2005/8/layout/hierarchy2"/>
    <dgm:cxn modelId="{84303053-6BB1-4676-9BEB-8DB8210BAD05}" type="presParOf" srcId="{7FF63C26-7894-45D0-A44C-735BDA77D6A8}" destId="{4252D786-6A7A-4E6D-B80B-679508E23F14}" srcOrd="0" destOrd="0" presId="urn:microsoft.com/office/officeart/2005/8/layout/hierarchy2"/>
    <dgm:cxn modelId="{E63B4A6E-D362-4BEC-B037-4C7C448565BA}" type="presParOf" srcId="{C9A1B956-D9F1-4E99-B8A2-1A72E675ADC1}" destId="{984BBEC3-8119-4A84-9B50-D37B37F7CEC9}" srcOrd="1" destOrd="0" presId="urn:microsoft.com/office/officeart/2005/8/layout/hierarchy2"/>
    <dgm:cxn modelId="{974098AB-431D-4AE8-B36D-4B37DED43473}" type="presParOf" srcId="{984BBEC3-8119-4A84-9B50-D37B37F7CEC9}" destId="{38FC07F7-ED2E-4074-B728-7F829AFD7834}" srcOrd="0" destOrd="0" presId="urn:microsoft.com/office/officeart/2005/8/layout/hierarchy2"/>
    <dgm:cxn modelId="{1654650F-CB34-474C-934E-49E9C1BABCB7}" type="presParOf" srcId="{984BBEC3-8119-4A84-9B50-D37B37F7CEC9}" destId="{928AE60A-7E9C-46FF-8DE5-6219A2E843BF}" srcOrd="1" destOrd="0" presId="urn:microsoft.com/office/officeart/2005/8/layout/hierarchy2"/>
    <dgm:cxn modelId="{23621DD2-44FD-40E0-8491-96EDE6459B4D}" type="presParOf" srcId="{C9A1B956-D9F1-4E99-B8A2-1A72E675ADC1}" destId="{0892DC44-CB5D-4B18-88FC-87A8B2DDD9F5}" srcOrd="2" destOrd="0" presId="urn:microsoft.com/office/officeart/2005/8/layout/hierarchy2"/>
    <dgm:cxn modelId="{5AEBB37E-E219-420C-BDB3-2F5E5CB887C9}" type="presParOf" srcId="{0892DC44-CB5D-4B18-88FC-87A8B2DDD9F5}" destId="{92288163-0F98-4151-BEAE-80312AF57A0D}" srcOrd="0" destOrd="0" presId="urn:microsoft.com/office/officeart/2005/8/layout/hierarchy2"/>
    <dgm:cxn modelId="{F5B5D304-B2B9-4E39-9A38-92A190A27FB9}" type="presParOf" srcId="{C9A1B956-D9F1-4E99-B8A2-1A72E675ADC1}" destId="{C64BDE3C-AA02-4869-AFFC-451FA3FC2BD9}" srcOrd="3" destOrd="0" presId="urn:microsoft.com/office/officeart/2005/8/layout/hierarchy2"/>
    <dgm:cxn modelId="{B60FACC5-367E-47D4-B979-5B69CA217AB7}" type="presParOf" srcId="{C64BDE3C-AA02-4869-AFFC-451FA3FC2BD9}" destId="{96DEEE18-8AA3-4923-A524-DA5E3E5FDE96}" srcOrd="0" destOrd="0" presId="urn:microsoft.com/office/officeart/2005/8/layout/hierarchy2"/>
    <dgm:cxn modelId="{244EE8F1-3DC8-4C22-9512-E7CDD07EECAD}" type="presParOf" srcId="{C64BDE3C-AA02-4869-AFFC-451FA3FC2BD9}" destId="{4932C1A9-3592-451B-9754-3145FC246482}" srcOrd="1" destOrd="0" presId="urn:microsoft.com/office/officeart/2005/8/layout/hierarchy2"/>
    <dgm:cxn modelId="{F81B4D3F-405C-4AC2-8CFE-F26CC9388417}" type="presParOf" srcId="{2AA3BF5D-A2FD-4F5C-B374-C3F896C61071}" destId="{2EA335ED-C1E9-45A9-BA77-FEB7D0451712}" srcOrd="2" destOrd="0" presId="urn:microsoft.com/office/officeart/2005/8/layout/hierarchy2"/>
    <dgm:cxn modelId="{1968928C-8363-47E3-8F1F-FF51F53555DC}" type="presParOf" srcId="{2EA335ED-C1E9-45A9-BA77-FEB7D0451712}" destId="{E9AB55B5-A433-4B44-A7D9-82A951905FA4}" srcOrd="0" destOrd="0" presId="urn:microsoft.com/office/officeart/2005/8/layout/hierarchy2"/>
    <dgm:cxn modelId="{B28CB5B5-6B28-40CE-9A70-D1E83760CBE1}" type="presParOf" srcId="{2AA3BF5D-A2FD-4F5C-B374-C3F896C61071}" destId="{D8CCD41E-CB1C-4B28-82B9-0CBAF52EE4BD}" srcOrd="3" destOrd="0" presId="urn:microsoft.com/office/officeart/2005/8/layout/hierarchy2"/>
    <dgm:cxn modelId="{0999FBA9-5DEA-4CC9-B5DC-887941283940}" type="presParOf" srcId="{D8CCD41E-CB1C-4B28-82B9-0CBAF52EE4BD}" destId="{0A6684B9-BA7D-4A84-ACEA-05AACDFFCFAA}" srcOrd="0" destOrd="0" presId="urn:microsoft.com/office/officeart/2005/8/layout/hierarchy2"/>
    <dgm:cxn modelId="{16A9AFAE-428C-4DBA-8D82-D48515C07C93}" type="presParOf" srcId="{D8CCD41E-CB1C-4B28-82B9-0CBAF52EE4BD}" destId="{EF846EAB-8A78-4CDE-9735-33FDAC557B60}" srcOrd="1" destOrd="0" presId="urn:microsoft.com/office/officeart/2005/8/layout/hierarchy2"/>
    <dgm:cxn modelId="{E4A761CF-AEAA-439A-B008-4F2007179707}" type="presParOf" srcId="{EF846EAB-8A78-4CDE-9735-33FDAC557B60}" destId="{C8CCE9A5-0ECB-458D-83DB-62619CA84878}" srcOrd="0" destOrd="0" presId="urn:microsoft.com/office/officeart/2005/8/layout/hierarchy2"/>
    <dgm:cxn modelId="{8F6087D9-CA99-4EE0-A921-9330CFF4C2BC}" type="presParOf" srcId="{C8CCE9A5-0ECB-458D-83DB-62619CA84878}" destId="{0A27DE7C-F247-4C8B-9A8F-53B6F736A941}" srcOrd="0" destOrd="0" presId="urn:microsoft.com/office/officeart/2005/8/layout/hierarchy2"/>
    <dgm:cxn modelId="{78463150-8CFB-419E-A801-861128914787}" type="presParOf" srcId="{EF846EAB-8A78-4CDE-9735-33FDAC557B60}" destId="{EE49A2EB-8B55-4406-B76C-C058E990790C}" srcOrd="1" destOrd="0" presId="urn:microsoft.com/office/officeart/2005/8/layout/hierarchy2"/>
    <dgm:cxn modelId="{3BB5BEE6-0E53-4717-B24F-ED9B0612CF96}" type="presParOf" srcId="{EE49A2EB-8B55-4406-B76C-C058E990790C}" destId="{81C3AAC0-7863-4C36-AAFF-98282A89DF82}" srcOrd="0" destOrd="0" presId="urn:microsoft.com/office/officeart/2005/8/layout/hierarchy2"/>
    <dgm:cxn modelId="{15BA61F9-2C2C-4D63-91BF-7E4B1882D85B}" type="presParOf" srcId="{EE49A2EB-8B55-4406-B76C-C058E990790C}" destId="{891BD5D0-EFE8-4B93-B774-B3543782E25F}" srcOrd="1" destOrd="0" presId="urn:microsoft.com/office/officeart/2005/8/layout/hierarchy2"/>
    <dgm:cxn modelId="{CB6E4621-5B70-46EE-B911-1F24417B3C7D}" type="presParOf" srcId="{EF846EAB-8A78-4CDE-9735-33FDAC557B60}" destId="{40445480-ED5F-4F3B-B600-2EAC95AC211E}" srcOrd="2" destOrd="0" presId="urn:microsoft.com/office/officeart/2005/8/layout/hierarchy2"/>
    <dgm:cxn modelId="{EB26ECD3-C149-46D0-9F91-C0925F41C1F0}" type="presParOf" srcId="{40445480-ED5F-4F3B-B600-2EAC95AC211E}" destId="{A4798B99-0B38-4863-BEDD-FA7257185EFC}" srcOrd="0" destOrd="0" presId="urn:microsoft.com/office/officeart/2005/8/layout/hierarchy2"/>
    <dgm:cxn modelId="{D25C6856-394F-4CD3-A9C4-5B64E3085E68}" type="presParOf" srcId="{EF846EAB-8A78-4CDE-9735-33FDAC557B60}" destId="{AD455A28-656C-4B48-8BF7-8980A30B9B3B}" srcOrd="3" destOrd="0" presId="urn:microsoft.com/office/officeart/2005/8/layout/hierarchy2"/>
    <dgm:cxn modelId="{FD22498B-5254-4082-98E2-B3CB875915E2}" type="presParOf" srcId="{AD455A28-656C-4B48-8BF7-8980A30B9B3B}" destId="{2CF89953-19E1-4FBD-B08C-6F2B0FF1DD89}" srcOrd="0" destOrd="0" presId="urn:microsoft.com/office/officeart/2005/8/layout/hierarchy2"/>
    <dgm:cxn modelId="{84363B53-367C-48EB-87CA-837E846421AE}" type="presParOf" srcId="{AD455A28-656C-4B48-8BF7-8980A30B9B3B}" destId="{68923349-0315-4A61-8117-C483B52DF6C9}" srcOrd="1" destOrd="0" presId="urn:microsoft.com/office/officeart/2005/8/layout/hierarchy2"/>
    <dgm:cxn modelId="{061523DB-A67F-4C45-9151-1DBD1D8F1893}" type="presParOf" srcId="{2AA3BF5D-A2FD-4F5C-B374-C3F896C61071}" destId="{2E5E0B1A-C015-4A95-B5FF-1CDCCFAC918A}" srcOrd="4" destOrd="0" presId="urn:microsoft.com/office/officeart/2005/8/layout/hierarchy2"/>
    <dgm:cxn modelId="{65510C3F-8512-47BA-A6AD-8DDD0C9B371B}" type="presParOf" srcId="{2E5E0B1A-C015-4A95-B5FF-1CDCCFAC918A}" destId="{1C0909C4-9EBB-47D9-AFA4-0776CE30F7FE}" srcOrd="0" destOrd="0" presId="urn:microsoft.com/office/officeart/2005/8/layout/hierarchy2"/>
    <dgm:cxn modelId="{42C9C47B-F9FB-408D-978F-FE18D6BF238E}" type="presParOf" srcId="{2AA3BF5D-A2FD-4F5C-B374-C3F896C61071}" destId="{52A28C0E-0462-41A8-85B5-EDCDF8625DB8}" srcOrd="5" destOrd="0" presId="urn:microsoft.com/office/officeart/2005/8/layout/hierarchy2"/>
    <dgm:cxn modelId="{7C4A2CEF-44B1-459F-A4B2-980EA595C02F}" type="presParOf" srcId="{52A28C0E-0462-41A8-85B5-EDCDF8625DB8}" destId="{A5BE6402-EB13-4C38-9AE4-7F7FFEFDA5A2}" srcOrd="0" destOrd="0" presId="urn:microsoft.com/office/officeart/2005/8/layout/hierarchy2"/>
    <dgm:cxn modelId="{48EED397-C0F3-4715-A3AE-96A09B3B5877}" type="presParOf" srcId="{52A28C0E-0462-41A8-85B5-EDCDF8625DB8}" destId="{77150AD9-9788-4C93-8956-676CF117CEC1}" srcOrd="1" destOrd="0" presId="urn:microsoft.com/office/officeart/2005/8/layout/hierarchy2"/>
    <dgm:cxn modelId="{B0C8E5FA-711E-4CFF-B12C-DA804745C42E}" type="presParOf" srcId="{77150AD9-9788-4C93-8956-676CF117CEC1}" destId="{42229BA6-EDF3-4BE5-A9B4-04DD23495C99}" srcOrd="0" destOrd="0" presId="urn:microsoft.com/office/officeart/2005/8/layout/hierarchy2"/>
    <dgm:cxn modelId="{8B742477-52B3-4DB3-BC0E-17B5B9B83492}" type="presParOf" srcId="{42229BA6-EDF3-4BE5-A9B4-04DD23495C99}" destId="{3EACEB99-BA43-45E2-BD10-A706091254B1}" srcOrd="0" destOrd="0" presId="urn:microsoft.com/office/officeart/2005/8/layout/hierarchy2"/>
    <dgm:cxn modelId="{C309EDF4-F95A-46C4-9FCF-20DD5759A83A}" type="presParOf" srcId="{77150AD9-9788-4C93-8956-676CF117CEC1}" destId="{21D56CAE-FB79-49D7-8AB0-2917945F1D0C}" srcOrd="1" destOrd="0" presId="urn:microsoft.com/office/officeart/2005/8/layout/hierarchy2"/>
    <dgm:cxn modelId="{3F86015C-8AA7-40FC-8391-C042A4021224}" type="presParOf" srcId="{21D56CAE-FB79-49D7-8AB0-2917945F1D0C}" destId="{A499BE3B-203D-4F82-B055-7D93A97AA3EA}" srcOrd="0" destOrd="0" presId="urn:microsoft.com/office/officeart/2005/8/layout/hierarchy2"/>
    <dgm:cxn modelId="{253BD7D2-3471-4BCB-BD35-F1134EE05552}" type="presParOf" srcId="{21D56CAE-FB79-49D7-8AB0-2917945F1D0C}" destId="{4054ED5B-19D5-4D06-AFA2-CD89AFF95038}" srcOrd="1" destOrd="0" presId="urn:microsoft.com/office/officeart/2005/8/layout/hierarchy2"/>
    <dgm:cxn modelId="{C31BB3FE-110E-4FE4-AB3A-82CDBF931B40}" type="presParOf" srcId="{77150AD9-9788-4C93-8956-676CF117CEC1}" destId="{FE7AEAA0-8452-400E-AFE6-3CA7753364E2}" srcOrd="2" destOrd="0" presId="urn:microsoft.com/office/officeart/2005/8/layout/hierarchy2"/>
    <dgm:cxn modelId="{74CCC5FB-3D9D-4793-BA82-44DE4E1C37D9}" type="presParOf" srcId="{FE7AEAA0-8452-400E-AFE6-3CA7753364E2}" destId="{A60CB0E4-6B85-4894-83BD-EEEB192A04E4}" srcOrd="0" destOrd="0" presId="urn:microsoft.com/office/officeart/2005/8/layout/hierarchy2"/>
    <dgm:cxn modelId="{B54F5BF2-2A06-433A-80E6-9009C55499BB}" type="presParOf" srcId="{77150AD9-9788-4C93-8956-676CF117CEC1}" destId="{FE05B76D-52BD-484B-AA81-FEB27B182F47}" srcOrd="3" destOrd="0" presId="urn:microsoft.com/office/officeart/2005/8/layout/hierarchy2"/>
    <dgm:cxn modelId="{98E7A6C4-165A-477B-9053-6269241FF68E}" type="presParOf" srcId="{FE05B76D-52BD-484B-AA81-FEB27B182F47}" destId="{18093F05-7FB1-4092-A089-AAD2D3C3C41E}" srcOrd="0" destOrd="0" presId="urn:microsoft.com/office/officeart/2005/8/layout/hierarchy2"/>
    <dgm:cxn modelId="{12F6D954-0207-4B88-8F2D-485700B7AC40}" type="presParOf" srcId="{FE05B76D-52BD-484B-AA81-FEB27B182F47}" destId="{DA719467-F287-4560-8859-6EF94FB8A0D4}" srcOrd="1" destOrd="0" presId="urn:microsoft.com/office/officeart/2005/8/layout/hierarchy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437CD-BDF1-4D0C-91E3-1A4BC220F6A8}">
      <dsp:nvSpPr>
        <dsp:cNvPr id="0" name=""/>
        <dsp:cNvSpPr/>
      </dsp:nvSpPr>
      <dsp:spPr>
        <a:xfrm>
          <a:off x="0" y="1292"/>
          <a:ext cx="7313612" cy="6549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D4F19-D5C2-4ACC-9E9A-17DF1E363DCF}">
      <dsp:nvSpPr>
        <dsp:cNvPr id="0" name=""/>
        <dsp:cNvSpPr/>
      </dsp:nvSpPr>
      <dsp:spPr>
        <a:xfrm>
          <a:off x="198124" y="148657"/>
          <a:ext cx="360225" cy="360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8E2D4-BF46-483F-9C32-1D17B7F5A344}">
      <dsp:nvSpPr>
        <dsp:cNvPr id="0" name=""/>
        <dsp:cNvSpPr/>
      </dsp:nvSpPr>
      <dsp:spPr>
        <a:xfrm>
          <a:off x="756473" y="1292"/>
          <a:ext cx="6557138" cy="65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16" tIns="69316" rIns="69316" bIns="693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Beslutad</a:t>
          </a:r>
          <a:r>
            <a:rPr lang="en-US" sz="1600" kern="1200" dirty="0"/>
            <a:t> av </a:t>
          </a:r>
          <a:r>
            <a:rPr lang="en-US" sz="1600" kern="1200" dirty="0" err="1"/>
            <a:t>regeringen</a:t>
          </a:r>
          <a:endParaRPr lang="en-US" sz="1600" kern="1200" dirty="0"/>
        </a:p>
      </dsp:txBody>
      <dsp:txXfrm>
        <a:off x="756473" y="1292"/>
        <a:ext cx="6557138" cy="654955"/>
      </dsp:txXfrm>
    </dsp:sp>
    <dsp:sp modelId="{93F5E222-A7CF-4BD8-9A16-1A92920D8F21}">
      <dsp:nvSpPr>
        <dsp:cNvPr id="0" name=""/>
        <dsp:cNvSpPr/>
      </dsp:nvSpPr>
      <dsp:spPr>
        <a:xfrm>
          <a:off x="0" y="819986"/>
          <a:ext cx="7313612" cy="6549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4F418-8C66-4196-BAC5-53BA33DAFDE4}">
      <dsp:nvSpPr>
        <dsp:cNvPr id="0" name=""/>
        <dsp:cNvSpPr/>
      </dsp:nvSpPr>
      <dsp:spPr>
        <a:xfrm>
          <a:off x="198124" y="967351"/>
          <a:ext cx="360225" cy="360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A1AD2-CC1E-4386-B06D-3670AC3AB11F}">
      <dsp:nvSpPr>
        <dsp:cNvPr id="0" name=""/>
        <dsp:cNvSpPr/>
      </dsp:nvSpPr>
      <dsp:spPr>
        <a:xfrm>
          <a:off x="756473" y="819986"/>
          <a:ext cx="6557138" cy="65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16" tIns="69316" rIns="69316" bIns="693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Socialstyrelsen</a:t>
          </a:r>
          <a:r>
            <a:rPr lang="en-US" sz="1600" kern="1200" dirty="0"/>
            <a:t> </a:t>
          </a:r>
          <a:r>
            <a:rPr lang="en-US" sz="1600" kern="1200" dirty="0" err="1"/>
            <a:t>har</a:t>
          </a:r>
          <a:r>
            <a:rPr lang="en-US" sz="1600" kern="1200" dirty="0"/>
            <a:t> </a:t>
          </a:r>
          <a:r>
            <a:rPr lang="en-US" sz="1600" kern="1200" dirty="0" err="1"/>
            <a:t>regeringens</a:t>
          </a:r>
          <a:r>
            <a:rPr lang="en-US" sz="1600" kern="1200" dirty="0"/>
            <a:t> </a:t>
          </a:r>
          <a:r>
            <a:rPr lang="en-US" sz="1600" kern="1200" dirty="0" err="1"/>
            <a:t>uppdrag</a:t>
          </a:r>
          <a:r>
            <a:rPr lang="en-US" sz="1600" kern="1200" dirty="0"/>
            <a:t> </a:t>
          </a:r>
          <a:r>
            <a:rPr lang="en-US" sz="1600" kern="1200" dirty="0" err="1"/>
            <a:t>att</a:t>
          </a:r>
          <a:r>
            <a:rPr lang="en-US" sz="1600" kern="1200" dirty="0"/>
            <a:t> </a:t>
          </a:r>
          <a:r>
            <a:rPr lang="en-US" sz="1600" kern="1200" dirty="0" err="1"/>
            <a:t>förvalta</a:t>
          </a:r>
          <a:r>
            <a:rPr lang="en-US" sz="1600" kern="1200" dirty="0"/>
            <a:t> och </a:t>
          </a:r>
          <a:r>
            <a:rPr lang="en-US" sz="1600" kern="1200" dirty="0" err="1"/>
            <a:t>följa</a:t>
          </a:r>
          <a:r>
            <a:rPr lang="en-US" sz="1600" kern="1200" dirty="0"/>
            <a:t> </a:t>
          </a:r>
          <a:r>
            <a:rPr lang="en-US" sz="1600" kern="1200" dirty="0" err="1"/>
            <a:t>upp</a:t>
          </a:r>
          <a:r>
            <a:rPr lang="en-US" sz="1600" kern="1200" dirty="0"/>
            <a:t>, </a:t>
          </a:r>
          <a:r>
            <a:rPr lang="en-US" sz="1600" kern="1200" dirty="0" err="1"/>
            <a:t>Hanterar</a:t>
          </a:r>
          <a:r>
            <a:rPr lang="en-US" sz="1600" kern="1200" dirty="0"/>
            <a:t> det </a:t>
          </a:r>
          <a:r>
            <a:rPr lang="en-US" sz="1600" kern="1200" dirty="0" err="1"/>
            <a:t>riktade</a:t>
          </a:r>
          <a:r>
            <a:rPr lang="en-US" sz="1600" kern="1200" dirty="0"/>
            <a:t> </a:t>
          </a:r>
          <a:r>
            <a:rPr lang="en-US" sz="1600" kern="1200" dirty="0" err="1"/>
            <a:t>statsbidraget</a:t>
          </a:r>
          <a:endParaRPr lang="en-US" sz="1600" kern="1200" dirty="0"/>
        </a:p>
      </dsp:txBody>
      <dsp:txXfrm>
        <a:off x="756473" y="819986"/>
        <a:ext cx="6557138" cy="654955"/>
      </dsp:txXfrm>
    </dsp:sp>
    <dsp:sp modelId="{D1578E25-C9BB-4BBA-A38F-920C7E2B36FC}">
      <dsp:nvSpPr>
        <dsp:cNvPr id="0" name=""/>
        <dsp:cNvSpPr/>
      </dsp:nvSpPr>
      <dsp:spPr>
        <a:xfrm>
          <a:off x="0" y="1638680"/>
          <a:ext cx="7313612" cy="6549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752D3-B0E1-4080-A641-5316B5DA982B}">
      <dsp:nvSpPr>
        <dsp:cNvPr id="0" name=""/>
        <dsp:cNvSpPr/>
      </dsp:nvSpPr>
      <dsp:spPr>
        <a:xfrm>
          <a:off x="198124" y="1786045"/>
          <a:ext cx="360225" cy="360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F42E1-9376-455E-9050-C133FB8C9BC3}">
      <dsp:nvSpPr>
        <dsp:cNvPr id="0" name=""/>
        <dsp:cNvSpPr/>
      </dsp:nvSpPr>
      <dsp:spPr>
        <a:xfrm>
          <a:off x="756473" y="1638680"/>
          <a:ext cx="6557138" cy="65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16" tIns="69316" rIns="69316" bIns="693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Nuvarande överenskommelse SKR- Regeringen upphör </a:t>
          </a:r>
        </a:p>
      </dsp:txBody>
      <dsp:txXfrm>
        <a:off x="756473" y="1638680"/>
        <a:ext cx="6557138" cy="654955"/>
      </dsp:txXfrm>
    </dsp:sp>
    <dsp:sp modelId="{8AB5B8D0-91E5-47B9-B6EA-3CFD49B5D3FF}">
      <dsp:nvSpPr>
        <dsp:cNvPr id="0" name=""/>
        <dsp:cNvSpPr/>
      </dsp:nvSpPr>
      <dsp:spPr>
        <a:xfrm>
          <a:off x="0" y="2457375"/>
          <a:ext cx="7313612" cy="6549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FF8C1-D330-4DB7-ABFC-CB794692F3A4}">
      <dsp:nvSpPr>
        <dsp:cNvPr id="0" name=""/>
        <dsp:cNvSpPr/>
      </dsp:nvSpPr>
      <dsp:spPr>
        <a:xfrm>
          <a:off x="198124" y="2604740"/>
          <a:ext cx="360225" cy="3602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66F14-0E48-4D46-BA3C-C872D5DD68B5}">
      <dsp:nvSpPr>
        <dsp:cNvPr id="0" name=""/>
        <dsp:cNvSpPr/>
      </dsp:nvSpPr>
      <dsp:spPr>
        <a:xfrm>
          <a:off x="756473" y="2457375"/>
          <a:ext cx="6557138" cy="65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16" tIns="69316" rIns="69316" bIns="693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SKR fortsätter att stödja omsällningen</a:t>
          </a:r>
        </a:p>
      </dsp:txBody>
      <dsp:txXfrm>
        <a:off x="756473" y="2457375"/>
        <a:ext cx="6557138" cy="654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62B6C-B491-4918-983B-55C9E97C6412}">
      <dsp:nvSpPr>
        <dsp:cNvPr id="0" name=""/>
        <dsp:cNvSpPr/>
      </dsp:nvSpPr>
      <dsp:spPr>
        <a:xfrm>
          <a:off x="116" y="1658471"/>
          <a:ext cx="1142987" cy="571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SKR</a:t>
          </a:r>
        </a:p>
      </dsp:txBody>
      <dsp:txXfrm>
        <a:off x="16854" y="1675209"/>
        <a:ext cx="1109511" cy="538017"/>
      </dsp:txXfrm>
    </dsp:sp>
    <dsp:sp modelId="{F3BC4F6B-E05E-45C7-96AF-CBB8B96330E9}">
      <dsp:nvSpPr>
        <dsp:cNvPr id="0" name=""/>
        <dsp:cNvSpPr/>
      </dsp:nvSpPr>
      <dsp:spPr>
        <a:xfrm rot="17350740">
          <a:off x="675862" y="1273772"/>
          <a:ext cx="1391678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1391678" y="13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336909" y="1252208"/>
        <a:ext cx="69583" cy="69583"/>
      </dsp:txXfrm>
    </dsp:sp>
    <dsp:sp modelId="{72E8CE41-2ADA-411F-84A8-97FC4610167B}">
      <dsp:nvSpPr>
        <dsp:cNvPr id="0" name=""/>
        <dsp:cNvSpPr/>
      </dsp:nvSpPr>
      <dsp:spPr>
        <a:xfrm>
          <a:off x="1600299" y="344035"/>
          <a:ext cx="1142987" cy="571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RSS</a:t>
          </a:r>
        </a:p>
      </dsp:txBody>
      <dsp:txXfrm>
        <a:off x="1617037" y="360773"/>
        <a:ext cx="1109511" cy="538017"/>
      </dsp:txXfrm>
    </dsp:sp>
    <dsp:sp modelId="{7FF63C26-7894-45D0-A44C-735BDA77D6A8}">
      <dsp:nvSpPr>
        <dsp:cNvPr id="0" name=""/>
        <dsp:cNvSpPr/>
      </dsp:nvSpPr>
      <dsp:spPr>
        <a:xfrm rot="19457599">
          <a:off x="2690365" y="452250"/>
          <a:ext cx="563037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563037" y="132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957808" y="451402"/>
        <a:ext cx="28151" cy="28151"/>
      </dsp:txXfrm>
    </dsp:sp>
    <dsp:sp modelId="{38FC07F7-ED2E-4074-B728-7F829AFD7834}">
      <dsp:nvSpPr>
        <dsp:cNvPr id="0" name=""/>
        <dsp:cNvSpPr/>
      </dsp:nvSpPr>
      <dsp:spPr>
        <a:xfrm>
          <a:off x="3200482" y="15426"/>
          <a:ext cx="1142987" cy="571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Kommun</a:t>
          </a:r>
        </a:p>
      </dsp:txBody>
      <dsp:txXfrm>
        <a:off x="3217220" y="32164"/>
        <a:ext cx="1109511" cy="538017"/>
      </dsp:txXfrm>
    </dsp:sp>
    <dsp:sp modelId="{0892DC44-CB5D-4B18-88FC-87A8B2DDD9F5}">
      <dsp:nvSpPr>
        <dsp:cNvPr id="0" name=""/>
        <dsp:cNvSpPr/>
      </dsp:nvSpPr>
      <dsp:spPr>
        <a:xfrm rot="2142401">
          <a:off x="2690365" y="780859"/>
          <a:ext cx="563037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563037" y="132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957808" y="780011"/>
        <a:ext cx="28151" cy="28151"/>
      </dsp:txXfrm>
    </dsp:sp>
    <dsp:sp modelId="{96DEEE18-8AA3-4923-A524-DA5E3E5FDE96}">
      <dsp:nvSpPr>
        <dsp:cNvPr id="0" name=""/>
        <dsp:cNvSpPr/>
      </dsp:nvSpPr>
      <dsp:spPr>
        <a:xfrm>
          <a:off x="3200482" y="672644"/>
          <a:ext cx="1142987" cy="571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Kommun</a:t>
          </a:r>
        </a:p>
      </dsp:txBody>
      <dsp:txXfrm>
        <a:off x="3217220" y="689382"/>
        <a:ext cx="1109511" cy="538017"/>
      </dsp:txXfrm>
    </dsp:sp>
    <dsp:sp modelId="{2EA335ED-C1E9-45A9-BA77-FEB7D0451712}">
      <dsp:nvSpPr>
        <dsp:cNvPr id="0" name=""/>
        <dsp:cNvSpPr/>
      </dsp:nvSpPr>
      <dsp:spPr>
        <a:xfrm>
          <a:off x="1143103" y="1930990"/>
          <a:ext cx="457195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457195" y="13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360271" y="1932788"/>
        <a:ext cx="22859" cy="22859"/>
      </dsp:txXfrm>
    </dsp:sp>
    <dsp:sp modelId="{0A6684B9-BA7D-4A84-ACEA-05AACDFFCFAA}">
      <dsp:nvSpPr>
        <dsp:cNvPr id="0" name=""/>
        <dsp:cNvSpPr/>
      </dsp:nvSpPr>
      <dsp:spPr>
        <a:xfrm>
          <a:off x="1600299" y="1658471"/>
          <a:ext cx="1142987" cy="571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RSS</a:t>
          </a:r>
        </a:p>
      </dsp:txBody>
      <dsp:txXfrm>
        <a:off x="1617037" y="1675209"/>
        <a:ext cx="1109511" cy="538017"/>
      </dsp:txXfrm>
    </dsp:sp>
    <dsp:sp modelId="{C8CCE9A5-0ECB-458D-83DB-62619CA84878}">
      <dsp:nvSpPr>
        <dsp:cNvPr id="0" name=""/>
        <dsp:cNvSpPr/>
      </dsp:nvSpPr>
      <dsp:spPr>
        <a:xfrm rot="19457599">
          <a:off x="2690365" y="1766686"/>
          <a:ext cx="563037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563037" y="132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957808" y="1765838"/>
        <a:ext cx="28151" cy="28151"/>
      </dsp:txXfrm>
    </dsp:sp>
    <dsp:sp modelId="{81C3AAC0-7863-4C36-AAFF-98282A89DF82}">
      <dsp:nvSpPr>
        <dsp:cNvPr id="0" name=""/>
        <dsp:cNvSpPr/>
      </dsp:nvSpPr>
      <dsp:spPr>
        <a:xfrm>
          <a:off x="3200482" y="1329862"/>
          <a:ext cx="1142987" cy="571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Kommun</a:t>
          </a:r>
        </a:p>
      </dsp:txBody>
      <dsp:txXfrm>
        <a:off x="3217220" y="1346600"/>
        <a:ext cx="1109511" cy="538017"/>
      </dsp:txXfrm>
    </dsp:sp>
    <dsp:sp modelId="{40445480-ED5F-4F3B-B600-2EAC95AC211E}">
      <dsp:nvSpPr>
        <dsp:cNvPr id="0" name=""/>
        <dsp:cNvSpPr/>
      </dsp:nvSpPr>
      <dsp:spPr>
        <a:xfrm rot="2142401">
          <a:off x="2690365" y="2095295"/>
          <a:ext cx="563037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563037" y="132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957808" y="2094447"/>
        <a:ext cx="28151" cy="28151"/>
      </dsp:txXfrm>
    </dsp:sp>
    <dsp:sp modelId="{2CF89953-19E1-4FBD-B08C-6F2B0FF1DD89}">
      <dsp:nvSpPr>
        <dsp:cNvPr id="0" name=""/>
        <dsp:cNvSpPr/>
      </dsp:nvSpPr>
      <dsp:spPr>
        <a:xfrm>
          <a:off x="3200482" y="1987080"/>
          <a:ext cx="1142987" cy="571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Kommun</a:t>
          </a:r>
        </a:p>
      </dsp:txBody>
      <dsp:txXfrm>
        <a:off x="3217220" y="2003818"/>
        <a:ext cx="1109511" cy="538017"/>
      </dsp:txXfrm>
    </dsp:sp>
    <dsp:sp modelId="{2E5E0B1A-C015-4A95-B5FF-1CDCCFAC918A}">
      <dsp:nvSpPr>
        <dsp:cNvPr id="0" name=""/>
        <dsp:cNvSpPr/>
      </dsp:nvSpPr>
      <dsp:spPr>
        <a:xfrm rot="4249260">
          <a:off x="675862" y="2588208"/>
          <a:ext cx="1391678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1391678" y="13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336909" y="2566644"/>
        <a:ext cx="69583" cy="69583"/>
      </dsp:txXfrm>
    </dsp:sp>
    <dsp:sp modelId="{A5BE6402-EB13-4C38-9AE4-7F7FFEFDA5A2}">
      <dsp:nvSpPr>
        <dsp:cNvPr id="0" name=""/>
        <dsp:cNvSpPr/>
      </dsp:nvSpPr>
      <dsp:spPr>
        <a:xfrm>
          <a:off x="1600299" y="2972907"/>
          <a:ext cx="1142987" cy="571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RSS</a:t>
          </a:r>
        </a:p>
      </dsp:txBody>
      <dsp:txXfrm>
        <a:off x="1617037" y="2989645"/>
        <a:ext cx="1109511" cy="538017"/>
      </dsp:txXfrm>
    </dsp:sp>
    <dsp:sp modelId="{42229BA6-EDF3-4BE5-A9B4-04DD23495C99}">
      <dsp:nvSpPr>
        <dsp:cNvPr id="0" name=""/>
        <dsp:cNvSpPr/>
      </dsp:nvSpPr>
      <dsp:spPr>
        <a:xfrm rot="19457599">
          <a:off x="2690365" y="3081122"/>
          <a:ext cx="563037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563037" y="132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957808" y="3080274"/>
        <a:ext cx="28151" cy="28151"/>
      </dsp:txXfrm>
    </dsp:sp>
    <dsp:sp modelId="{A499BE3B-203D-4F82-B055-7D93A97AA3EA}">
      <dsp:nvSpPr>
        <dsp:cNvPr id="0" name=""/>
        <dsp:cNvSpPr/>
      </dsp:nvSpPr>
      <dsp:spPr>
        <a:xfrm>
          <a:off x="3200482" y="2644298"/>
          <a:ext cx="1142987" cy="571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Kommun</a:t>
          </a:r>
        </a:p>
      </dsp:txBody>
      <dsp:txXfrm>
        <a:off x="3217220" y="2661036"/>
        <a:ext cx="1109511" cy="538017"/>
      </dsp:txXfrm>
    </dsp:sp>
    <dsp:sp modelId="{FE7AEAA0-8452-400E-AFE6-3CA7753364E2}">
      <dsp:nvSpPr>
        <dsp:cNvPr id="0" name=""/>
        <dsp:cNvSpPr/>
      </dsp:nvSpPr>
      <dsp:spPr>
        <a:xfrm rot="2142401">
          <a:off x="2690365" y="3409731"/>
          <a:ext cx="563037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563037" y="132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957808" y="3408883"/>
        <a:ext cx="28151" cy="28151"/>
      </dsp:txXfrm>
    </dsp:sp>
    <dsp:sp modelId="{18093F05-7FB1-4092-A089-AAD2D3C3C41E}">
      <dsp:nvSpPr>
        <dsp:cNvPr id="0" name=""/>
        <dsp:cNvSpPr/>
      </dsp:nvSpPr>
      <dsp:spPr>
        <a:xfrm>
          <a:off x="3200482" y="3301516"/>
          <a:ext cx="1142987" cy="571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Kommun</a:t>
          </a:r>
        </a:p>
      </dsp:txBody>
      <dsp:txXfrm>
        <a:off x="3217220" y="3318254"/>
        <a:ext cx="1109511" cy="538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2AF9-F78E-9A4D-B4E8-A5CB3E609AF2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2E522-5C93-BF40-98CD-1781DF6C16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58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Slutligen! Vill jag säga att det här med läges och behovsanalyserna verkligen är en start på en lång och lärorik resa!</a:t>
            </a:r>
          </a:p>
          <a:p>
            <a:endParaRPr lang="sv-S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Det här arbetet behöver vi se som en flerstegsraket där Läges- och behovsanalyserna är ett första steg att tillsammans skapa en plattform för arbetet framåt.</a:t>
            </a:r>
          </a:p>
          <a:p>
            <a:endParaRPr lang="sv-SE"/>
          </a:p>
          <a:p>
            <a:r>
              <a:rPr lang="sv-SE"/>
              <a:t>Vi ser framemot att träffa er runt om i landet och börja den här resan tillsammans, för det här blir ett viktigt avstamp för framtiden! </a:t>
            </a:r>
            <a:endParaRPr lang="sv-SE">
              <a:ea typeface="Calibri"/>
              <a:cs typeface="Calibri"/>
            </a:endParaRPr>
          </a:p>
          <a:p>
            <a:endParaRPr lang="sv-SE"/>
          </a:p>
          <a:p>
            <a:r>
              <a:rPr lang="sv-SE"/>
              <a:t>Vi ses!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61920-5199-41A0-BC7A-AE76E41EADA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8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61920-5199-41A0-BC7A-AE76E41EADA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13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61920-5199-41A0-BC7A-AE76E41EADA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319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EA13E-BF4B-49A1-9BD2-B874EC54338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941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2E522-5C93-BF40-98CD-1781DF6C162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1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8E9BF-8343-4FD0-AB3D-46DA3D2B9D7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525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03E6-28B3-4CDC-B2E9-C4944FE5E0D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463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03E6-28B3-4CDC-B2E9-C4944FE5E0D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2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Totalundersökningar innebär att alla brukare som har en pågående insats under det aktuella undersökningsperioden ska tillfrågas om att delta i brukarundersökningen.(Utförarverksamheter inom funktionshinderområdet och Placerade barn)</a:t>
            </a:r>
          </a:p>
          <a:p>
            <a:endParaRPr lang="sv-SE" dirty="0"/>
          </a:p>
          <a:p>
            <a:r>
              <a:rPr lang="sv-SE" dirty="0"/>
              <a:t>Besöksundersökning innebär att de brukare som har ett möte med socialtjänsten (fysiskt, digitalt/hembesök mm) under den aktuella undersökningsperioden ska tillfrågas om att delta i brukarundersökningen. (Myndighetskontakt IFO, Myndighetskontakt funktionshinderområdet, Öppna insatser inom social barn- och ungdomsvård)</a:t>
            </a:r>
          </a:p>
          <a:p>
            <a:r>
              <a:rPr lang="sv-SE" dirty="0"/>
              <a:t>Allt deltagande i undersökningarna är frivilligt för brukaren.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61920-5199-41A0-BC7A-AE76E41EADA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537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61920-5199-41A0-BC7A-AE76E41EADA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927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2E522-5C93-BF40-98CD-1781DF6C162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13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EA13E-BF4B-49A1-9BD2-B874EC54338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821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61920-5199-41A0-BC7A-AE76E41EADA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5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8E9BF-8343-4FD0-AB3D-46DA3D2B9D7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6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61920-5199-41A0-BC7A-AE76E41EADA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98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61920-5199-41A0-BC7A-AE76E41EADA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98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03E6-28B3-4CDC-B2E9-C4944FE5E0D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38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61920-5199-41A0-BC7A-AE76E41EADA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36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sv-SE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EA13E-BF4B-49A1-9BD2-B874EC54338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46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03E6-28B3-4CDC-B2E9-C4944FE5E0D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4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eige med mönste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ADD9178-0AE6-B367-80FD-AF086271D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3" y="1"/>
            <a:ext cx="12192001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468DE70-4FE4-29AD-F726-FA43473E2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8723" y="2249374"/>
            <a:ext cx="4763277" cy="460862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CCAE071-8902-1D7B-1CB2-6FE2992892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579773" cy="692912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613EB396-CF69-E5C2-D606-7996B4019C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4896197"/>
            <a:ext cx="5595850" cy="84420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/>
              <a:t>Underrubrik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8E780372-98E1-63B0-BC62-FDABF6168F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2685826"/>
            <a:ext cx="5595849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1"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1" name="Platshållare för text 7">
            <a:extLst>
              <a:ext uri="{FF2B5EF4-FFF2-40B4-BE49-F238E27FC236}">
                <a16:creationId xmlns:a16="http://schemas.microsoft.com/office/drawing/2014/main" id="{57B99B3E-FF60-1449-D5E0-96D192A38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3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rosa, en spalt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70878FB-334C-97E6-6586-33321D5CF7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395569"/>
            <a:ext cx="7313610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14">
            <a:extLst>
              <a:ext uri="{FF2B5EF4-FFF2-40B4-BE49-F238E27FC236}">
                <a16:creationId xmlns:a16="http://schemas.microsoft.com/office/drawing/2014/main" id="{B952E2A6-92D9-7AEA-1AF8-8FFC1C614F7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9787" y="3187286"/>
            <a:ext cx="7313609" cy="3121305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</p:spTree>
    <p:extLst>
      <p:ext uri="{BB962C8B-B14F-4D97-AF65-F5344CB8AC3E}">
        <p14:creationId xmlns:p14="http://schemas.microsoft.com/office/powerpoint/2010/main" val="184299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 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68555"/>
            <a:ext cx="4881283" cy="168373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422371"/>
            <a:ext cx="4881283" cy="8645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AvenirNext LT Pro Regular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921289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3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CD2122F-CB4F-991C-F85D-DF70FE94A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10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10" descr="Logotyp för Sveriges kommuner och regioner.">
            <a:extLst>
              <a:ext uri="{FF2B5EF4-FFF2-40B4-BE49-F238E27FC236}">
                <a16:creationId xmlns:a16="http://schemas.microsoft.com/office/drawing/2014/main" id="{17796FAB-5CC3-0E60-5B43-A3F801C342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7746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4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B6BFD76-59F2-2DED-DABF-5311B3B95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09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 descr="Logotyp för Sveriges Kommuner och regioner.">
            <a:extLst>
              <a:ext uri="{FF2B5EF4-FFF2-40B4-BE49-F238E27FC236}">
                <a16:creationId xmlns:a16="http://schemas.microsoft.com/office/drawing/2014/main" id="{D785EB06-58C0-D0BF-FDAB-A51277B169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6323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252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81999"/>
            <a:ext cx="5701553" cy="2145418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5707904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8E89344-CD34-4286-AAC5-3EF9AF06EAFC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538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52C4B-B8AE-4DA5-BC52-342EBCBE08BA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53100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tfallande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D05FCD3-3492-4FFB-A5C1-DA3BA36D4976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01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buSzPct val="100000"/>
              <a:defRPr sz="2200">
                <a:solidFill>
                  <a:schemeClr val="accent3"/>
                </a:solidFill>
              </a:defRPr>
            </a:lvl1pPr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sv-SE"/>
              <a:t>Punkt</a:t>
            </a:r>
          </a:p>
          <a:p>
            <a:pPr lvl="0"/>
            <a:r>
              <a:rPr lang="sv-SE"/>
              <a:t>Punkt</a:t>
            </a:r>
          </a:p>
          <a:p>
            <a:pPr lvl="0"/>
            <a:r>
              <a:rPr lang="sv-SE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293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nnehåll och utfallande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62464-C2CC-D4CD-8E42-1AE2171EA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sv-SE" sz="20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3364698-0835-423A-9948-E889C242C3D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1733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Punkt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911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grön, en spalt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3CD29033-FAE7-ADE4-763C-031B74A62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395569"/>
            <a:ext cx="7313610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24A9BCE8-EBA8-6FC6-458E-2E0574D5D9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7313610" cy="302857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43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rgbClr val="FFCE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3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21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2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3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070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78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/>
            </a:lvl1pPr>
          </a:lstStyle>
          <a:p>
            <a:pPr lvl="0">
              <a:spcBef>
                <a:spcPts val="1400"/>
              </a:spcBef>
            </a:pPr>
            <a:r>
              <a:rPr lang="sv-SE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2025-01-07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8073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1EE4F49-EC76-4C2C-9B73-2EBF0DD89402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7642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339-1173-498E-B68E-150066B9F832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9913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g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>
            <a:extLst>
              <a:ext uri="{FF2B5EF4-FFF2-40B4-BE49-F238E27FC236}">
                <a16:creationId xmlns:a16="http://schemas.microsoft.com/office/drawing/2014/main" id="{BD4E7ACA-DD34-312E-63AD-4C42C5D5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83" y="6364203"/>
            <a:ext cx="1051295" cy="365125"/>
          </a:xfrm>
        </p:spPr>
        <p:txBody>
          <a:bodyPr/>
          <a:lstStyle/>
          <a:p>
            <a:fld id="{36E1C339-1173-498E-B68E-150066B9F832}" type="datetime1">
              <a:rPr lang="sv-SE" smtClean="0"/>
              <a:t>2025-01-07</a:t>
            </a:fld>
            <a:endParaRPr lang="sv-SE"/>
          </a:p>
        </p:txBody>
      </p:sp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F49843CB-C0F3-CD2D-542C-3FE32B86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008" y="6365427"/>
            <a:ext cx="3360626" cy="365125"/>
          </a:xfrm>
        </p:spPr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bildnummer 3">
            <a:extLst>
              <a:ext uri="{FF2B5EF4-FFF2-40B4-BE49-F238E27FC236}">
                <a16:creationId xmlns:a16="http://schemas.microsoft.com/office/drawing/2014/main" id="{97C9C3DA-4304-47F2-4E8F-C0B80AF7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910" y="6364203"/>
            <a:ext cx="501007" cy="365125"/>
          </a:xfrm>
        </p:spPr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1951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logga i färg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032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, vit logotyp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9745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färglogga med bloc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3E830D1-9B43-4A41-B3A1-206CB98018A1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solidFill>
            <a:srgbClr val="FFCEC6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CEC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28590CC-9593-D2EC-5DB0-A2F7F8EB1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0570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2D62D359-201E-6C2B-C39A-05398B436D3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860569" y="2688522"/>
            <a:ext cx="3883200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116094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eige, två spalte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9B4FD4E5-8560-05A7-A171-EDE5A63EB9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43C5DE17-5F7D-BB09-CB23-E69B9EC0B48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8048DC49-A30F-EE61-6AF9-FEA35BE80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59830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vit logga med bloc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B366280-E0FB-4999-93E9-BE8398A1CCBF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D7C6E78-6124-E839-CC89-38F3188A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30" y="0"/>
            <a:ext cx="4218856" cy="6610662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6DE1DE-6D30-D722-D298-1A0D690F3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66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B1D4AA01-1363-9DFE-0FBA-2B8E669BB60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5465" y="2688522"/>
            <a:ext cx="3883200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8527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ycket text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/>
              <a:t>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211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, beige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8048DC49-A30F-EE61-6AF9-FEA35BE80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94419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02EAFF39-ED2A-2CD7-D4FE-BD5A88348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15057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, grön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3CD29033-FAE7-ADE4-763C-031B74A62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395569"/>
            <a:ext cx="7313610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901861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och förklarande text, bei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4DA60933-BA96-D741-67AC-2E5DA8A45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EC51B90-D296-3DBD-6DAA-4E39973601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0A109B8C-54D8-910D-BBB1-F107D8543F4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9" y="1985554"/>
            <a:ext cx="7114902" cy="420569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 marL="4114800" indent="-457200">
              <a:buFont typeface="+mj-lt"/>
              <a:buAutoNum type="arabicPeriod"/>
              <a:defRPr sz="2400"/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4E3EF244-8351-9881-2D2D-B90744904B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5165" y="1985554"/>
            <a:ext cx="4232365" cy="420569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430721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och förklarande text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D2485B5A-3328-6829-008E-1BE6F23E8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78F813B-4F20-0A04-769A-71B9358CF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A0F11F9F-E343-868E-989A-A54A21E6756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9" y="1985554"/>
            <a:ext cx="7114902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>
                <a:solidFill>
                  <a:schemeClr val="tx2"/>
                </a:solidFill>
              </a:defRPr>
            </a:lvl6pPr>
            <a:lvl7pPr>
              <a:defRPr sz="2400">
                <a:solidFill>
                  <a:schemeClr val="tx2"/>
                </a:solidFill>
              </a:defRPr>
            </a:lvl7pPr>
            <a:lvl8pPr>
              <a:defRPr sz="2400">
                <a:solidFill>
                  <a:schemeClr val="tx2"/>
                </a:solidFill>
              </a:defRPr>
            </a:lvl8pPr>
            <a:lvl9pPr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F4E92D7F-3069-BFB3-AA0C-662A9B73A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5165" y="1985554"/>
            <a:ext cx="4232365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 sz="2000"/>
            </a:lvl2pPr>
            <a:lvl4pPr>
              <a:defRPr sz="2000"/>
            </a:lvl4pPr>
            <a:lvl5pPr>
              <a:defRPr sz="2000"/>
            </a:lvl5pPr>
            <a:lvl6pPr>
              <a:defRPr sz="2000">
                <a:solidFill>
                  <a:schemeClr val="tx2"/>
                </a:solidFill>
              </a:defRPr>
            </a:lvl6pPr>
            <a:lvl7pPr>
              <a:defRPr sz="2000">
                <a:solidFill>
                  <a:schemeClr val="tx2"/>
                </a:solidFill>
              </a:defRPr>
            </a:lvl7pPr>
            <a:lvl8pPr>
              <a:defRPr sz="2000">
                <a:solidFill>
                  <a:schemeClr val="tx2"/>
                </a:solidFill>
              </a:defRPr>
            </a:lvl8pPr>
            <a:lvl9pPr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2394305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och förklarande text, grön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3DB11FA-8F40-B2F4-EE01-3122E6D50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E08DBD0D-6A0E-CC48-A0A2-B21A3882E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0BAAE75D-8F6C-03AB-16BE-CFBAB9EA413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9" y="1985554"/>
            <a:ext cx="7114902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400">
                <a:solidFill>
                  <a:schemeClr val="accent2"/>
                </a:solidFill>
              </a:defRPr>
            </a:lvl5pPr>
            <a:lvl6pPr>
              <a:defRPr sz="2400">
                <a:solidFill>
                  <a:schemeClr val="accent2"/>
                </a:solidFill>
              </a:defRPr>
            </a:lvl6pPr>
            <a:lvl7pPr>
              <a:defRPr sz="2400">
                <a:solidFill>
                  <a:schemeClr val="accent2"/>
                </a:solidFill>
              </a:defRPr>
            </a:lvl7pPr>
            <a:lvl8pPr>
              <a:defRPr sz="2400">
                <a:solidFill>
                  <a:schemeClr val="accent2"/>
                </a:solidFill>
              </a:defRPr>
            </a:lvl8pPr>
            <a:lvl9pPr>
              <a:defRPr sz="2400"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703764F0-3517-220C-22D5-E41F7F1024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5165" y="1985554"/>
            <a:ext cx="4232365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 sz="2000"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1625841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och förklarande text, grå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BF1373B-C80E-1D2A-5BA1-9A96FAE59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446C918-AAF2-5BA7-D668-A712F110D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C418BFA0-FBD6-1156-7291-A11FB28F2DC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9" y="1985554"/>
            <a:ext cx="7114902" cy="420569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0E1F32E6-B017-F8CF-8467-224DA9B6F6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5165" y="1985554"/>
            <a:ext cx="4232365" cy="420569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235161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, beige">
    <p:bg>
      <p:bgPr>
        <a:solidFill>
          <a:srgbClr val="F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4DA60933-BA96-D741-67AC-2E5DA8A45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EC51B90-D296-3DBD-6DAA-4E39973601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0A109B8C-54D8-910D-BBB1-F107D8543F4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8" y="1985554"/>
            <a:ext cx="11443061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</p:spTree>
    <p:extLst>
      <p:ext uri="{BB962C8B-B14F-4D97-AF65-F5344CB8AC3E}">
        <p14:creationId xmlns:p14="http://schemas.microsoft.com/office/powerpoint/2010/main" val="327220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rosa, två spalter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14">
            <a:extLst>
              <a:ext uri="{FF2B5EF4-FFF2-40B4-BE49-F238E27FC236}">
                <a16:creationId xmlns:a16="http://schemas.microsoft.com/office/drawing/2014/main" id="{ABD4CD05-1CFE-ED31-5048-A84F2FC1AA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02EAFF39-ED2A-2CD7-D4FE-BD5A88348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AE72AB2F-9DEE-FD79-62A2-258FBFD3A0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</p:spTree>
    <p:extLst>
      <p:ext uri="{BB962C8B-B14F-4D97-AF65-F5344CB8AC3E}">
        <p14:creationId xmlns:p14="http://schemas.microsoft.com/office/powerpoint/2010/main" val="1276563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D2485B5A-3328-6829-008E-1BE6F23E8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78F813B-4F20-0A04-769A-71B9358CF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72634EE0-193F-CE61-65F1-CEF3595677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8" y="1985554"/>
            <a:ext cx="11443061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>
                <a:solidFill>
                  <a:schemeClr val="tx2"/>
                </a:solidFill>
              </a:defRPr>
            </a:lvl6pPr>
            <a:lvl7pPr>
              <a:defRPr sz="2400">
                <a:solidFill>
                  <a:schemeClr val="tx2"/>
                </a:solidFill>
              </a:defRPr>
            </a:lvl7pPr>
            <a:lvl8pPr>
              <a:defRPr sz="2400">
                <a:solidFill>
                  <a:schemeClr val="tx2"/>
                </a:solidFill>
              </a:defRPr>
            </a:lvl8pPr>
            <a:lvl9pPr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</p:spTree>
    <p:extLst>
      <p:ext uri="{BB962C8B-B14F-4D97-AF65-F5344CB8AC3E}">
        <p14:creationId xmlns:p14="http://schemas.microsoft.com/office/powerpoint/2010/main" val="409227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, grön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3DB11FA-8F40-B2F4-EE01-3122E6D50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E08DBD0D-6A0E-CC48-A0A2-B21A3882E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innehåll 14">
            <a:extLst>
              <a:ext uri="{FF2B5EF4-FFF2-40B4-BE49-F238E27FC236}">
                <a16:creationId xmlns:a16="http://schemas.microsoft.com/office/drawing/2014/main" id="{96C3545B-4949-4038-C177-59F3C65AF0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8" y="1985554"/>
            <a:ext cx="11443061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400">
                <a:solidFill>
                  <a:schemeClr val="accent2"/>
                </a:solidFill>
              </a:defRPr>
            </a:lvl5pPr>
            <a:lvl6pPr>
              <a:defRPr sz="2400">
                <a:solidFill>
                  <a:schemeClr val="accent2"/>
                </a:solidFill>
              </a:defRPr>
            </a:lvl6pPr>
            <a:lvl7pPr>
              <a:defRPr sz="2400">
                <a:solidFill>
                  <a:schemeClr val="accent2"/>
                </a:solidFill>
              </a:defRPr>
            </a:lvl7pPr>
            <a:lvl8pPr>
              <a:defRPr sz="2400">
                <a:solidFill>
                  <a:schemeClr val="accent2"/>
                </a:solidFill>
              </a:defRPr>
            </a:lvl8pPr>
            <a:lvl9pPr>
              <a:defRPr sz="2400"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</p:spTree>
    <p:extLst>
      <p:ext uri="{BB962C8B-B14F-4D97-AF65-F5344CB8AC3E}">
        <p14:creationId xmlns:p14="http://schemas.microsoft.com/office/powerpoint/2010/main" val="658438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, grå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BF1373B-C80E-1D2A-5BA1-9A96FAE59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446C918-AAF2-5BA7-D668-A712F110D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312002D2-62BA-D60F-ACA4-225EB532E8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8" y="1985554"/>
            <a:ext cx="11443061" cy="420569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>
                <a:solidFill>
                  <a:schemeClr val="tx1"/>
                </a:solidFill>
              </a:defRPr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</p:spTree>
    <p:extLst>
      <p:ext uri="{BB962C8B-B14F-4D97-AF65-F5344CB8AC3E}">
        <p14:creationId xmlns:p14="http://schemas.microsoft.com/office/powerpoint/2010/main" val="408863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, förklarande text, beige">
    <p:bg>
      <p:bgPr>
        <a:solidFill>
          <a:srgbClr val="F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C5C9D388-7C02-E35E-C14B-7EE24D7AF38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984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>
                <a:solidFill>
                  <a:schemeClr val="tx1"/>
                </a:solidFill>
              </a:defRPr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3F89A5AC-229B-45A9-831D-51CA049B0F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984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4DA60933-BA96-D741-67AC-2E5DA8A45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EC51B90-D296-3DBD-6DAA-4E39973601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359FF63F-C08A-98FC-8D1F-463B346E883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447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>
                <a:solidFill>
                  <a:schemeClr val="tx1"/>
                </a:solidFill>
              </a:defRPr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12" name="Platshållare för text 16">
            <a:extLst>
              <a:ext uri="{FF2B5EF4-FFF2-40B4-BE49-F238E27FC236}">
                <a16:creationId xmlns:a16="http://schemas.microsoft.com/office/drawing/2014/main" id="{417925C0-6567-BC76-148B-CB6634EA1B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47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2748259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, förklarande text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474A7344-2CFF-ED05-2316-860C1667BAF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984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>
                <a:solidFill>
                  <a:schemeClr val="tx2"/>
                </a:solidFill>
              </a:defRPr>
            </a:lvl6pPr>
            <a:lvl7pPr>
              <a:defRPr sz="2400">
                <a:solidFill>
                  <a:schemeClr val="tx2"/>
                </a:solidFill>
              </a:defRPr>
            </a:lvl7pPr>
            <a:lvl8pPr>
              <a:defRPr sz="2400">
                <a:solidFill>
                  <a:schemeClr val="tx2"/>
                </a:solidFill>
              </a:defRPr>
            </a:lvl8pPr>
            <a:lvl9pPr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686B3BD7-B939-FA50-2DC8-2A8B368DE7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984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D2485B5A-3328-6829-008E-1BE6F23E8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78F813B-4F20-0A04-769A-71B9358CF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9EAEE212-D90F-D859-A789-6600CCA24BF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447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>
                <a:solidFill>
                  <a:schemeClr val="tx2"/>
                </a:solidFill>
              </a:defRPr>
            </a:lvl6pPr>
            <a:lvl7pPr>
              <a:defRPr sz="2400">
                <a:solidFill>
                  <a:schemeClr val="tx2"/>
                </a:solidFill>
              </a:defRPr>
            </a:lvl7pPr>
            <a:lvl8pPr>
              <a:defRPr sz="2400">
                <a:solidFill>
                  <a:schemeClr val="tx2"/>
                </a:solidFill>
              </a:defRPr>
            </a:lvl8pPr>
            <a:lvl9pPr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12" name="Platshållare för text 16">
            <a:extLst>
              <a:ext uri="{FF2B5EF4-FFF2-40B4-BE49-F238E27FC236}">
                <a16:creationId xmlns:a16="http://schemas.microsoft.com/office/drawing/2014/main" id="{403FB370-139B-A07B-172C-9A579E8F2E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47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2850510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, förklarande text, grön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3DB11FA-8F40-B2F4-EE01-3122E6D50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E08DBD0D-6A0E-CC48-A0A2-B21A3882E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" name="Platshållare för innehåll 14">
            <a:extLst>
              <a:ext uri="{FF2B5EF4-FFF2-40B4-BE49-F238E27FC236}">
                <a16:creationId xmlns:a16="http://schemas.microsoft.com/office/drawing/2014/main" id="{5DCD71E2-5B66-8578-1219-23931D8E2FA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3984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400">
                <a:solidFill>
                  <a:schemeClr val="accent2"/>
                </a:solidFill>
              </a:defRPr>
            </a:lvl5pPr>
            <a:lvl6pPr>
              <a:defRPr sz="2400">
                <a:solidFill>
                  <a:schemeClr val="accent2"/>
                </a:solidFill>
              </a:defRPr>
            </a:lvl6pPr>
            <a:lvl7pPr>
              <a:defRPr sz="2400">
                <a:solidFill>
                  <a:schemeClr val="accent2"/>
                </a:solidFill>
              </a:defRPr>
            </a:lvl7pPr>
            <a:lvl8pPr>
              <a:defRPr sz="2400">
                <a:solidFill>
                  <a:schemeClr val="accent2"/>
                </a:solidFill>
              </a:defRPr>
            </a:lvl8pPr>
            <a:lvl9pPr>
              <a:defRPr sz="2400"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01AB7FCE-4DD3-1B20-DD8F-B308FB539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984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7E63256A-17DC-BF16-4921-48B82B122E5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4470" y="2864756"/>
            <a:ext cx="5477691" cy="33264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12" name="Platshållare för text 16">
            <a:extLst>
              <a:ext uri="{FF2B5EF4-FFF2-40B4-BE49-F238E27FC236}">
                <a16:creationId xmlns:a16="http://schemas.microsoft.com/office/drawing/2014/main" id="{C69C146E-A0C7-7386-FFD6-2B498567DA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47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78185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, förklarande text, grå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BF1373B-C80E-1D2A-5BA1-9A96FAE59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446C918-AAF2-5BA7-D668-A712F110D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EBA1525C-163C-042D-CA5B-024A2980C77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39840" y="2864756"/>
            <a:ext cx="5477691" cy="33264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/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3" name="Platshållare för text 16">
            <a:extLst>
              <a:ext uri="{FF2B5EF4-FFF2-40B4-BE49-F238E27FC236}">
                <a16:creationId xmlns:a16="http://schemas.microsoft.com/office/drawing/2014/main" id="{E7A3262B-774A-BA1B-6C44-8363263BE1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984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620ADF63-873E-36F4-985B-6841733ECBD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447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Infoga tabell eller diagram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395E6825-5EA6-8E65-9ABF-5C7BD855FF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47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278487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eige, en spalt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12">
            <a:extLst>
              <a:ext uri="{FF2B5EF4-FFF2-40B4-BE49-F238E27FC236}">
                <a16:creationId xmlns:a16="http://schemas.microsoft.com/office/drawing/2014/main" id="{A00E84CA-1372-F4FE-C48C-D5057040CC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9787" y="3187287"/>
            <a:ext cx="7313610" cy="2980281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Text eller annat innehåll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EBCA04CE-46C3-DE7D-172C-D198CB8E4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395569"/>
            <a:ext cx="7313610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66504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rosa, en spalt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70878FB-334C-97E6-6586-33321D5CF7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395569"/>
            <a:ext cx="7313610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14">
            <a:extLst>
              <a:ext uri="{FF2B5EF4-FFF2-40B4-BE49-F238E27FC236}">
                <a16:creationId xmlns:a16="http://schemas.microsoft.com/office/drawing/2014/main" id="{B952E2A6-92D9-7AEA-1AF8-8FFC1C614F7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9787" y="3187286"/>
            <a:ext cx="7313609" cy="3121305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</p:spTree>
    <p:extLst>
      <p:ext uri="{BB962C8B-B14F-4D97-AF65-F5344CB8AC3E}">
        <p14:creationId xmlns:p14="http://schemas.microsoft.com/office/powerpoint/2010/main" val="403631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grön, en spalt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3CD29033-FAE7-ADE4-763C-031B74A62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395569"/>
            <a:ext cx="7313610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24A9BCE8-EBA8-6FC6-458E-2E0574D5D9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7313610" cy="302857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8441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cket text, grön, två spalter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8D30CB8-789E-E4EA-6C90-00D93255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FDFABFDD-E413-3DD7-BDDB-A8B64EDA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3AE64A3-1937-C4AA-5206-D625D85D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F7D0F1BB-9F9C-4070-C35A-8957881BA8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" name="Platshållare för innehåll 14">
            <a:extLst>
              <a:ext uri="{FF2B5EF4-FFF2-40B4-BE49-F238E27FC236}">
                <a16:creationId xmlns:a16="http://schemas.microsoft.com/office/drawing/2014/main" id="{A7B54159-EA31-8122-9F43-9203DC60690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4" name="Platshållare för innehåll 14">
            <a:extLst>
              <a:ext uri="{FF2B5EF4-FFF2-40B4-BE49-F238E27FC236}">
                <a16:creationId xmlns:a16="http://schemas.microsoft.com/office/drawing/2014/main" id="{FF0D07E4-102F-DBC2-3B77-AE3FE523AB8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 sz="2000"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</p:spTree>
    <p:extLst>
      <p:ext uri="{BB962C8B-B14F-4D97-AF65-F5344CB8AC3E}">
        <p14:creationId xmlns:p14="http://schemas.microsoft.com/office/powerpoint/2010/main" val="2043949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eige, två spalte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9B4FD4E5-8560-05A7-A171-EDE5A63EB9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43C5DE17-5F7D-BB09-CB23-E69B9EC0B48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8048DC49-A30F-EE61-6AF9-FEA35BE80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437375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rosa, två spalter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14">
            <a:extLst>
              <a:ext uri="{FF2B5EF4-FFF2-40B4-BE49-F238E27FC236}">
                <a16:creationId xmlns:a16="http://schemas.microsoft.com/office/drawing/2014/main" id="{ABD4CD05-1CFE-ED31-5048-A84F2FC1AA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02EAFF39-ED2A-2CD7-D4FE-BD5A88348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AE72AB2F-9DEE-FD79-62A2-258FBFD3A0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</p:spTree>
    <p:extLst>
      <p:ext uri="{BB962C8B-B14F-4D97-AF65-F5344CB8AC3E}">
        <p14:creationId xmlns:p14="http://schemas.microsoft.com/office/powerpoint/2010/main" val="847992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cket text, grön, två spalter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8D30CB8-789E-E4EA-6C90-00D93255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FDFABFDD-E413-3DD7-BDDB-A8B64EDA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3AE64A3-1937-C4AA-5206-D625D85D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F7D0F1BB-9F9C-4070-C35A-8957881BA8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" name="Platshållare för innehåll 14">
            <a:extLst>
              <a:ext uri="{FF2B5EF4-FFF2-40B4-BE49-F238E27FC236}">
                <a16:creationId xmlns:a16="http://schemas.microsoft.com/office/drawing/2014/main" id="{A7B54159-EA31-8122-9F43-9203DC60690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4" name="Platshållare för innehåll 14">
            <a:extLst>
              <a:ext uri="{FF2B5EF4-FFF2-40B4-BE49-F238E27FC236}">
                <a16:creationId xmlns:a16="http://schemas.microsoft.com/office/drawing/2014/main" id="{FF0D07E4-102F-DBC2-3B77-AE3FE523AB8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 sz="2000"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</p:spTree>
    <p:extLst>
      <p:ext uri="{BB962C8B-B14F-4D97-AF65-F5344CB8AC3E}">
        <p14:creationId xmlns:p14="http://schemas.microsoft.com/office/powerpoint/2010/main" val="151645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cket text, beige, två spalte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A980A4F5-CAD2-E194-E860-2EC29654462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37D9E664-A355-6B80-FC10-E1AD5C1ABCD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33E007DE-A00E-7E46-E58B-F4E76530C4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317616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cket text, rosa, två spalter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02EAFF39-ED2A-2CD7-D4FE-BD5A88348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" name="Platshållare för innehåll 14">
            <a:extLst>
              <a:ext uri="{FF2B5EF4-FFF2-40B4-BE49-F238E27FC236}">
                <a16:creationId xmlns:a16="http://schemas.microsoft.com/office/drawing/2014/main" id="{C64A6A59-A5E3-6D38-F888-47F96AD3C43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</a:t>
            </a:r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918977FF-DD0C-0A54-F6DF-0E788DEF252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12370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cket text, grön, två spalter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8D30CB8-789E-E4EA-6C90-00D93255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FDFABFDD-E413-3DD7-BDDB-A8B64EDA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3AE64A3-1937-C4AA-5206-D625D85D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F7D0F1BB-9F9C-4070-C35A-8957881BA8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" name="Platshållare för innehåll 14">
            <a:extLst>
              <a:ext uri="{FF2B5EF4-FFF2-40B4-BE49-F238E27FC236}">
                <a16:creationId xmlns:a16="http://schemas.microsoft.com/office/drawing/2014/main" id="{A7B54159-EA31-8122-9F43-9203DC60690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</a:t>
            </a:r>
          </a:p>
        </p:txBody>
      </p:sp>
      <p:sp>
        <p:nvSpPr>
          <p:cNvPr id="4" name="Platshållare för innehåll 14">
            <a:extLst>
              <a:ext uri="{FF2B5EF4-FFF2-40B4-BE49-F238E27FC236}">
                <a16:creationId xmlns:a16="http://schemas.microsoft.com/office/drawing/2014/main" id="{FF0D07E4-102F-DBC2-3B77-AE3FE523AB8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 sz="2000"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93466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43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 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68555"/>
            <a:ext cx="4881283" cy="168373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422371"/>
            <a:ext cx="4881283" cy="8645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1546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3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CD2122F-CB4F-991C-F85D-DF70FE94A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10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10" descr="Logotyp för Sveriges kommuner och regioner.">
            <a:extLst>
              <a:ext uri="{FF2B5EF4-FFF2-40B4-BE49-F238E27FC236}">
                <a16:creationId xmlns:a16="http://schemas.microsoft.com/office/drawing/2014/main" id="{17796FAB-5CC3-0E60-5B43-A3F801C342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5834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4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B6BFD76-59F2-2DED-DABF-5311B3B95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09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 descr="Logotyp för Sveriges Kommuner och regioner.">
            <a:extLst>
              <a:ext uri="{FF2B5EF4-FFF2-40B4-BE49-F238E27FC236}">
                <a16:creationId xmlns:a16="http://schemas.microsoft.com/office/drawing/2014/main" id="{D785EB06-58C0-D0BF-FDAB-A51277B169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73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cket text, beige, två spalte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A980A4F5-CAD2-E194-E860-2EC29654462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37D9E664-A355-6B80-FC10-E1AD5C1ABCD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33E007DE-A00E-7E46-E58B-F4E76530C4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292535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808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81999"/>
            <a:ext cx="5701553" cy="2145418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5707904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E89344-CD34-4286-AAC5-3EF9AF06EAFC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6248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652C4B-B8AE-4DA5-BC52-342EBCBE08BA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4416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tfallande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05FCD3-3492-4FFB-A5C1-DA3BA36D4976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449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buSzPct val="100000"/>
              <a:defRPr sz="2200">
                <a:solidFill>
                  <a:schemeClr val="tx1"/>
                </a:solidFill>
              </a:defRPr>
            </a:lvl1pPr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sv-SE"/>
              <a:t>Punkt</a:t>
            </a:r>
          </a:p>
          <a:p>
            <a:pPr lvl="0"/>
            <a:r>
              <a:rPr lang="sv-SE"/>
              <a:t>Punkt</a:t>
            </a:r>
          </a:p>
          <a:p>
            <a:pPr lvl="0"/>
            <a:r>
              <a:rPr lang="sv-SE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7275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nnehåll och utfallande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62464-C2CC-D4CD-8E42-1AE2171EA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SzPct val="100000"/>
              <a:buFont typeface="Arial" panose="020B0604020202020204" pitchFamily="34" charset="0"/>
              <a:buNone/>
              <a:defRPr lang="sv-SE" sz="20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364698-0835-423A-9948-E889C242C3D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496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Punkt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75848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1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rgbClr val="F0D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12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2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89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360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cket text, rosa, två spalter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02EAFF39-ED2A-2CD7-D4FE-BD5A88348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" name="Platshållare för innehåll 14">
            <a:extLst>
              <a:ext uri="{FF2B5EF4-FFF2-40B4-BE49-F238E27FC236}">
                <a16:creationId xmlns:a16="http://schemas.microsoft.com/office/drawing/2014/main" id="{C64A6A59-A5E3-6D38-F888-47F96AD3C43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</a:t>
            </a:r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918977FF-DD0C-0A54-F6DF-0E788DEF252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76516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/>
            </a:lvl1pPr>
          </a:lstStyle>
          <a:p>
            <a:pPr lvl="0">
              <a:spcBef>
                <a:spcPts val="1400"/>
              </a:spcBef>
            </a:pPr>
            <a:r>
              <a:rPr lang="sv-SE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2025-01-07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1648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EE4F49-EC76-4C2C-9B73-2EBF0DD89402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7155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339-1173-498E-B68E-150066B9F832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4835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ga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>
            <a:extLst>
              <a:ext uri="{FF2B5EF4-FFF2-40B4-BE49-F238E27FC236}">
                <a16:creationId xmlns:a16="http://schemas.microsoft.com/office/drawing/2014/main" id="{BD4E7ACA-DD34-312E-63AD-4C42C5D5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83" y="6364203"/>
            <a:ext cx="1051295" cy="365125"/>
          </a:xfrm>
        </p:spPr>
        <p:txBody>
          <a:bodyPr/>
          <a:lstStyle/>
          <a:p>
            <a:fld id="{36E1C339-1173-498E-B68E-150066B9F832}" type="datetime1">
              <a:rPr lang="sv-SE" smtClean="0"/>
              <a:t>2025-01-07</a:t>
            </a:fld>
            <a:endParaRPr lang="sv-SE"/>
          </a:p>
        </p:txBody>
      </p:sp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F49843CB-C0F3-CD2D-542C-3FE32B86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008" y="6365427"/>
            <a:ext cx="3360626" cy="365125"/>
          </a:xfrm>
        </p:spPr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bildnummer 3">
            <a:extLst>
              <a:ext uri="{FF2B5EF4-FFF2-40B4-BE49-F238E27FC236}">
                <a16:creationId xmlns:a16="http://schemas.microsoft.com/office/drawing/2014/main" id="{97C9C3DA-4304-47F2-4E8F-C0B80AF7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910" y="6364203"/>
            <a:ext cx="501007" cy="365125"/>
          </a:xfrm>
        </p:spPr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1448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logga i färg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1031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, vit logotyp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23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färglogga med block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solidFill>
            <a:srgbClr val="F0D7B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0D7B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28590CC-9593-D2EC-5DB0-A2F7F8EB1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0570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2D62D359-201E-6C2B-C39A-05398B436D3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860569" y="2688522"/>
            <a:ext cx="3883200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42078795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vit logga med block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D7C6E78-6124-E839-CC89-38F3188A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30" y="0"/>
            <a:ext cx="4218856" cy="661066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6DE1DE-6D30-D722-D298-1A0D690F3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66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B1D4AA01-1363-9DFE-0FBA-2B8E669BB60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5465" y="2688522"/>
            <a:ext cx="3883200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1470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ycket text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/>
            </a:lvl1pPr>
          </a:lstStyle>
          <a:p>
            <a:pPr marL="228600" lvl="0" indent="-228600"/>
            <a:r>
              <a:rPr lang="sv-SE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/>
            </a:lvl1pPr>
          </a:lstStyle>
          <a:p>
            <a:pPr marL="228600" lvl="0" indent="-228600"/>
            <a:r>
              <a:rPr lang="sv-SE"/>
              <a:t>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875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cket text, grön, två spalter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8D30CB8-789E-E4EA-6C90-00D93255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FDFABFDD-E413-3DD7-BDDB-A8B64EDA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3AE64A3-1937-C4AA-5206-D625D85D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F7D0F1BB-9F9C-4070-C35A-8957881BA8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" name="Platshållare för innehåll 14">
            <a:extLst>
              <a:ext uri="{FF2B5EF4-FFF2-40B4-BE49-F238E27FC236}">
                <a16:creationId xmlns:a16="http://schemas.microsoft.com/office/drawing/2014/main" id="{A7B54159-EA31-8122-9F43-9203DC60690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</a:t>
            </a:r>
          </a:p>
        </p:txBody>
      </p:sp>
      <p:sp>
        <p:nvSpPr>
          <p:cNvPr id="4" name="Platshållare för innehåll 14">
            <a:extLst>
              <a:ext uri="{FF2B5EF4-FFF2-40B4-BE49-F238E27FC236}">
                <a16:creationId xmlns:a16="http://schemas.microsoft.com/office/drawing/2014/main" id="{FF0D07E4-102F-DBC2-3B77-AE3FE523AB8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 sz="2000"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50241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beige mönste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1ABBC49-21E0-373F-A6B4-8185757CE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4222" y="0"/>
            <a:ext cx="6097300" cy="6858000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8F44279F-F020-30BA-8603-D33C2549D7E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infoga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9E0D6015-2C91-3996-DFEA-703314CF302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8F8940FF-0670-FEE6-358B-76981A2F57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613440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rosa mönster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79BEFC1-A4F1-8794-D2F0-642A697ED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4700" y="0"/>
            <a:ext cx="6097300" cy="6858000"/>
          </a:xfrm>
          <a:prstGeom prst="rect">
            <a:avLst/>
          </a:prstGeom>
        </p:spPr>
      </p:pic>
      <p:sp>
        <p:nvSpPr>
          <p:cNvPr id="8" name="Platshållare för bild 13">
            <a:extLst>
              <a:ext uri="{FF2B5EF4-FFF2-40B4-BE49-F238E27FC236}">
                <a16:creationId xmlns:a16="http://schemas.microsoft.com/office/drawing/2014/main" id="{9EE42E22-25F5-D9D9-42ED-7A3D546B91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infoga en bild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97D5835B-B4DC-2744-0EC5-5DD6002ABF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0456877-EB30-E82B-D09B-81E1D345DB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629061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 med mönster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67BA035-F610-C643-0B6F-171F34C021D8}"/>
              </a:ext>
            </a:extLst>
          </p:cNvPr>
          <p:cNvSpPr/>
          <p:nvPr userDrawn="1"/>
        </p:nvSpPr>
        <p:spPr>
          <a:xfrm>
            <a:off x="-14161" y="0"/>
            <a:ext cx="12196852" cy="6860663"/>
          </a:xfrm>
          <a:prstGeom prst="rect">
            <a:avLst/>
          </a:prstGeom>
          <a:solidFill>
            <a:srgbClr val="115E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6F38BB-2CD1-32F8-A8D4-5701EA7F4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8722" y="2249375"/>
            <a:ext cx="4763278" cy="460862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428D2D0-ADB2-9132-D9C1-DC7878992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309" y="1"/>
            <a:ext cx="11541760" cy="6906374"/>
          </a:xfrm>
          <a:prstGeom prst="rect">
            <a:avLst/>
          </a:prstGeom>
        </p:spPr>
      </p:pic>
      <p:sp>
        <p:nvSpPr>
          <p:cNvPr id="11" name="Platshållare för text 16">
            <a:extLst>
              <a:ext uri="{FF2B5EF4-FFF2-40B4-BE49-F238E27FC236}">
                <a16:creationId xmlns:a16="http://schemas.microsoft.com/office/drawing/2014/main" id="{96095D1C-1217-3805-7147-CBC3A88CA6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892" y="4896198"/>
            <a:ext cx="5595850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/>
              <a:t>Underrubrik</a:t>
            </a:r>
          </a:p>
        </p:txBody>
      </p:sp>
      <p:sp>
        <p:nvSpPr>
          <p:cNvPr id="12" name="Platshållare för text 18">
            <a:extLst>
              <a:ext uri="{FF2B5EF4-FFF2-40B4-BE49-F238E27FC236}">
                <a16:creationId xmlns:a16="http://schemas.microsoft.com/office/drawing/2014/main" id="{D1EE729E-BCCB-4F53-D790-BFA9336232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889" y="2685827"/>
            <a:ext cx="5595849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1DB8D066-8ED8-DB4D-B466-64BB0EEF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891" y="6356351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F0D45E3F-2CDF-DA7A-38C4-961C1627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291" y="6356351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CCA670D9-41E2-3E8E-327A-276FB220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291" y="6356351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A25CE8E2-F6D0-FF53-AD39-1C85DD3F8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721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grön mönster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C666CE9-23DE-0F51-98C1-9B6E6B1B2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165668" cy="6934898"/>
          </a:xfrm>
          <a:prstGeom prst="rect">
            <a:avLst/>
          </a:prstGeom>
        </p:spPr>
      </p:pic>
      <p:sp>
        <p:nvSpPr>
          <p:cNvPr id="3" name="Platshållare för bild 13">
            <a:extLst>
              <a:ext uri="{FF2B5EF4-FFF2-40B4-BE49-F238E27FC236}">
                <a16:creationId xmlns:a16="http://schemas.microsoft.com/office/drawing/2014/main" id="{4B53E081-AC3C-1E55-D486-0AAC4E53764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infoga en bild</a:t>
            </a:r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7897ABDF-57D3-877D-9BF4-DC215B9A4D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3B25D5E2-5C4D-78EA-FB08-BA41FF57D5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97441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beige med block">
    <p:bg>
      <p:bgPr>
        <a:solidFill>
          <a:srgbClr val="F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E2381B-5024-3724-793D-74461D308E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13">
            <a:extLst>
              <a:ext uri="{FF2B5EF4-FFF2-40B4-BE49-F238E27FC236}">
                <a16:creationId xmlns:a16="http://schemas.microsoft.com/office/drawing/2014/main" id="{9F53C0D1-C45A-62E3-17F9-B2B696666C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infoga en bild</a:t>
            </a:r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FD1E8D68-7A08-73FD-DB12-27EAA5AFD7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87885F99-EBCA-4DFF-8242-6B3F994133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88850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rosa med bloc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0D30CE9-F40A-F409-89EA-E427F48F6D0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bild 13">
            <a:extLst>
              <a:ext uri="{FF2B5EF4-FFF2-40B4-BE49-F238E27FC236}">
                <a16:creationId xmlns:a16="http://schemas.microsoft.com/office/drawing/2014/main" id="{1B76F709-7D82-50D5-2A84-0A4761CFDFB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infoga en bild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EE70F89C-54D0-3DAA-4AB3-37A7784AF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BB59F4F3-0475-6F42-3816-32FDFD141C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27442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, grön med block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9BB7F16-8543-A273-09E5-EEBA0BE1CB4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6C6D0B1-B70E-9449-14BF-231EE28A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613A9DEE-9566-F10D-8300-CBD08A0D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2328BDCC-40CC-9841-F7CB-DD261C37DC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infoga en bild</a:t>
            </a:r>
          </a:p>
        </p:txBody>
      </p:sp>
      <p:sp>
        <p:nvSpPr>
          <p:cNvPr id="13" name="Platshållare för innehåll 14">
            <a:extLst>
              <a:ext uri="{FF2B5EF4-FFF2-40B4-BE49-F238E27FC236}">
                <a16:creationId xmlns:a16="http://schemas.microsoft.com/office/drawing/2014/main" id="{4BC72788-AAB8-351E-C6D7-7DD19BE8BB3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132C0674-A6A1-C89E-247D-1594F9FE20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74566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, beige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E95EEFA-C4DE-898A-8955-128E0E0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1AC4C891-A44B-7014-6012-BB5A65CB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1ABAC55-46F4-53CD-B8D4-0CE4E0E4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009FAC50-2963-023E-939F-C564A4B9BE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26429451-0F83-1797-37F9-A9F3DF30B1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3" name="Platshållare för bild 13">
            <a:extLst>
              <a:ext uri="{FF2B5EF4-FFF2-40B4-BE49-F238E27FC236}">
                <a16:creationId xmlns:a16="http://schemas.microsoft.com/office/drawing/2014/main" id="{912A2B5C-FE94-AFC1-3C99-CF408AB3C9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373787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7961AE8-1194-CADD-E3CC-2F9071B8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E94F43E-6929-15B5-99AE-80B1A43B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6A79054-E7C8-4DD6-5F6F-D60AE052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090F7C18-DEE7-FBC4-81F9-05A2382464D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6931696C-572A-AC8C-8FE9-C806117A98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31ACA0B6-56B0-4AF1-9F9B-A5044AF7FD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2097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, grön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FB2F1800-3D1B-8F8C-3F4D-6C2BC1E1425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132DA52-17F5-737C-098A-2A0B9B86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8C1904-BB09-D7A1-D1E5-5BFD7494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BD552679-DCBE-1AA4-1536-56B5F4457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0" name="Platshållare för bild 13">
            <a:extLst>
              <a:ext uri="{FF2B5EF4-FFF2-40B4-BE49-F238E27FC236}">
                <a16:creationId xmlns:a16="http://schemas.microsoft.com/office/drawing/2014/main" id="{DC43D41B-A749-1B37-91F8-11F871FA02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3913650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, beige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8048DC49-A30F-EE61-6AF9-FEA35BE80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78208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02EAFF39-ED2A-2CD7-D4FE-BD5A88348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893788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, grön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3CD29033-FAE7-ADE4-763C-031B74A62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395569"/>
            <a:ext cx="7313610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61255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utfallande bild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för att infoga bild. </a:t>
            </a:r>
          </a:p>
          <a:p>
            <a:r>
              <a:rPr lang="sv-SE"/>
              <a:t>Bilden är utfallande. </a:t>
            </a:r>
          </a:p>
          <a:p>
            <a:r>
              <a:rPr lang="sv-SE"/>
              <a:t>Se till att den fungerar med rubriken. </a:t>
            </a:r>
          </a:p>
          <a:p>
            <a:r>
              <a:rPr lang="sv-SE"/>
              <a:t>Det går bra att byta färg på texten i rubriken.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85D8FE2A-468F-5253-E8E0-91F9B6BBC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4896197"/>
            <a:ext cx="10287004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/>
              <a:t>Underrubrik</a:t>
            </a:r>
          </a:p>
        </p:txBody>
      </p:sp>
      <p:sp>
        <p:nvSpPr>
          <p:cNvPr id="11" name="Platshållare för text 18">
            <a:extLst>
              <a:ext uri="{FF2B5EF4-FFF2-40B4-BE49-F238E27FC236}">
                <a16:creationId xmlns:a16="http://schemas.microsoft.com/office/drawing/2014/main" id="{48327CB7-C6AE-7A16-AD2A-04DA1E342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685826"/>
            <a:ext cx="10287002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939173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och förklarande text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D2485B5A-3328-6829-008E-1BE6F23E8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78F813B-4F20-0A04-769A-71B9358CF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A0F11F9F-E343-868E-989A-A54A21E6756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9" y="1985554"/>
            <a:ext cx="7114902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>
                <a:solidFill>
                  <a:schemeClr val="tx2"/>
                </a:solidFill>
              </a:defRPr>
            </a:lvl6pPr>
            <a:lvl7pPr>
              <a:defRPr sz="2400">
                <a:solidFill>
                  <a:schemeClr val="tx2"/>
                </a:solidFill>
              </a:defRPr>
            </a:lvl7pPr>
            <a:lvl8pPr>
              <a:defRPr sz="2400">
                <a:solidFill>
                  <a:schemeClr val="tx2"/>
                </a:solidFill>
              </a:defRPr>
            </a:lvl8pPr>
            <a:lvl9pPr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F4E92D7F-3069-BFB3-AA0C-662A9B73A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5165" y="1985554"/>
            <a:ext cx="4232365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 sz="2000"/>
            </a:lvl2pPr>
            <a:lvl4pPr>
              <a:defRPr sz="2000"/>
            </a:lvl4pPr>
            <a:lvl5pPr>
              <a:defRPr sz="2000"/>
            </a:lvl5pPr>
            <a:lvl6pPr>
              <a:defRPr sz="2000">
                <a:solidFill>
                  <a:schemeClr val="tx2"/>
                </a:solidFill>
              </a:defRPr>
            </a:lvl6pPr>
            <a:lvl7pPr>
              <a:defRPr sz="2000">
                <a:solidFill>
                  <a:schemeClr val="tx2"/>
                </a:solidFill>
              </a:defRPr>
            </a:lvl7pPr>
            <a:lvl8pPr>
              <a:defRPr sz="2000">
                <a:solidFill>
                  <a:schemeClr val="tx2"/>
                </a:solidFill>
              </a:defRPr>
            </a:lvl8pPr>
            <a:lvl9pPr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sv-SE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3283012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och förklarande text, grön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3DB11FA-8F40-B2F4-EE01-3122E6D50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E08DBD0D-6A0E-CC48-A0A2-B21A3882E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0BAAE75D-8F6C-03AB-16BE-CFBAB9EA413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9" y="1985554"/>
            <a:ext cx="7114902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400">
                <a:solidFill>
                  <a:schemeClr val="accent2"/>
                </a:solidFill>
              </a:defRPr>
            </a:lvl5pPr>
            <a:lvl6pPr>
              <a:defRPr sz="2400">
                <a:solidFill>
                  <a:schemeClr val="accent2"/>
                </a:solidFill>
              </a:defRPr>
            </a:lvl6pPr>
            <a:lvl7pPr>
              <a:defRPr sz="2400">
                <a:solidFill>
                  <a:schemeClr val="accent2"/>
                </a:solidFill>
              </a:defRPr>
            </a:lvl7pPr>
            <a:lvl8pPr>
              <a:defRPr sz="2400">
                <a:solidFill>
                  <a:schemeClr val="accent2"/>
                </a:solidFill>
              </a:defRPr>
            </a:lvl8pPr>
            <a:lvl9pPr>
              <a:defRPr sz="2400"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703764F0-3517-220C-22D5-E41F7F1024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5165" y="1985554"/>
            <a:ext cx="4232365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 sz="2000"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378679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och förklarande text, beige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4DA60933-BA96-D741-67AC-2E5DA8A45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EC51B90-D296-3DBD-6DAA-4E39973601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0A109B8C-54D8-910D-BBB1-F107D8543F4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9" y="1985554"/>
            <a:ext cx="7114902" cy="420569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 marL="4114800" indent="-457200">
              <a:buFont typeface="+mj-lt"/>
              <a:buAutoNum type="arabicPeriod"/>
              <a:defRPr sz="2400"/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4E3EF244-8351-9881-2D2D-B90744904B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5165" y="1985554"/>
            <a:ext cx="4232365" cy="420569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sv-SE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11154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och förklarande text, gråvi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4DA60933-BA96-D741-67AC-2E5DA8A45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EC51B90-D296-3DBD-6DAA-4E39973601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0A109B8C-54D8-910D-BBB1-F107D8543F4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9" y="1985554"/>
            <a:ext cx="7114902" cy="420569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 marL="4114800" indent="-457200">
              <a:buFont typeface="+mj-lt"/>
              <a:buAutoNum type="arabicPeriod"/>
              <a:defRPr sz="2400"/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4E3EF244-8351-9881-2D2D-B90744904B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5165" y="1985554"/>
            <a:ext cx="4232365" cy="420569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sv-SE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2470855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och förklarande text,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4DA60933-BA96-D741-67AC-2E5DA8A45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EC51B90-D296-3DBD-6DAA-4E39973601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0A109B8C-54D8-910D-BBB1-F107D8543F4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9" y="1985554"/>
            <a:ext cx="7114902" cy="420569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 marL="4114800" indent="-457200">
              <a:buFont typeface="+mj-lt"/>
              <a:buAutoNum type="arabicPeriod"/>
              <a:defRPr sz="2400"/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4E3EF244-8351-9881-2D2D-B90744904B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5165" y="1985554"/>
            <a:ext cx="4232365" cy="420569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sv-SE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152937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D2485B5A-3328-6829-008E-1BE6F23E8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78F813B-4F20-0A04-769A-71B9358CF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72634EE0-193F-CE61-65F1-CEF3595677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8" y="1985554"/>
            <a:ext cx="11443061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>
                <a:solidFill>
                  <a:schemeClr val="tx2"/>
                </a:solidFill>
              </a:defRPr>
            </a:lvl6pPr>
            <a:lvl7pPr>
              <a:defRPr sz="2400">
                <a:solidFill>
                  <a:schemeClr val="tx2"/>
                </a:solidFill>
              </a:defRPr>
            </a:lvl7pPr>
            <a:lvl8pPr>
              <a:defRPr sz="2400">
                <a:solidFill>
                  <a:schemeClr val="tx2"/>
                </a:solidFill>
              </a:defRPr>
            </a:lvl8pPr>
            <a:lvl9pPr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</p:spTree>
    <p:extLst>
      <p:ext uri="{BB962C8B-B14F-4D97-AF65-F5344CB8AC3E}">
        <p14:creationId xmlns:p14="http://schemas.microsoft.com/office/powerpoint/2010/main" val="3023105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, grön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3DB11FA-8F40-B2F4-EE01-3122E6D50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E08DBD0D-6A0E-CC48-A0A2-B21A3882E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0" name="Platshållare för innehåll 14">
            <a:extLst>
              <a:ext uri="{FF2B5EF4-FFF2-40B4-BE49-F238E27FC236}">
                <a16:creationId xmlns:a16="http://schemas.microsoft.com/office/drawing/2014/main" id="{96C3545B-4949-4038-C177-59F3C65AF0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8" y="1985554"/>
            <a:ext cx="11443061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400">
                <a:solidFill>
                  <a:schemeClr val="accent2"/>
                </a:solidFill>
              </a:defRPr>
            </a:lvl5pPr>
            <a:lvl6pPr>
              <a:defRPr sz="2400">
                <a:solidFill>
                  <a:schemeClr val="accent2"/>
                </a:solidFill>
              </a:defRPr>
            </a:lvl6pPr>
            <a:lvl7pPr>
              <a:defRPr sz="2400">
                <a:solidFill>
                  <a:schemeClr val="accent2"/>
                </a:solidFill>
              </a:defRPr>
            </a:lvl7pPr>
            <a:lvl8pPr>
              <a:defRPr sz="2400">
                <a:solidFill>
                  <a:schemeClr val="accent2"/>
                </a:solidFill>
              </a:defRPr>
            </a:lvl8pPr>
            <a:lvl9pPr>
              <a:defRPr sz="2400"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</p:spTree>
    <p:extLst>
      <p:ext uri="{BB962C8B-B14F-4D97-AF65-F5344CB8AC3E}">
        <p14:creationId xmlns:p14="http://schemas.microsoft.com/office/powerpoint/2010/main" val="68637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, beige">
    <p:bg>
      <p:bgPr>
        <a:solidFill>
          <a:srgbClr val="F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4DA60933-BA96-D741-67AC-2E5DA8A45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EC51B90-D296-3DBD-6DAA-4E39973601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0A109B8C-54D8-910D-BBB1-F107D8543F4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8" y="1985554"/>
            <a:ext cx="11443061" cy="420569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Infoga tabell eller diagram</a:t>
            </a:r>
          </a:p>
        </p:txBody>
      </p:sp>
    </p:spTree>
    <p:extLst>
      <p:ext uri="{BB962C8B-B14F-4D97-AF65-F5344CB8AC3E}">
        <p14:creationId xmlns:p14="http://schemas.microsoft.com/office/powerpoint/2010/main" val="225719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, gråvi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BF1373B-C80E-1D2A-5BA1-9A96FAE59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446C918-AAF2-5BA7-D668-A712F110D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312002D2-62BA-D60F-ACA4-225EB532E8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8" y="1985554"/>
            <a:ext cx="11443061" cy="420569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>
                <a:solidFill>
                  <a:schemeClr val="tx1"/>
                </a:solidFill>
              </a:defRPr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</p:spTree>
    <p:extLst>
      <p:ext uri="{BB962C8B-B14F-4D97-AF65-F5344CB8AC3E}">
        <p14:creationId xmlns:p14="http://schemas.microsoft.com/office/powerpoint/2010/main" val="105857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,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BF1373B-C80E-1D2A-5BA1-9A96FAE59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446C918-AAF2-5BA7-D668-A712F110D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312002D2-62BA-D60F-ACA4-225EB532E8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4468" y="1985554"/>
            <a:ext cx="11443061" cy="420569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>
                <a:solidFill>
                  <a:schemeClr val="tx1"/>
                </a:solidFill>
              </a:defRPr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</p:spTree>
    <p:extLst>
      <p:ext uri="{BB962C8B-B14F-4D97-AF65-F5344CB8AC3E}">
        <p14:creationId xmlns:p14="http://schemas.microsoft.com/office/powerpoint/2010/main" val="3329339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utfallande bild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för att infoga bild. </a:t>
            </a:r>
          </a:p>
          <a:p>
            <a:r>
              <a:rPr lang="sv-SE"/>
              <a:t>Bilden är utfallande. </a:t>
            </a:r>
          </a:p>
          <a:p>
            <a:r>
              <a:rPr lang="sv-SE"/>
              <a:t>Se till att den fungerar med rubriken. </a:t>
            </a:r>
          </a:p>
          <a:p>
            <a:r>
              <a:rPr lang="sv-SE"/>
              <a:t>Det går bra att byta färg på texten i rubriken.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85D8FE2A-468F-5253-E8E0-91F9B6BBC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4896197"/>
            <a:ext cx="10287004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/>
              <a:t>Underrubrik</a:t>
            </a:r>
          </a:p>
        </p:txBody>
      </p:sp>
      <p:sp>
        <p:nvSpPr>
          <p:cNvPr id="11" name="Platshållare för text 18">
            <a:extLst>
              <a:ext uri="{FF2B5EF4-FFF2-40B4-BE49-F238E27FC236}">
                <a16:creationId xmlns:a16="http://schemas.microsoft.com/office/drawing/2014/main" id="{48327CB7-C6AE-7A16-AD2A-04DA1E342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685826"/>
            <a:ext cx="10287002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CC0B80D9-E849-8C70-7B22-9F0A60A41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351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, förklarande text, beige">
    <p:bg>
      <p:bgPr>
        <a:solidFill>
          <a:srgbClr val="F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C5C9D388-7C02-E35E-C14B-7EE24D7AF38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984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>
                <a:solidFill>
                  <a:schemeClr val="tx1"/>
                </a:solidFill>
              </a:defRPr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3F89A5AC-229B-45A9-831D-51CA049B0F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984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sv-SE"/>
              <a:t>Förklarande text till tabell eller diagram.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4DA60933-BA96-D741-67AC-2E5DA8A45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EC51B90-D296-3DBD-6DAA-4E39973601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359FF63F-C08A-98FC-8D1F-463B346E883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447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>
                <a:solidFill>
                  <a:schemeClr val="tx1"/>
                </a:solidFill>
              </a:defRPr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12" name="Platshållare för text 16">
            <a:extLst>
              <a:ext uri="{FF2B5EF4-FFF2-40B4-BE49-F238E27FC236}">
                <a16:creationId xmlns:a16="http://schemas.microsoft.com/office/drawing/2014/main" id="{417925C0-6567-BC76-148B-CB6634EA1B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47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sv-SE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287247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, förklarande text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474A7344-2CFF-ED05-2316-860C1667BAF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984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>
                <a:solidFill>
                  <a:schemeClr val="tx2"/>
                </a:solidFill>
              </a:defRPr>
            </a:lvl6pPr>
            <a:lvl7pPr>
              <a:defRPr sz="2400">
                <a:solidFill>
                  <a:schemeClr val="tx2"/>
                </a:solidFill>
              </a:defRPr>
            </a:lvl7pPr>
            <a:lvl8pPr>
              <a:defRPr sz="2400">
                <a:solidFill>
                  <a:schemeClr val="tx2"/>
                </a:solidFill>
              </a:defRPr>
            </a:lvl8pPr>
            <a:lvl9pPr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686B3BD7-B939-FA50-2DC8-2A8B368DE7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984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sv-SE"/>
              <a:t>Förklarande text till tabell eller diagram.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D2485B5A-3328-6829-008E-1BE6F23E8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78F813B-4F20-0A04-769A-71B9358CF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9EAEE212-D90F-D859-A789-6600CCA24BF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447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>
                <a:solidFill>
                  <a:schemeClr val="tx2"/>
                </a:solidFill>
              </a:defRPr>
            </a:lvl6pPr>
            <a:lvl7pPr>
              <a:defRPr sz="2400">
                <a:solidFill>
                  <a:schemeClr val="tx2"/>
                </a:solidFill>
              </a:defRPr>
            </a:lvl7pPr>
            <a:lvl8pPr>
              <a:defRPr sz="2400">
                <a:solidFill>
                  <a:schemeClr val="tx2"/>
                </a:solidFill>
              </a:defRPr>
            </a:lvl8pPr>
            <a:lvl9pPr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12" name="Platshållare för text 16">
            <a:extLst>
              <a:ext uri="{FF2B5EF4-FFF2-40B4-BE49-F238E27FC236}">
                <a16:creationId xmlns:a16="http://schemas.microsoft.com/office/drawing/2014/main" id="{403FB370-139B-A07B-172C-9A579E8F2E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47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sv-SE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2274751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, förklarande text, grön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3DB11FA-8F40-B2F4-EE01-3122E6D50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E08DBD0D-6A0E-CC48-A0A2-B21A3882E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" name="Platshållare för innehåll 14">
            <a:extLst>
              <a:ext uri="{FF2B5EF4-FFF2-40B4-BE49-F238E27FC236}">
                <a16:creationId xmlns:a16="http://schemas.microsoft.com/office/drawing/2014/main" id="{5DCD71E2-5B66-8578-1219-23931D8E2FA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3984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400">
                <a:solidFill>
                  <a:schemeClr val="accent2"/>
                </a:solidFill>
              </a:defRPr>
            </a:lvl5pPr>
            <a:lvl6pPr>
              <a:defRPr sz="2400">
                <a:solidFill>
                  <a:schemeClr val="accent2"/>
                </a:solidFill>
              </a:defRPr>
            </a:lvl6pPr>
            <a:lvl7pPr>
              <a:defRPr sz="2400">
                <a:solidFill>
                  <a:schemeClr val="accent2"/>
                </a:solidFill>
              </a:defRPr>
            </a:lvl7pPr>
            <a:lvl8pPr>
              <a:defRPr sz="2400">
                <a:solidFill>
                  <a:schemeClr val="accent2"/>
                </a:solidFill>
              </a:defRPr>
            </a:lvl8pPr>
            <a:lvl9pPr>
              <a:defRPr sz="2400"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01AB7FCE-4DD3-1B20-DD8F-B308FB539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984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/>
              <a:t>Förklarande text till tabell eller diagram.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7E63256A-17DC-BF16-4921-48B82B122E5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4470" y="2864756"/>
            <a:ext cx="5477691" cy="33264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12" name="Platshållare för text 16">
            <a:extLst>
              <a:ext uri="{FF2B5EF4-FFF2-40B4-BE49-F238E27FC236}">
                <a16:creationId xmlns:a16="http://schemas.microsoft.com/office/drawing/2014/main" id="{C69C146E-A0C7-7386-FFD6-2B498567DA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47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sv-SE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4226985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, förklarande text, gråvi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BF1373B-C80E-1D2A-5BA1-9A96FAE59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446C918-AAF2-5BA7-D668-A712F110D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EBA1525C-163C-042D-CA5B-024A2980C77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39840" y="2864756"/>
            <a:ext cx="5477691" cy="33264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/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3" name="Platshållare för text 16">
            <a:extLst>
              <a:ext uri="{FF2B5EF4-FFF2-40B4-BE49-F238E27FC236}">
                <a16:creationId xmlns:a16="http://schemas.microsoft.com/office/drawing/2014/main" id="{E7A3262B-774A-BA1B-6C44-8363263BE1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984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Förklarande text till tabell eller diagram.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620ADF63-873E-36F4-985B-6841733ECBD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447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395E6825-5EA6-8E65-9ABF-5C7BD855FF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47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397239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, förklarande text,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BF1373B-C80E-1D2A-5BA1-9A96FAE59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361" y="215288"/>
            <a:ext cx="9353006" cy="69215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446C918-AAF2-5BA7-D668-A712F110D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9361" y="975360"/>
            <a:ext cx="9353006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EBA1525C-163C-042D-CA5B-024A2980C77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39840" y="2864756"/>
            <a:ext cx="5477691" cy="33264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/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3" name="Platshållare för text 16">
            <a:extLst>
              <a:ext uri="{FF2B5EF4-FFF2-40B4-BE49-F238E27FC236}">
                <a16:creationId xmlns:a16="http://schemas.microsoft.com/office/drawing/2014/main" id="{E7A3262B-774A-BA1B-6C44-8363263BE1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984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Förklarande text till tabell eller diagram.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620ADF63-873E-36F4-985B-6841733ECBD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4470" y="2864756"/>
            <a:ext cx="5477691" cy="33264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Infoga tabell eller diagram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395E6825-5EA6-8E65-9ABF-5C7BD855FF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470" y="1985554"/>
            <a:ext cx="5477691" cy="71410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Förklarande text till tabell eller diagram.</a:t>
            </a:r>
          </a:p>
        </p:txBody>
      </p:sp>
    </p:spTree>
    <p:extLst>
      <p:ext uri="{BB962C8B-B14F-4D97-AF65-F5344CB8AC3E}">
        <p14:creationId xmlns:p14="http://schemas.microsoft.com/office/powerpoint/2010/main" val="2039729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med textruta, beige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</a:t>
            </a:r>
          </a:p>
          <a:p>
            <a:r>
              <a:rPr lang="sv-SE"/>
              <a:t>lägga till en bild.</a:t>
            </a:r>
          </a:p>
          <a:p>
            <a:r>
              <a:rPr lang="sv-SE"/>
              <a:t>Tänk på att bilden behöver vara </a:t>
            </a:r>
          </a:p>
          <a:p>
            <a:r>
              <a:rPr lang="sv-SE"/>
              <a:t>ljus så att loggan syns.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E830D1-9B43-4A41-B3A1-206CB98018A1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CEC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DC0972F1-48ED-8211-5A08-9A3500CD2A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8913" y="2773587"/>
            <a:ext cx="3984625" cy="370976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>
                <a:solidFill>
                  <a:schemeClr val="tx1"/>
                </a:solidFill>
              </a:defRPr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A822C0C4-8729-E31C-23C6-769DCB46A8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8982" y="1264556"/>
            <a:ext cx="3984625" cy="1387475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91526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med textruta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</a:t>
            </a:r>
          </a:p>
          <a:p>
            <a:r>
              <a:rPr lang="sv-SE"/>
              <a:t>lägga till en bild.</a:t>
            </a:r>
          </a:p>
          <a:p>
            <a:r>
              <a:rPr lang="sv-SE"/>
              <a:t>Tänk på att bilden behöver vara </a:t>
            </a:r>
          </a:p>
          <a:p>
            <a:r>
              <a:rPr lang="sv-SE"/>
              <a:t>ljus så att loggan syns.</a:t>
            </a:r>
          </a:p>
          <a:p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E830D1-9B43-4A41-B3A1-206CB98018A1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CEC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DC0972F1-48ED-8211-5A08-9A3500CD2A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8913" y="2773587"/>
            <a:ext cx="3984625" cy="3709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>
                <a:solidFill>
                  <a:schemeClr val="tx2"/>
                </a:solidFill>
              </a:defRPr>
            </a:lvl6pPr>
            <a:lvl7pPr>
              <a:defRPr sz="2400">
                <a:solidFill>
                  <a:schemeClr val="tx2"/>
                </a:solidFill>
              </a:defRPr>
            </a:lvl7pPr>
            <a:lvl8pPr>
              <a:defRPr sz="2400">
                <a:solidFill>
                  <a:schemeClr val="tx2"/>
                </a:solidFill>
              </a:defRPr>
            </a:lvl8pPr>
            <a:lvl9pPr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A822C0C4-8729-E31C-23C6-769DCB46A8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8982" y="1264556"/>
            <a:ext cx="3984625" cy="1387475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3203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med textruta, blå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på ikonen för att </a:t>
            </a:r>
          </a:p>
          <a:p>
            <a:r>
              <a:rPr lang="sv-SE"/>
              <a:t>lägga till en bild.</a:t>
            </a:r>
          </a:p>
          <a:p>
            <a:r>
              <a:rPr lang="sv-SE"/>
              <a:t>Tänk på att bilden behöver vara </a:t>
            </a:r>
          </a:p>
          <a:p>
            <a:r>
              <a:rPr lang="sv-SE"/>
              <a:t>mörk så att loggan syns.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3E830D1-9B43-4A41-B3A1-206CB98018A1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DC0972F1-48ED-8211-5A08-9A3500CD2A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8913" y="2773587"/>
            <a:ext cx="3984625" cy="3709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2400">
                <a:solidFill>
                  <a:schemeClr val="bg1"/>
                </a:solidFill>
              </a:defRPr>
            </a:lvl7pPr>
            <a:lvl8pPr>
              <a:defRPr sz="2400">
                <a:solidFill>
                  <a:schemeClr val="bg1"/>
                </a:solidFill>
              </a:defRPr>
            </a:lvl8pPr>
            <a:lvl9pPr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A822C0C4-8729-E31C-23C6-769DCB46A8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8982" y="1264556"/>
            <a:ext cx="3984625" cy="1387475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3903763B-63FF-493B-859B-B29B57E2A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68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ild, beige">
    <p:bg>
      <p:bgPr>
        <a:solidFill>
          <a:srgbClr val="F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70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ild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066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FE179C2C-6E78-69E3-9168-D80CC4E089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infoga bild.</a:t>
            </a:r>
          </a:p>
        </p:txBody>
      </p:sp>
      <p:sp>
        <p:nvSpPr>
          <p:cNvPr id="16" name="Platshållare för text 16">
            <a:extLst>
              <a:ext uri="{FF2B5EF4-FFF2-40B4-BE49-F238E27FC236}">
                <a16:creationId xmlns:a16="http://schemas.microsoft.com/office/drawing/2014/main" id="{D0929707-C670-25EC-9F10-34A3DCD8F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442691"/>
            <a:ext cx="4881283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/>
              <a:t>Underrubrik</a:t>
            </a:r>
          </a:p>
        </p:txBody>
      </p:sp>
      <p:sp>
        <p:nvSpPr>
          <p:cNvPr id="17" name="Platshållare för text 18">
            <a:extLst>
              <a:ext uri="{FF2B5EF4-FFF2-40B4-BE49-F238E27FC236}">
                <a16:creationId xmlns:a16="http://schemas.microsoft.com/office/drawing/2014/main" id="{DF210413-02F0-816A-4303-C81183A70D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668554"/>
            <a:ext cx="4881283" cy="1683736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44670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ild, grön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066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svart logg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71DCAE3A-3628-AA66-EE6F-ACBB01D59A31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A9DF07-650B-EA03-2AC8-F9788F6C7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B962584C-9106-3597-A6BF-498FC08A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7C3C762-8690-3FF4-D1BF-BCE00A65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AB7F6119-3E23-7181-C696-991CC949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3C0A6940-0386-6C18-8385-502FEDF4C3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infoga bild.</a:t>
            </a:r>
          </a:p>
        </p:txBody>
      </p:sp>
      <p:sp>
        <p:nvSpPr>
          <p:cNvPr id="13" name="Platshållare för text 16">
            <a:extLst>
              <a:ext uri="{FF2B5EF4-FFF2-40B4-BE49-F238E27FC236}">
                <a16:creationId xmlns:a16="http://schemas.microsoft.com/office/drawing/2014/main" id="{82B5C15E-4C18-CB92-50B7-06CF6B2A0D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442691"/>
            <a:ext cx="4881283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/>
              <a:t>Underrubrik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CA0242E0-152D-C4AA-749F-717099928F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668554"/>
            <a:ext cx="4881283" cy="1683736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51316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svart logg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02A5F06-A57A-2368-EC74-BCE598B2B4DF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B6F0DDD-E13C-73A1-C740-024489736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593A59E0-0A73-E2B1-81D1-A7F21E670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67521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svart logg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6D812B9-F6A9-571C-D1A1-7D9617D65E8F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D3BEF7-130A-3CB2-523D-66CDDAC96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DA20E16-8D95-616B-8E10-C4EE6D0A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E418370-298E-BA20-64FB-91FA8A83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853EFB38-1000-4A7A-F515-86569D07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14">
            <a:extLst>
              <a:ext uri="{FF2B5EF4-FFF2-40B4-BE49-F238E27FC236}">
                <a16:creationId xmlns:a16="http://schemas.microsoft.com/office/drawing/2014/main" id="{952253EC-BCB1-20A2-D88D-9C731C99508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79F4D2B3-1EF2-562A-ECC2-DC876DD09D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" name="Platshållare för bild 11">
            <a:extLst>
              <a:ext uri="{FF2B5EF4-FFF2-40B4-BE49-F238E27FC236}">
                <a16:creationId xmlns:a16="http://schemas.microsoft.com/office/drawing/2014/main" id="{4F21F924-D186-DD71-0468-D1BE8967B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infoga bild.</a:t>
            </a:r>
          </a:p>
        </p:txBody>
      </p:sp>
    </p:spTree>
    <p:extLst>
      <p:ext uri="{BB962C8B-B14F-4D97-AF65-F5344CB8AC3E}">
        <p14:creationId xmlns:p14="http://schemas.microsoft.com/office/powerpoint/2010/main" val="1497619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svart logg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E75080E-8CC5-BCE8-E07D-BCE231AD17CE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C08BD5B-DB82-C368-6D6C-E2CBFC0B6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FBA2E3B-FE24-6BE0-0179-3ACF0F60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16792C96-5C5E-8FFE-4FBF-1807A976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F87640C9-776C-02C9-E2DC-6896E691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innehåll 14">
            <a:extLst>
              <a:ext uri="{FF2B5EF4-FFF2-40B4-BE49-F238E27FC236}">
                <a16:creationId xmlns:a16="http://schemas.microsoft.com/office/drawing/2014/main" id="{73C8ADDC-B008-D954-DEFC-3302A20F84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26941" y="3187285"/>
            <a:ext cx="4482354" cy="312130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14" name="Platshållare för innehåll 14">
            <a:extLst>
              <a:ext uri="{FF2B5EF4-FFF2-40B4-BE49-F238E27FC236}">
                <a16:creationId xmlns:a16="http://schemas.microsoft.com/office/drawing/2014/main" id="{39D8E14A-4597-8B8F-FB0C-9B3D76EF6F4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4482354" cy="31213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D5C11B6C-C7D0-308F-D879-749E4C2978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2395569"/>
            <a:ext cx="9269506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464944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8389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 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68555"/>
            <a:ext cx="4881283" cy="168373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422371"/>
            <a:ext cx="4881283" cy="8645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02880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3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CD2122F-CB4F-991C-F85D-DF70FE94A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10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10" descr="Logotyp för Sveriges kommuner och regioner.">
            <a:extLst>
              <a:ext uri="{FF2B5EF4-FFF2-40B4-BE49-F238E27FC236}">
                <a16:creationId xmlns:a16="http://schemas.microsoft.com/office/drawing/2014/main" id="{17796FAB-5CC3-0E60-5B43-A3F801C342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714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4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B6BFD76-59F2-2DED-DABF-5311B3B95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09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 descr="Logotyp för Sveriges Kommuner och regioner.">
            <a:extLst>
              <a:ext uri="{FF2B5EF4-FFF2-40B4-BE49-F238E27FC236}">
                <a16:creationId xmlns:a16="http://schemas.microsoft.com/office/drawing/2014/main" id="{D785EB06-58C0-D0BF-FDAB-A51277B169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202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146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eige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E9786BC0-DEEA-DDE5-AB67-3AC0424B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E0CF1320-EB42-4D53-C6FB-4B8C0A6E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3D623F1B-DF7C-7C3E-2E47-C4177A62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Platshållare för text 16">
            <a:extLst>
              <a:ext uri="{FF2B5EF4-FFF2-40B4-BE49-F238E27FC236}">
                <a16:creationId xmlns:a16="http://schemas.microsoft.com/office/drawing/2014/main" id="{18BBF61C-F34C-29EE-A044-30894E200B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4896197"/>
            <a:ext cx="10287004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/>
              <a:t>Underrubrik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BF44C984-633F-49C4-83AD-9F5B8A5CE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2685826"/>
            <a:ext cx="10287002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644595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81999"/>
            <a:ext cx="5701553" cy="2145418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5707904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8E89344-CD34-4286-AAC5-3EF9AF06EAFC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7067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52C4B-B8AE-4DA5-BC52-342EBCBE08BA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294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tfallande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D05FCD3-3492-4FFB-A5C1-DA3BA36D4976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1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buSzPct val="100000"/>
              <a:defRPr sz="2200">
                <a:solidFill>
                  <a:schemeClr val="accent3"/>
                </a:solidFill>
              </a:defRPr>
            </a:lvl1pPr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sv-SE"/>
              <a:t>Punkt</a:t>
            </a:r>
          </a:p>
          <a:p>
            <a:pPr lvl="0"/>
            <a:r>
              <a:rPr lang="sv-SE"/>
              <a:t>Punkt</a:t>
            </a:r>
          </a:p>
          <a:p>
            <a:pPr lvl="0"/>
            <a:r>
              <a:rPr lang="sv-SE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84437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nnehåll och utfallande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62464-C2CC-D4CD-8E42-1AE2171EA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sv-SE" sz="20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3364698-0835-423A-9948-E889C242C3D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855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Punkt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0940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rgbClr val="FFCE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3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381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2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3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11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057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/>
            </a:lvl1pPr>
          </a:lstStyle>
          <a:p>
            <a:pPr lvl="0">
              <a:spcBef>
                <a:spcPts val="1400"/>
              </a:spcBef>
            </a:pPr>
            <a:r>
              <a:rPr lang="sv-SE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2025-01-07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62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6">
            <a:extLst>
              <a:ext uri="{FF2B5EF4-FFF2-40B4-BE49-F238E27FC236}">
                <a16:creationId xmlns:a16="http://schemas.microsoft.com/office/drawing/2014/main" id="{DCC4902A-64F4-F5DC-F03A-82BEA146A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4896197"/>
            <a:ext cx="10287004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/>
              <a:t>Underrubrik</a:t>
            </a:r>
          </a:p>
        </p:txBody>
      </p:sp>
      <p:sp>
        <p:nvSpPr>
          <p:cNvPr id="3" name="Platshållare för text 18">
            <a:extLst>
              <a:ext uri="{FF2B5EF4-FFF2-40B4-BE49-F238E27FC236}">
                <a16:creationId xmlns:a16="http://schemas.microsoft.com/office/drawing/2014/main" id="{BF34FC42-D427-0F8A-9839-FC3E752456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2685826"/>
            <a:ext cx="10287002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677528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1EE4F49-EC76-4C2C-9B73-2EBF0DD89402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3773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339-1173-498E-B68E-150066B9F832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3509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g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>
            <a:extLst>
              <a:ext uri="{FF2B5EF4-FFF2-40B4-BE49-F238E27FC236}">
                <a16:creationId xmlns:a16="http://schemas.microsoft.com/office/drawing/2014/main" id="{BD4E7ACA-DD34-312E-63AD-4C42C5D5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83" y="6364203"/>
            <a:ext cx="1051295" cy="365125"/>
          </a:xfrm>
        </p:spPr>
        <p:txBody>
          <a:bodyPr/>
          <a:lstStyle/>
          <a:p>
            <a:fld id="{36E1C339-1173-498E-B68E-150066B9F832}" type="datetime1">
              <a:rPr lang="sv-SE" smtClean="0"/>
              <a:t>2025-01-07</a:t>
            </a:fld>
            <a:endParaRPr lang="sv-SE"/>
          </a:p>
        </p:txBody>
      </p:sp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F49843CB-C0F3-CD2D-542C-3FE32B86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008" y="6365427"/>
            <a:ext cx="3360626" cy="365125"/>
          </a:xfrm>
        </p:spPr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bildnummer 3">
            <a:extLst>
              <a:ext uri="{FF2B5EF4-FFF2-40B4-BE49-F238E27FC236}">
                <a16:creationId xmlns:a16="http://schemas.microsoft.com/office/drawing/2014/main" id="{97C9C3DA-4304-47F2-4E8F-C0B80AF7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910" y="6364203"/>
            <a:ext cx="501007" cy="365125"/>
          </a:xfrm>
        </p:spPr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560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logga i färg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3472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, vit logotyp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615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färglogga med bloc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3E830D1-9B43-4A41-B3A1-206CB98018A1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solidFill>
            <a:srgbClr val="FFCEC6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CEC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28590CC-9593-D2EC-5DB0-A2F7F8EB1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0570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2D62D359-201E-6C2B-C39A-05398B436D3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860569" y="2688522"/>
            <a:ext cx="3883200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20479108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vit logga med bloc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B366280-E0FB-4999-93E9-BE8398A1CCBF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D7C6E78-6124-E839-CC89-38F3188A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30" y="0"/>
            <a:ext cx="4218856" cy="6610662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6DE1DE-6D30-D722-D298-1A0D690F3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66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B1D4AA01-1363-9DFE-0FBA-2B8E669BB60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5465" y="2688522"/>
            <a:ext cx="3883200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3077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ycket text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/>
              <a:t>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768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Innehåll_bild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36685D6E-73FD-42C1-AE4F-113AF5CDB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4BF7BC9B-8FFA-4347-B699-C036320A1828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753113" y="1408281"/>
            <a:ext cx="5159866" cy="4200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DCC6FC53-8599-4379-8E0C-AEAD0FD8807A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50802" y="1408281"/>
            <a:ext cx="5159866" cy="4200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</p:spTree>
    <p:extLst>
      <p:ext uri="{BB962C8B-B14F-4D97-AF65-F5344CB8AC3E}">
        <p14:creationId xmlns:p14="http://schemas.microsoft.com/office/powerpoint/2010/main" val="37420309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eige med mönste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ADD9178-0AE6-B367-80FD-AF086271D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3" y="1"/>
            <a:ext cx="12192001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468DE70-4FE4-29AD-F726-FA43473E2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8723" y="2249374"/>
            <a:ext cx="4763277" cy="460862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CCAE071-8902-1D7B-1CB2-6FE2992892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579773" cy="692912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613EB396-CF69-E5C2-D606-7996B4019C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4896197"/>
            <a:ext cx="5595850" cy="84420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 dirty="0"/>
              <a:t>Underrubrik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8E780372-98E1-63B0-BC62-FDABF6168F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2685826"/>
            <a:ext cx="5595849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0"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1" name="Platshållare för text 7">
            <a:extLst>
              <a:ext uri="{FF2B5EF4-FFF2-40B4-BE49-F238E27FC236}">
                <a16:creationId xmlns:a16="http://schemas.microsoft.com/office/drawing/2014/main" id="{57B99B3E-FF60-1449-D5E0-96D192A38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4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rön 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3331C3CC-AFB9-3E7A-CD6A-9BA79C6EB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4896197"/>
            <a:ext cx="10287004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/>
              <a:t>Underrubrik</a:t>
            </a:r>
          </a:p>
        </p:txBody>
      </p:sp>
      <p:sp>
        <p:nvSpPr>
          <p:cNvPr id="8" name="Platshållare för text 18">
            <a:extLst>
              <a:ext uri="{FF2B5EF4-FFF2-40B4-BE49-F238E27FC236}">
                <a16:creationId xmlns:a16="http://schemas.microsoft.com/office/drawing/2014/main" id="{D4FF5AC6-9C8B-FCB3-6356-A88224566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2685826"/>
            <a:ext cx="10287002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7389875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 med mönster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67BA035-F610-C643-0B6F-171F34C021D8}"/>
              </a:ext>
            </a:extLst>
          </p:cNvPr>
          <p:cNvSpPr/>
          <p:nvPr userDrawn="1"/>
        </p:nvSpPr>
        <p:spPr>
          <a:xfrm>
            <a:off x="-14161" y="0"/>
            <a:ext cx="12196852" cy="6860663"/>
          </a:xfrm>
          <a:prstGeom prst="rect">
            <a:avLst/>
          </a:prstGeom>
          <a:solidFill>
            <a:srgbClr val="115E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6F38BB-2CD1-32F8-A8D4-5701EA7F4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8722" y="2249375"/>
            <a:ext cx="4763278" cy="460862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428D2D0-ADB2-9132-D9C1-DC7878992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309" y="1"/>
            <a:ext cx="11541760" cy="6906374"/>
          </a:xfrm>
          <a:prstGeom prst="rect">
            <a:avLst/>
          </a:prstGeom>
        </p:spPr>
      </p:pic>
      <p:sp>
        <p:nvSpPr>
          <p:cNvPr id="11" name="Platshållare för text 16">
            <a:extLst>
              <a:ext uri="{FF2B5EF4-FFF2-40B4-BE49-F238E27FC236}">
                <a16:creationId xmlns:a16="http://schemas.microsoft.com/office/drawing/2014/main" id="{96095D1C-1217-3805-7147-CBC3A88CA6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892" y="4896198"/>
            <a:ext cx="5595850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 dirty="0"/>
              <a:t>Underrubrik</a:t>
            </a:r>
          </a:p>
        </p:txBody>
      </p:sp>
      <p:sp>
        <p:nvSpPr>
          <p:cNvPr id="12" name="Platshållare för text 18">
            <a:extLst>
              <a:ext uri="{FF2B5EF4-FFF2-40B4-BE49-F238E27FC236}">
                <a16:creationId xmlns:a16="http://schemas.microsoft.com/office/drawing/2014/main" id="{D1EE729E-BCCB-4F53-D790-BFA9336232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889" y="2685827"/>
            <a:ext cx="5595849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1DB8D066-8ED8-DB4D-B466-64BB0EEF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891" y="6356351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F0D45E3F-2CDF-DA7A-38C4-961C1627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291" y="6356351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CCA670D9-41E2-3E8E-327A-276FB220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291" y="6356351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A25CE8E2-F6D0-FF53-AD39-1C85DD3F8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357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utfallande bild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bild. </a:t>
            </a:r>
          </a:p>
          <a:p>
            <a:r>
              <a:rPr lang="sv-SE" dirty="0"/>
              <a:t>Bilden är utfallande. </a:t>
            </a:r>
          </a:p>
          <a:p>
            <a:r>
              <a:rPr lang="sv-SE" dirty="0"/>
              <a:t>Se till att den fungerar med rubriken. </a:t>
            </a:r>
          </a:p>
          <a:p>
            <a:r>
              <a:rPr lang="sv-SE" dirty="0"/>
              <a:t>Det går bra att byta färg på texten i rubriken.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85D8FE2A-468F-5253-E8E0-91F9B6BBC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4896197"/>
            <a:ext cx="10287004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 dirty="0"/>
              <a:t>Underrubrik</a:t>
            </a:r>
          </a:p>
        </p:txBody>
      </p:sp>
      <p:sp>
        <p:nvSpPr>
          <p:cNvPr id="11" name="Platshållare för text 18">
            <a:extLst>
              <a:ext uri="{FF2B5EF4-FFF2-40B4-BE49-F238E27FC236}">
                <a16:creationId xmlns:a16="http://schemas.microsoft.com/office/drawing/2014/main" id="{48327CB7-C6AE-7A16-AD2A-04DA1E342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685826"/>
            <a:ext cx="10287002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6743692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utfallande bild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bild. </a:t>
            </a:r>
          </a:p>
          <a:p>
            <a:r>
              <a:rPr lang="sv-SE" dirty="0"/>
              <a:t>Bilden är utfallande. </a:t>
            </a:r>
          </a:p>
          <a:p>
            <a:r>
              <a:rPr lang="sv-SE" dirty="0"/>
              <a:t>Se till att den fungerar med rubriken. </a:t>
            </a:r>
          </a:p>
          <a:p>
            <a:r>
              <a:rPr lang="sv-SE" dirty="0"/>
              <a:t>Det går bra att byta färg på texten i rubriken.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85D8FE2A-468F-5253-E8E0-91F9B6BBC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4896197"/>
            <a:ext cx="10287004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 dirty="0"/>
              <a:t>Underrubrik</a:t>
            </a:r>
          </a:p>
        </p:txBody>
      </p:sp>
      <p:sp>
        <p:nvSpPr>
          <p:cNvPr id="11" name="Platshållare för text 18">
            <a:extLst>
              <a:ext uri="{FF2B5EF4-FFF2-40B4-BE49-F238E27FC236}">
                <a16:creationId xmlns:a16="http://schemas.microsoft.com/office/drawing/2014/main" id="{48327CB7-C6AE-7A16-AD2A-04DA1E342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685826"/>
            <a:ext cx="10287002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CC0B80D9-E849-8C70-7B22-9F0A60A41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9605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FE179C2C-6E78-69E3-9168-D80CC4E089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infoga bild.</a:t>
            </a:r>
          </a:p>
        </p:txBody>
      </p:sp>
      <p:sp>
        <p:nvSpPr>
          <p:cNvPr id="16" name="Platshållare för text 16">
            <a:extLst>
              <a:ext uri="{FF2B5EF4-FFF2-40B4-BE49-F238E27FC236}">
                <a16:creationId xmlns:a16="http://schemas.microsoft.com/office/drawing/2014/main" id="{D0929707-C670-25EC-9F10-34A3DCD8F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442691"/>
            <a:ext cx="4881283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 dirty="0"/>
              <a:t>Underrubrik</a:t>
            </a:r>
          </a:p>
        </p:txBody>
      </p:sp>
      <p:sp>
        <p:nvSpPr>
          <p:cNvPr id="17" name="Platshållare för text 18">
            <a:extLst>
              <a:ext uri="{FF2B5EF4-FFF2-40B4-BE49-F238E27FC236}">
                <a16:creationId xmlns:a16="http://schemas.microsoft.com/office/drawing/2014/main" id="{DF210413-02F0-816A-4303-C81183A70D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668554"/>
            <a:ext cx="4881283" cy="1683736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616054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eige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E9786BC0-DEEA-DDE5-AB67-3AC0424B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E0CF1320-EB42-4D53-C6FB-4B8C0A6E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3D623F1B-DF7C-7C3E-2E47-C4177A62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4" name="Platshållare för text 16">
            <a:extLst>
              <a:ext uri="{FF2B5EF4-FFF2-40B4-BE49-F238E27FC236}">
                <a16:creationId xmlns:a16="http://schemas.microsoft.com/office/drawing/2014/main" id="{18BBF61C-F34C-29EE-A044-30894E200B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4896197"/>
            <a:ext cx="10287004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 dirty="0"/>
              <a:t>Underrubrik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BF44C984-633F-49C4-83AD-9F5B8A5CE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2685826"/>
            <a:ext cx="10287002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6477237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text 16">
            <a:extLst>
              <a:ext uri="{FF2B5EF4-FFF2-40B4-BE49-F238E27FC236}">
                <a16:creationId xmlns:a16="http://schemas.microsoft.com/office/drawing/2014/main" id="{DCC4902A-64F4-F5DC-F03A-82BEA146A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4896197"/>
            <a:ext cx="10287004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 dirty="0"/>
              <a:t>Underrubrik</a:t>
            </a:r>
          </a:p>
        </p:txBody>
      </p:sp>
      <p:sp>
        <p:nvSpPr>
          <p:cNvPr id="3" name="Platshållare för text 18">
            <a:extLst>
              <a:ext uri="{FF2B5EF4-FFF2-40B4-BE49-F238E27FC236}">
                <a16:creationId xmlns:a16="http://schemas.microsoft.com/office/drawing/2014/main" id="{BF34FC42-D427-0F8A-9839-FC3E752456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2685826"/>
            <a:ext cx="10287002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643543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rön 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3331C3CC-AFB9-3E7A-CD6A-9BA79C6EB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4896197"/>
            <a:ext cx="10287004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 dirty="0"/>
              <a:t>Underrubrik</a:t>
            </a:r>
          </a:p>
        </p:txBody>
      </p:sp>
      <p:sp>
        <p:nvSpPr>
          <p:cNvPr id="8" name="Platshållare för text 18">
            <a:extLst>
              <a:ext uri="{FF2B5EF4-FFF2-40B4-BE49-F238E27FC236}">
                <a16:creationId xmlns:a16="http://schemas.microsoft.com/office/drawing/2014/main" id="{D4FF5AC6-9C8B-FCB3-6356-A88224566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2685826"/>
            <a:ext cx="10287002" cy="2145418"/>
          </a:xfrm>
        </p:spPr>
        <p:txBody>
          <a:bodyPr anchor="b">
            <a:noAutofit/>
          </a:bodyPr>
          <a:lstStyle>
            <a:lvl1pPr marL="0" indent="0">
              <a:buNone/>
              <a:defRPr sz="7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49552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/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2025-01-07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5562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beige mönste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1ABBC49-21E0-373F-A6B4-8185757CE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4222" y="0"/>
            <a:ext cx="6097300" cy="6858000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8F44279F-F020-30BA-8603-D33C2549D7E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9E0D6015-2C91-3996-DFEA-703314CF302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8F8940FF-0670-FEE6-358B-76981A2F57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149424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rosa mönster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79BEFC1-A4F1-8794-D2F0-642A697ED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4700" y="0"/>
            <a:ext cx="6097300" cy="6858000"/>
          </a:xfrm>
          <a:prstGeom prst="rect">
            <a:avLst/>
          </a:prstGeom>
        </p:spPr>
      </p:pic>
      <p:sp>
        <p:nvSpPr>
          <p:cNvPr id="8" name="Platshållare för bild 13">
            <a:extLst>
              <a:ext uri="{FF2B5EF4-FFF2-40B4-BE49-F238E27FC236}">
                <a16:creationId xmlns:a16="http://schemas.microsoft.com/office/drawing/2014/main" id="{9EE42E22-25F5-D9D9-42ED-7A3D546B91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infoga en bild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97D5835B-B4DC-2744-0EC5-5DD6002ABF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0456877-EB30-E82B-D09B-81E1D345DB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62744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eige, en spalt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12">
            <a:extLst>
              <a:ext uri="{FF2B5EF4-FFF2-40B4-BE49-F238E27FC236}">
                <a16:creationId xmlns:a16="http://schemas.microsoft.com/office/drawing/2014/main" id="{A00E84CA-1372-F4FE-C48C-D5057040CC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9787" y="3187287"/>
            <a:ext cx="7313610" cy="2980281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Text eller annat innehåll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EBCA04CE-46C3-DE7D-172C-D198CB8E4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395569"/>
            <a:ext cx="7313610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911960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grön mönster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C666CE9-23DE-0F51-98C1-9B6E6B1B2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165668" cy="6934898"/>
          </a:xfrm>
          <a:prstGeom prst="rect">
            <a:avLst/>
          </a:prstGeom>
        </p:spPr>
      </p:pic>
      <p:sp>
        <p:nvSpPr>
          <p:cNvPr id="3" name="Platshållare för bild 13">
            <a:extLst>
              <a:ext uri="{FF2B5EF4-FFF2-40B4-BE49-F238E27FC236}">
                <a16:creationId xmlns:a16="http://schemas.microsoft.com/office/drawing/2014/main" id="{4B53E081-AC3C-1E55-D486-0AAC4E53764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infoga en bild</a:t>
            </a:r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7897ABDF-57D3-877D-9BF4-DC215B9A4D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3B25D5E2-5C4D-78EA-FB08-BA41FF57D5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90046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beige med block">
    <p:bg>
      <p:bgPr>
        <a:solidFill>
          <a:srgbClr val="F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E2381B-5024-3724-793D-74461D308E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13">
            <a:extLst>
              <a:ext uri="{FF2B5EF4-FFF2-40B4-BE49-F238E27FC236}">
                <a16:creationId xmlns:a16="http://schemas.microsoft.com/office/drawing/2014/main" id="{9F53C0D1-C45A-62E3-17F9-B2B696666C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en bild</a:t>
            </a:r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FD1E8D68-7A08-73FD-DB12-27EAA5AFD7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87885F99-EBCA-4DFF-8242-6B3F994133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15000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rosa med bloc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0D30CE9-F40A-F409-89EA-E427F48F6D0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bild 13">
            <a:extLst>
              <a:ext uri="{FF2B5EF4-FFF2-40B4-BE49-F238E27FC236}">
                <a16:creationId xmlns:a16="http://schemas.microsoft.com/office/drawing/2014/main" id="{1B76F709-7D82-50D5-2A84-0A4761CFDFB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infoga en bild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EE70F89C-54D0-3DAA-4AB3-37A7784AF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BB59F4F3-0475-6F42-3816-32FDFD141C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314593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, grön med block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9BB7F16-8543-A273-09E5-EEBA0BE1CB4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6C6D0B1-B70E-9449-14BF-231EE28A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613A9DEE-9566-F10D-8300-CBD08A0D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2328BDCC-40CC-9841-F7CB-DD261C37DC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infoga en bild</a:t>
            </a:r>
          </a:p>
        </p:txBody>
      </p:sp>
      <p:sp>
        <p:nvSpPr>
          <p:cNvPr id="13" name="Platshållare för innehåll 14">
            <a:extLst>
              <a:ext uri="{FF2B5EF4-FFF2-40B4-BE49-F238E27FC236}">
                <a16:creationId xmlns:a16="http://schemas.microsoft.com/office/drawing/2014/main" id="{4BC72788-AAB8-351E-C6D7-7DD19BE8BB3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132C0674-A6A1-C89E-247D-1594F9FE20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351365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, beige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E95EEFA-C4DE-898A-8955-128E0E0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7D24E2-704C-4D37-BA3F-3A87B7C16133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1AC4C891-A44B-7014-6012-BB5A65CB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1ABAC55-46F4-53CD-B8D4-0CE4E0E4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009FAC50-2963-023E-939F-C564A4B9BE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26429451-0F83-1797-37F9-A9F3DF30B1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Platshållare för bild 13">
            <a:extLst>
              <a:ext uri="{FF2B5EF4-FFF2-40B4-BE49-F238E27FC236}">
                <a16:creationId xmlns:a16="http://schemas.microsoft.com/office/drawing/2014/main" id="{912A2B5C-FE94-AFC1-3C99-CF408AB3C9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3876633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,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7961AE8-1194-CADD-E3CC-2F9071B8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E94F43E-6929-15B5-99AE-80B1A43B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6A79054-E7C8-4DD6-5F6F-D60AE052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090F7C18-DEE7-FBC4-81F9-05A2382464D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6931696C-572A-AC8C-8FE9-C806117A98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31ACA0B6-56B0-4AF1-9F9B-A5044AF7FD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1145300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, grön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FB2F1800-3D1B-8F8C-3F4D-6C2BC1E1425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Text eller annat innehåll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132DA52-17F5-737C-098A-2A0B9B86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8C1904-BB09-D7A1-D1E5-5BFD7494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BD552679-DCBE-1AA4-1536-56B5F4457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Platshållare för bild 13">
            <a:extLst>
              <a:ext uri="{FF2B5EF4-FFF2-40B4-BE49-F238E27FC236}">
                <a16:creationId xmlns:a16="http://schemas.microsoft.com/office/drawing/2014/main" id="{DC43D41B-A749-1B37-91F8-11F871FA02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2707490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dela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187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buSzPct val="100000"/>
              <a:defRPr sz="2200">
                <a:solidFill>
                  <a:schemeClr val="tx1"/>
                </a:solidFill>
              </a:defRPr>
            </a:lvl1pPr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sv-SE" dirty="0"/>
              <a:t>Punkt</a:t>
            </a:r>
          </a:p>
          <a:p>
            <a:pPr lvl="0"/>
            <a:r>
              <a:rPr lang="sv-SE" dirty="0"/>
              <a:t>Punkt</a:t>
            </a:r>
          </a:p>
          <a:p>
            <a:pPr lvl="0"/>
            <a:r>
              <a:rPr lang="sv-SE" dirty="0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0617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AvenirNext LT Pro Regular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44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1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F18A2F-1B92-68B3-D226-FD8FBBC5B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602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9" r:id="rId3"/>
    <p:sldLayoutId id="2147483763" r:id="rId4"/>
    <p:sldLayoutId id="2147483752" r:id="rId5"/>
    <p:sldLayoutId id="2147483758" r:id="rId6"/>
    <p:sldLayoutId id="2147483757" r:id="rId7"/>
    <p:sldLayoutId id="21474837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793E63-731C-4489-4423-CB81F6C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5080"/>
            <a:ext cx="7313612" cy="123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94848-5D29-B231-E352-88E61149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8048"/>
            <a:ext cx="7313612" cy="323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7DD33-0436-F20A-421B-A429BA7D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83" y="6364203"/>
            <a:ext cx="1051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3"/>
                </a:solidFill>
                <a:latin typeface="AvenirNext LT Pro Regular" panose="020B0504020202020204" pitchFamily="34" charset="77"/>
              </a:defRPr>
            </a:lvl1pPr>
          </a:lstStyle>
          <a:p>
            <a:fld id="{5F6B0470-A8C6-4E2F-A7E4-2127E15D3394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3166-732E-ACFA-4AD6-5CBD3456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008" y="6365427"/>
            <a:ext cx="336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accent3"/>
                </a:solidFill>
                <a:latin typeface="AvenirNext LT Pro Regular" panose="020B0504020202020204" pitchFamily="34" charset="77"/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851D9-8275-AE40-1CCB-78CA6FA4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910" y="6364203"/>
            <a:ext cx="50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3"/>
                </a:solidFill>
                <a:latin typeface="AvenirNext LT Pro Regular" panose="020B0504020202020204" pitchFamily="34" charset="77"/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typ för Sveriges kommuner och regioner.">
            <a:extLst>
              <a:ext uri="{FF2B5EF4-FFF2-40B4-BE49-F238E27FC236}">
                <a16:creationId xmlns:a16="http://schemas.microsoft.com/office/drawing/2014/main" id="{820A498F-3CFE-A810-03F3-C4E9E84161D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" y="311234"/>
            <a:ext cx="1332000" cy="5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AvenirNext LT Pro Regular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AvenirNext LT Pro Regular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AvenirNext LT Pro Regular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AvenirNext LT Pro Regular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AvenirNext LT Pro Regular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E54608-681A-8308-51FE-B99A454CC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69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AAE85E-0DC2-AE57-7FD1-6287C1A38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3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19F652-9950-207C-5453-056258D9D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4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793E63-731C-4489-4423-CB81F6C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5080"/>
            <a:ext cx="7313612" cy="123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94848-5D29-B231-E352-88E61149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8048"/>
            <a:ext cx="7313612" cy="323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7DD33-0436-F20A-421B-A429BA7D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83" y="6364203"/>
            <a:ext cx="1051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</a:lstStyle>
          <a:p>
            <a:fld id="{5F6B0470-A8C6-4E2F-A7E4-2127E15D3394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3166-732E-ACFA-4AD6-5CBD3456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008" y="6365427"/>
            <a:ext cx="336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851D9-8275-AE40-1CCB-78CA6FA4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910" y="6364203"/>
            <a:ext cx="50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typ för Sveriges kommuner och regioner.">
            <a:extLst>
              <a:ext uri="{FF2B5EF4-FFF2-40B4-BE49-F238E27FC236}">
                <a16:creationId xmlns:a16="http://schemas.microsoft.com/office/drawing/2014/main" id="{820A498F-3CFE-A810-03F3-C4E9E84161D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" y="311234"/>
            <a:ext cx="1332000" cy="5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Next LT Pro Bold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venirNext LT Pro Regular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venirNext LT Pro Regular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venirNext LT Pro Regular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venirNext LT Pro Regular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venirNext LT Pro Regular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19F652-9950-207C-5453-056258D9D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80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92" r:id="rId4"/>
    <p:sldLayoutId id="2147483693" r:id="rId5"/>
    <p:sldLayoutId id="2147483768" r:id="rId6"/>
    <p:sldLayoutId id="2147483777" r:id="rId7"/>
    <p:sldLayoutId id="2147483767" r:id="rId8"/>
    <p:sldLayoutId id="21474837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99F84E-8642-AB17-3983-02BA19118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640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702" r:id="rId4"/>
    <p:sldLayoutId id="2147483703" r:id="rId5"/>
    <p:sldLayoutId id="2147483776" r:id="rId6"/>
    <p:sldLayoutId id="2147483773" r:id="rId7"/>
    <p:sldLayoutId id="2147483775" r:id="rId8"/>
    <p:sldLayoutId id="21474837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E54608-681A-8308-51FE-B99A454CC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31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AAE85E-0DC2-AE57-7FD1-6287C1A38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87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79" r:id="rId3"/>
    <p:sldLayoutId id="2147483734" r:id="rId4"/>
    <p:sldLayoutId id="2147483783" r:id="rId5"/>
    <p:sldLayoutId id="2147483739" r:id="rId6"/>
    <p:sldLayoutId id="2147483740" r:id="rId7"/>
    <p:sldLayoutId id="2147483738" r:id="rId8"/>
    <p:sldLayoutId id="2147483741" r:id="rId9"/>
    <p:sldLayoutId id="2147483781" r:id="rId10"/>
    <p:sldLayoutId id="2147483742" r:id="rId11"/>
    <p:sldLayoutId id="2147483743" r:id="rId12"/>
    <p:sldLayoutId id="2147483744" r:id="rId13"/>
    <p:sldLayoutId id="2147483745" r:id="rId14"/>
    <p:sldLayoutId id="21474837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B4FBCB-D8F6-87C1-4DC2-8CA4A72EA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99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47" r:id="rId4"/>
    <p:sldLayoutId id="2147483764" r:id="rId5"/>
    <p:sldLayoutId id="2147483765" r:id="rId6"/>
    <p:sldLayoutId id="2147483769" r:id="rId7"/>
    <p:sldLayoutId id="2147483770" r:id="rId8"/>
    <p:sldLayoutId id="2147483771" r:id="rId9"/>
    <p:sldLayoutId id="21474837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793E63-731C-4489-4423-CB81F6C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5080"/>
            <a:ext cx="7313612" cy="123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94848-5D29-B231-E352-88E61149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8048"/>
            <a:ext cx="7313612" cy="323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7DD33-0436-F20A-421B-A429BA7D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83" y="6364203"/>
            <a:ext cx="1051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3"/>
                </a:solidFill>
                <a:latin typeface="+mn-lt"/>
              </a:defRPr>
            </a:lvl1pPr>
          </a:lstStyle>
          <a:p>
            <a:fld id="{5F6B0470-A8C6-4E2F-A7E4-2127E15D3394}" type="datetime1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3166-732E-ACFA-4AD6-5CBD3456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008" y="6365427"/>
            <a:ext cx="336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851D9-8275-AE40-1CCB-78CA6FA4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910" y="6364203"/>
            <a:ext cx="50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3"/>
                </a:solidFill>
                <a:latin typeface="+mn-lt"/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typ för Sveriges kommuner och regioner.">
            <a:extLst>
              <a:ext uri="{FF2B5EF4-FFF2-40B4-BE49-F238E27FC236}">
                <a16:creationId xmlns:a16="http://schemas.microsoft.com/office/drawing/2014/main" id="{820A498F-3CFE-A810-03F3-C4E9E84161D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" y="311234"/>
            <a:ext cx="1332000" cy="5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9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F18A2F-1B92-68B3-D226-FD8FBBC5B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05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99F84E-8642-AB17-3983-02BA19118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43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6" Type="http://schemas.openxmlformats.org/officeDocument/2006/relationships/hyperlink" Target="https://susannehultman.se/2013/11/hundra-hus-2013-stazione-centrale-di-milano/" TargetMode="External"/><Relationship Id="rId5" Type="http://schemas.openxmlformats.org/officeDocument/2006/relationships/image" Target="../media/image36.jpg"/><Relationship Id="rId4" Type="http://schemas.openxmlformats.org/officeDocument/2006/relationships/hyperlink" Target="https://pixabay.com/sv/photos/marsipantomte-godis-julgodis-19924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usannehultman.se/2013/11/hundra-hus-2013-stazione-centrale-di-milano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48.sv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ksdagen.se/sv/sa-fungerar-riksdagen/riksdagens-uppgifter/beslutar-om-statens-budget/" TargetMode="External"/><Relationship Id="rId1" Type="http://schemas.openxmlformats.org/officeDocument/2006/relationships/slideLayout" Target="../slideLayouts/slideLayout1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ED8244DD-C3AA-94B2-7169-DC8F89BA84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EBE421-6346-E1E1-7392-49B1BAB20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386382-1A89-C912-282B-834735DF8D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7 januari 2025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AD173FB-3CBC-03D8-D5EC-FA00F6E0D7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SKR informerar RSS</a:t>
            </a:r>
          </a:p>
        </p:txBody>
      </p:sp>
    </p:spTree>
    <p:extLst>
      <p:ext uri="{BB962C8B-B14F-4D97-AF65-F5344CB8AC3E}">
        <p14:creationId xmlns:p14="http://schemas.microsoft.com/office/powerpoint/2010/main" val="206490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6516F5-94DC-9862-5E39-A918B255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317722"/>
            <a:ext cx="11030159" cy="1237130"/>
          </a:xfrm>
        </p:spPr>
        <p:txBody>
          <a:bodyPr/>
          <a:lstStyle/>
          <a:p>
            <a:r>
              <a:rPr lang="sv-SE" sz="2800" dirty="0"/>
              <a:t>Förutsättningar för bidrag fortsättning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BB35C7-B727-59BE-D585-EC1F7B8F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6" y="2746337"/>
            <a:ext cx="10098508" cy="350781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3 § För att få bidrag ska kommuner och regioner under bidragsåret genomföra insatser enligt 2 § 1–7. </a:t>
            </a:r>
          </a:p>
          <a:p>
            <a:pPr marL="0" indent="0">
              <a:buNone/>
            </a:pPr>
            <a:r>
              <a:rPr lang="sv-SE" dirty="0"/>
              <a:t>För de kommuner och regioner som regeringen bestämmer ska även insatser           enligt 2 § 8 genomföras.</a:t>
            </a:r>
          </a:p>
          <a:p>
            <a:pPr marL="0" indent="0">
              <a:buNone/>
            </a:pPr>
            <a:r>
              <a:rPr lang="sv-SE" dirty="0"/>
              <a:t>4 § För att få bidrag ska regionen tillsammans med kommun eller kommunerna i en gemensam plan ange</a:t>
            </a:r>
          </a:p>
          <a:p>
            <a:pPr marL="0" indent="0">
              <a:buNone/>
            </a:pPr>
            <a:r>
              <a:rPr lang="sv-SE" dirty="0"/>
              <a:t>1. vilka som ska genomföra insatserna, och</a:t>
            </a:r>
          </a:p>
          <a:p>
            <a:pPr marL="0" indent="0">
              <a:buNone/>
            </a:pPr>
            <a:r>
              <a:rPr lang="sv-SE" dirty="0"/>
              <a:t>2. för vilka insatser enligt 2 § som bidraget ska användas.</a:t>
            </a:r>
          </a:p>
        </p:txBody>
      </p:sp>
    </p:spTree>
    <p:extLst>
      <p:ext uri="{BB962C8B-B14F-4D97-AF65-F5344CB8AC3E}">
        <p14:creationId xmlns:p14="http://schemas.microsoft.com/office/powerpoint/2010/main" val="327466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9BEE18-3D52-1D0C-BF14-3EC92612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74258"/>
            <a:ext cx="7313612" cy="1237130"/>
          </a:xfrm>
        </p:spPr>
        <p:txBody>
          <a:bodyPr/>
          <a:lstStyle/>
          <a:p>
            <a:r>
              <a:rPr lang="sv-SE" sz="2800" dirty="0"/>
              <a:t>Rekvisition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CF33A8-4840-F276-784E-9A52D8D4E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01" y="2160742"/>
            <a:ext cx="9839715" cy="311362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5 § En kommun eller en region får rekvirera bidrag från Socialstyrelsen utan något ansökningsförfarande.</a:t>
            </a:r>
          </a:p>
          <a:p>
            <a:pPr marL="0" indent="0">
              <a:buNone/>
            </a:pPr>
            <a:r>
              <a:rPr lang="sv-SE" dirty="0"/>
              <a:t>Till rekvisitionen ska en gemensam plan enligt 4 § bifogas.</a:t>
            </a:r>
          </a:p>
          <a:p>
            <a:pPr marL="0" indent="0">
              <a:buNone/>
            </a:pPr>
            <a:r>
              <a:rPr lang="sv-SE" dirty="0"/>
              <a:t>6 § Medel som inte har rekvirerats senast vid den tidpunkt som Socialstyrelsen bestämmer får lämnas till de kommuner och regioner som har angett att de önskar ta del av dessa medel</a:t>
            </a:r>
          </a:p>
        </p:txBody>
      </p:sp>
    </p:spTree>
    <p:extLst>
      <p:ext uri="{BB962C8B-B14F-4D97-AF65-F5344CB8AC3E}">
        <p14:creationId xmlns:p14="http://schemas.microsoft.com/office/powerpoint/2010/main" val="421989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2F6680-8062-4381-9070-EF92D954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Fördelning av bidrag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5B6E11-1CB1-D247-91A4-98ABAB7D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7 § Socialstyrelsen ska fördela bidraget på det sätt som regeringen bestämmer</a:t>
            </a:r>
          </a:p>
        </p:txBody>
      </p:sp>
    </p:spTree>
    <p:extLst>
      <p:ext uri="{BB962C8B-B14F-4D97-AF65-F5344CB8AC3E}">
        <p14:creationId xmlns:p14="http://schemas.microsoft.com/office/powerpoint/2010/main" val="194149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E76DAB-EF05-6DFD-ED47-688C4CB6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Beslut och utbetalning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64ED5-0F78-B7B3-EC40-DA861F434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8 § Socialstyrelsen beslutar om bidraget och betalar ut det.</a:t>
            </a:r>
          </a:p>
          <a:p>
            <a:pPr marL="0" indent="0">
              <a:buNone/>
            </a:pPr>
            <a:r>
              <a:rPr lang="sv-SE" dirty="0"/>
              <a:t>9 § Ett beslut om bidrag ska avse ett bidragsår. Ett bidragsår omfattar ett kalenderår.</a:t>
            </a:r>
          </a:p>
        </p:txBody>
      </p:sp>
    </p:spTree>
    <p:extLst>
      <p:ext uri="{BB962C8B-B14F-4D97-AF65-F5344CB8AC3E}">
        <p14:creationId xmlns:p14="http://schemas.microsoft.com/office/powerpoint/2010/main" val="226892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259C28-5C24-58FF-55D8-835B34D5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575850"/>
            <a:ext cx="7313612" cy="1237130"/>
          </a:xfrm>
        </p:spPr>
        <p:txBody>
          <a:bodyPr/>
          <a:lstStyle/>
          <a:p>
            <a:r>
              <a:rPr lang="sv-SE" sz="2800" dirty="0"/>
              <a:t>Redovisning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4A6AEB-1793-BB4B-B918-B08F8814D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6" y="2163373"/>
            <a:ext cx="10754115" cy="433231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10 § En kommun eller en region som har tagit emot bidrag ska senast vid den tidpunkt som Socialstyrelsen bestämmer lämna en redovisning av hur de mottagna medlen har använts.</a:t>
            </a:r>
          </a:p>
          <a:p>
            <a:pPr marL="0" indent="0">
              <a:buNone/>
            </a:pPr>
            <a:r>
              <a:rPr lang="sv-SE" dirty="0"/>
              <a:t>11 § Socialstyrelsen ska senast den 30 september varje år till regeringen lämna en samlad redovisning för bidrag som betalats ut enligt denna förordning. </a:t>
            </a:r>
          </a:p>
          <a:p>
            <a:pPr marL="0" indent="0">
              <a:buNone/>
            </a:pPr>
            <a:r>
              <a:rPr lang="sv-SE" dirty="0"/>
              <a:t>Av redovisningen ska det framgå </a:t>
            </a:r>
          </a:p>
          <a:p>
            <a:pPr marL="0" indent="0">
              <a:buNone/>
            </a:pPr>
            <a:r>
              <a:rPr lang="sv-SE" dirty="0"/>
              <a:t>1. vilka kommuner och regioner som har fått bidrag och med vilka belopp,</a:t>
            </a:r>
          </a:p>
          <a:p>
            <a:pPr marL="0" indent="0">
              <a:buNone/>
            </a:pPr>
            <a:r>
              <a:rPr lang="sv-SE" dirty="0"/>
              <a:t>2. vad bidragen har använts till, och</a:t>
            </a:r>
          </a:p>
          <a:p>
            <a:pPr marL="0" indent="0">
              <a:buNone/>
            </a:pPr>
            <a:r>
              <a:rPr lang="sv-SE" dirty="0"/>
              <a:t>3. en sammanfattande bedömning av bidragens användning i förhållande till det syfte som anges i 1 §.</a:t>
            </a:r>
          </a:p>
        </p:txBody>
      </p:sp>
    </p:spTree>
    <p:extLst>
      <p:ext uri="{BB962C8B-B14F-4D97-AF65-F5344CB8AC3E}">
        <p14:creationId xmlns:p14="http://schemas.microsoft.com/office/powerpoint/2010/main" val="258411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18FC9C-3948-7FD9-08B6-5AE1C81B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05" y="1171073"/>
            <a:ext cx="7313612" cy="1237130"/>
          </a:xfrm>
        </p:spPr>
        <p:txBody>
          <a:bodyPr/>
          <a:lstStyle/>
          <a:p>
            <a:r>
              <a:rPr lang="sv-SE" sz="2800" dirty="0"/>
              <a:t>Återbetalning och återkrav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CF01DE-208C-846E-87A0-CD81EC554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59" y="2573304"/>
            <a:ext cx="8666523" cy="311362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12 § En kommun eller en region som har tagit emot bidrag är skyldig att betala tillbaka bidraget om </a:t>
            </a:r>
          </a:p>
          <a:p>
            <a:pPr marL="0" indent="0">
              <a:buNone/>
            </a:pPr>
            <a:r>
              <a:rPr lang="sv-SE" dirty="0"/>
              <a:t>1. bidraget har lämnats felaktigt eller med för högt belopp,</a:t>
            </a:r>
          </a:p>
          <a:p>
            <a:pPr marL="0" indent="0">
              <a:buNone/>
            </a:pPr>
            <a:r>
              <a:rPr lang="sv-SE" dirty="0"/>
              <a:t>2. bidraget helt eller delvis inte har använts eller inte har använts för det </a:t>
            </a:r>
          </a:p>
          <a:p>
            <a:pPr marL="0" indent="0">
              <a:buNone/>
            </a:pPr>
            <a:r>
              <a:rPr lang="sv-SE" dirty="0"/>
              <a:t>ändamål som det har lämnats för, eller</a:t>
            </a:r>
          </a:p>
          <a:p>
            <a:pPr marL="0" indent="0">
              <a:buNone/>
            </a:pPr>
            <a:r>
              <a:rPr lang="sv-SE" dirty="0"/>
              <a:t>3. en redovisning enligt 10 § inte har lämnats.</a:t>
            </a:r>
          </a:p>
        </p:txBody>
      </p:sp>
    </p:spTree>
    <p:extLst>
      <p:ext uri="{BB962C8B-B14F-4D97-AF65-F5344CB8AC3E}">
        <p14:creationId xmlns:p14="http://schemas.microsoft.com/office/powerpoint/2010/main" val="3121937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A1FF7-AB39-B276-8904-5171CE716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8439"/>
            <a:ext cx="4860396" cy="1237130"/>
          </a:xfrm>
        </p:spPr>
        <p:txBody>
          <a:bodyPr anchor="b">
            <a:normAutofit fontScale="90000"/>
          </a:bodyPr>
          <a:lstStyle/>
          <a:p>
            <a:r>
              <a:rPr lang="sv-SE" sz="3400"/>
              <a:t>Fokus för SKRs stöd 2025 </a:t>
            </a:r>
            <a:br>
              <a:rPr lang="sv-SE" sz="3400"/>
            </a:br>
            <a:r>
              <a:rPr lang="sv-SE" sz="3400"/>
              <a:t>Nära vård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7FFC11-D996-B1E1-4A5C-5F08F75EA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3187285"/>
            <a:ext cx="4860396" cy="31289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sz="1600" dirty="0"/>
              <a:t>Vara den naturliga mötesplatsen för erfarenhetsutbyte och lärande för ökad genomförandekraft </a:t>
            </a:r>
          </a:p>
          <a:p>
            <a:r>
              <a:rPr lang="sv-SE" sz="1600" dirty="0"/>
              <a:t>Utveckla och sprida berättelsen om hur Nära vård tar form</a:t>
            </a:r>
          </a:p>
          <a:p>
            <a:pPr marL="0" indent="0">
              <a:buNone/>
            </a:pPr>
            <a:r>
              <a:rPr lang="sv-SE" sz="1600" dirty="0"/>
              <a:t>Fokusområden:</a:t>
            </a:r>
          </a:p>
          <a:p>
            <a:r>
              <a:rPr lang="sv-SE" sz="1600" dirty="0"/>
              <a:t>Systemledning </a:t>
            </a:r>
            <a:r>
              <a:rPr lang="sv-SE" sz="1600" dirty="0" err="1"/>
              <a:t>inkl</a:t>
            </a:r>
            <a:r>
              <a:rPr lang="sv-SE" sz="1600" dirty="0"/>
              <a:t> uppföljning</a:t>
            </a:r>
          </a:p>
          <a:p>
            <a:r>
              <a:rPr lang="sv-SE" sz="1600" dirty="0"/>
              <a:t>Personcentrering</a:t>
            </a:r>
          </a:p>
          <a:p>
            <a:pPr marL="0" indent="0">
              <a:buNone/>
            </a:pPr>
            <a:endParaRPr lang="sv-SE" sz="1600" b="1" i="1" dirty="0"/>
          </a:p>
          <a:p>
            <a:pPr marL="0" indent="0">
              <a:buNone/>
            </a:pPr>
            <a:r>
              <a:rPr lang="sv-SE" sz="1600" b="1" i="1" dirty="0"/>
              <a:t>Utifrån programteorin om att leda omställning i komplexa system</a:t>
            </a:r>
            <a:endParaRPr lang="sv-SE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6EF7E90-88FC-27CA-74B4-F8429B7DF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6" y="1930761"/>
            <a:ext cx="5327073" cy="2996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50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44A153-05DB-0C7D-350C-C15EE299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29534"/>
            <a:ext cx="7313612" cy="864760"/>
          </a:xfrm>
        </p:spPr>
        <p:txBody>
          <a:bodyPr/>
          <a:lstStyle/>
          <a:p>
            <a:r>
              <a:rPr lang="sv-SE" dirty="0"/>
              <a:t>Exempel på aktiviteter SKR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AAFE5F-BE36-BB22-79B2-29CBD89A1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1988214"/>
            <a:ext cx="7313612" cy="4248684"/>
          </a:xfrm>
        </p:spPr>
        <p:txBody>
          <a:bodyPr/>
          <a:lstStyle/>
          <a:p>
            <a:r>
              <a:rPr lang="sv-SE" dirty="0" err="1"/>
              <a:t>Mötesforum</a:t>
            </a:r>
            <a:r>
              <a:rPr lang="sv-SE" dirty="0"/>
              <a:t> Nära vård</a:t>
            </a:r>
          </a:p>
          <a:p>
            <a:r>
              <a:rPr lang="sv-SE" dirty="0" err="1"/>
              <a:t>Strategifroum</a:t>
            </a:r>
            <a:r>
              <a:rPr lang="sv-SE" dirty="0"/>
              <a:t> Nära vård</a:t>
            </a:r>
          </a:p>
          <a:p>
            <a:r>
              <a:rPr lang="sv-SE" dirty="0"/>
              <a:t>Forskningsfrukost Nära vård</a:t>
            </a:r>
          </a:p>
          <a:p>
            <a:r>
              <a:rPr lang="sv-SE" dirty="0"/>
              <a:t>Nära vårds framtidsdag</a:t>
            </a:r>
          </a:p>
          <a:p>
            <a:r>
              <a:rPr lang="sv-SE" dirty="0"/>
              <a:t>Ledarskapsprogram Nära vård</a:t>
            </a:r>
          </a:p>
          <a:p>
            <a:r>
              <a:rPr lang="sv-SE" dirty="0"/>
              <a:t>Nära vård </a:t>
            </a:r>
            <a:r>
              <a:rPr lang="sv-SE" dirty="0" err="1"/>
              <a:t>podden</a:t>
            </a:r>
            <a:endParaRPr lang="sv-SE" dirty="0"/>
          </a:p>
          <a:p>
            <a:r>
              <a:rPr lang="sv-SE" dirty="0"/>
              <a:t>”Peer to </a:t>
            </a:r>
            <a:r>
              <a:rPr lang="sv-SE" dirty="0" err="1"/>
              <a:t>peer</a:t>
            </a:r>
            <a:r>
              <a:rPr lang="sv-SE" dirty="0"/>
              <a:t> coaching personcentrerade arbetssätt samt styrning och uppföljning</a:t>
            </a:r>
          </a:p>
          <a:p>
            <a:r>
              <a:rPr lang="sv-SE" dirty="0"/>
              <a:t>Stöd systemledarskap</a:t>
            </a:r>
          </a:p>
          <a:p>
            <a:r>
              <a:rPr lang="sv-SE" dirty="0"/>
              <a:t>Värdeberäkningar nya arbetssätt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B2865F0-ACB2-24D5-4B1F-49A230E8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051" y="1988214"/>
            <a:ext cx="4503253" cy="25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8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578DEC-D483-8E09-A260-E568F3BB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40" y="3505578"/>
            <a:ext cx="5327072" cy="1237130"/>
          </a:xfrm>
        </p:spPr>
        <p:txBody>
          <a:bodyPr/>
          <a:lstStyle/>
          <a:p>
            <a:r>
              <a:rPr lang="sv-SE"/>
              <a:t>Flerstegsraket!</a:t>
            </a:r>
            <a:br>
              <a:rPr lang="sv-SE"/>
            </a:br>
            <a:br>
              <a:rPr lang="sv-SE"/>
            </a:br>
            <a:r>
              <a:rPr lang="sv-SE" sz="2400"/>
              <a:t>SKR kommer fortsatt stödja er på </a:t>
            </a:r>
            <a:br>
              <a:rPr lang="sv-SE" sz="2400"/>
            </a:br>
            <a:r>
              <a:rPr lang="sv-SE" sz="2400"/>
              <a:t>kort och lång sikt</a:t>
            </a:r>
            <a:endParaRPr lang="sv-SE"/>
          </a:p>
        </p:txBody>
      </p:sp>
      <p:pic>
        <p:nvPicPr>
          <p:cNvPr id="8" name="Platshållare för bild 7" descr="Raket kontur">
            <a:extLst>
              <a:ext uri="{FF2B5EF4-FFF2-40B4-BE49-F238E27FC236}">
                <a16:creationId xmlns:a16="http://schemas.microsoft.com/office/drawing/2014/main" id="{B340C9C1-0750-A77C-F09F-AEED511629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370" r="6370"/>
          <a:stretch>
            <a:fillRect/>
          </a:stretch>
        </p:blipFill>
        <p:spPr/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167AABE5-E9E0-673C-3E00-BCF6A679A0B8}"/>
              </a:ext>
            </a:extLst>
          </p:cNvPr>
          <p:cNvSpPr txBox="1">
            <a:spLocks/>
          </p:cNvSpPr>
          <p:nvPr/>
        </p:nvSpPr>
        <p:spPr>
          <a:xfrm>
            <a:off x="988142" y="2268448"/>
            <a:ext cx="4076341" cy="12371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3"/>
                </a:solidFill>
                <a:latin typeface="AvenirNext LT Pro Bold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000" b="1" i="0" u="none" strike="noStrike" kern="1200" cap="none" spc="0" normalizeH="0" baseline="0" noProof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 Next LT Pro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7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E7E0C3-5586-671C-0096-C4B0EE72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8595"/>
            <a:ext cx="7313612" cy="1237130"/>
          </a:xfrm>
        </p:spPr>
        <p:txBody>
          <a:bodyPr/>
          <a:lstStyle/>
          <a:p>
            <a:r>
              <a:rPr lang="sv-SE" dirty="0"/>
              <a:t>Planerna framåt för SKR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EC819A-0D26-9257-A784-83B020EA0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02" y="2256459"/>
            <a:ext cx="10044798" cy="4103701"/>
          </a:xfrm>
        </p:spPr>
        <p:txBody>
          <a:bodyPr numCol="3"/>
          <a:lstStyle/>
          <a:p>
            <a:r>
              <a:rPr lang="sv-SE" dirty="0"/>
              <a:t>Stödja och följa upp pågående arbete med läges-och behovsanalyserna</a:t>
            </a:r>
          </a:p>
          <a:p>
            <a:r>
              <a:rPr lang="sv-SE" dirty="0"/>
              <a:t>Fördjupa förståelsen läge och behov </a:t>
            </a:r>
          </a:p>
          <a:p>
            <a:pPr lvl="1"/>
            <a:r>
              <a:rPr lang="sv-SE" dirty="0"/>
              <a:t>Analysrapport Skatta läget </a:t>
            </a:r>
          </a:p>
          <a:p>
            <a:r>
              <a:rPr lang="sv-SE" dirty="0"/>
              <a:t>Stöd till RSS för fortsatta länsvisa dialoger</a:t>
            </a:r>
          </a:p>
          <a:p>
            <a:endParaRPr lang="sv-SE" dirty="0"/>
          </a:p>
          <a:p>
            <a:r>
              <a:rPr lang="sv-SE" dirty="0"/>
              <a:t>Nästa fas: Bygga kapacitet hos kommunerna och RSS (särskilt stöd till RSS)</a:t>
            </a:r>
          </a:p>
          <a:p>
            <a:r>
              <a:rPr lang="sv-SE" dirty="0"/>
              <a:t>Remiss och därefter bjuda in till koncept lärprocess. </a:t>
            </a:r>
          </a:p>
          <a:p>
            <a:r>
              <a:rPr lang="sv-SE" dirty="0"/>
              <a:t>Ta fram vägledning och stöd för förflyttningar.</a:t>
            </a:r>
          </a:p>
          <a:p>
            <a:endParaRPr lang="sv-SE" dirty="0"/>
          </a:p>
          <a:p>
            <a:r>
              <a:rPr lang="sv-SE" dirty="0"/>
              <a:t>2026 Uppstart lärprocess för Framtidens socialtjänst</a:t>
            </a:r>
          </a:p>
        </p:txBody>
      </p:sp>
      <p:sp>
        <p:nvSpPr>
          <p:cNvPr id="5" name="Diagonal rand 4">
            <a:extLst>
              <a:ext uri="{FF2B5EF4-FFF2-40B4-BE49-F238E27FC236}">
                <a16:creationId xmlns:a16="http://schemas.microsoft.com/office/drawing/2014/main" id="{7A324C87-9EF6-5BCC-CCB7-C879CA06CE38}"/>
              </a:ext>
            </a:extLst>
          </p:cNvPr>
          <p:cNvSpPr/>
          <p:nvPr/>
        </p:nvSpPr>
        <p:spPr>
          <a:xfrm flipH="1">
            <a:off x="8729273" y="-19389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ruta 15">
            <a:extLst>
              <a:ext uri="{FF2B5EF4-FFF2-40B4-BE49-F238E27FC236}">
                <a16:creationId xmlns:a16="http://schemas.microsoft.com/office/drawing/2014/main" id="{F1FFBFE2-EA7C-556D-C7CA-B778A5D79E15}"/>
              </a:ext>
            </a:extLst>
          </p:cNvPr>
          <p:cNvSpPr txBox="1"/>
          <p:nvPr/>
        </p:nvSpPr>
        <p:spPr>
          <a:xfrm rot="1498546">
            <a:off x="9553731" y="404960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</p:spTree>
    <p:extLst>
      <p:ext uri="{BB962C8B-B14F-4D97-AF65-F5344CB8AC3E}">
        <p14:creationId xmlns:p14="http://schemas.microsoft.com/office/powerpoint/2010/main" val="312947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C6F3C-E854-430D-062C-23F1AE4F4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668555"/>
            <a:ext cx="4881283" cy="1683735"/>
          </a:xfrm>
        </p:spPr>
        <p:txBody>
          <a:bodyPr anchor="b">
            <a:normAutofit fontScale="90000"/>
          </a:bodyPr>
          <a:lstStyle/>
          <a:p>
            <a:r>
              <a:rPr lang="sv-SE" sz="6000" dirty="0"/>
              <a:t>Nära vård 2025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327B47-2086-FE37-E76B-3921D17AF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22371"/>
            <a:ext cx="4881283" cy="864524"/>
          </a:xfrm>
        </p:spPr>
        <p:txBody>
          <a:bodyPr>
            <a:normAutofit/>
          </a:bodyPr>
          <a:lstStyle/>
          <a:p>
            <a:endParaRPr lang="sv-SE" sz="3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5EA1394-D921-37DA-45B3-9AE6E0BCC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726" y="2147962"/>
            <a:ext cx="5322269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6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>
            <a:extLst>
              <a:ext uri="{FF2B5EF4-FFF2-40B4-BE49-F238E27FC236}">
                <a16:creationId xmlns:a16="http://schemas.microsoft.com/office/drawing/2014/main" id="{D2085B86-B163-9823-96B0-5D3748DCEC31}"/>
              </a:ext>
            </a:extLst>
          </p:cNvPr>
          <p:cNvSpPr txBox="1">
            <a:spLocks/>
          </p:cNvSpPr>
          <p:nvPr/>
        </p:nvSpPr>
        <p:spPr>
          <a:xfrm>
            <a:off x="385405" y="1218096"/>
            <a:ext cx="4500410" cy="625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3"/>
                </a:solidFill>
                <a:latin typeface="AvenirNext LT Pro Bold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Next LT Pro Bold" panose="020B0504020202020204" pitchFamily="34" charset="0"/>
                <a:ea typeface="+mj-ea"/>
                <a:cs typeface="+mj-cs"/>
              </a:rPr>
              <a:t>Preliminär tidslinje</a:t>
            </a:r>
          </a:p>
        </p:txBody>
      </p:sp>
      <p:sp>
        <p:nvSpPr>
          <p:cNvPr id="3" name="Diagonal rand 2">
            <a:extLst>
              <a:ext uri="{FF2B5EF4-FFF2-40B4-BE49-F238E27FC236}">
                <a16:creationId xmlns:a16="http://schemas.microsoft.com/office/drawing/2014/main" id="{514928C0-8BBD-D37A-A789-C6E8D7BFE5C6}"/>
              </a:ext>
            </a:extLst>
          </p:cNvPr>
          <p:cNvSpPr/>
          <p:nvPr/>
        </p:nvSpPr>
        <p:spPr>
          <a:xfrm flipH="1">
            <a:off x="8729273" y="0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textruta 15">
            <a:extLst>
              <a:ext uri="{FF2B5EF4-FFF2-40B4-BE49-F238E27FC236}">
                <a16:creationId xmlns:a16="http://schemas.microsoft.com/office/drawing/2014/main" id="{4185E28E-B26A-9068-C314-0A533541B45B}"/>
              </a:ext>
            </a:extLst>
          </p:cNvPr>
          <p:cNvSpPr txBox="1"/>
          <p:nvPr/>
        </p:nvSpPr>
        <p:spPr>
          <a:xfrm rot="1498546">
            <a:off x="9553731" y="424349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  <p:sp>
        <p:nvSpPr>
          <p:cNvPr id="37" name="Rektangel: rundade hörn 36">
            <a:extLst>
              <a:ext uri="{FF2B5EF4-FFF2-40B4-BE49-F238E27FC236}">
                <a16:creationId xmlns:a16="http://schemas.microsoft.com/office/drawing/2014/main" id="{B0394B01-E274-E5E1-02DB-DAAA9F2B151E}"/>
              </a:ext>
            </a:extLst>
          </p:cNvPr>
          <p:cNvSpPr/>
          <p:nvPr/>
        </p:nvSpPr>
        <p:spPr>
          <a:xfrm>
            <a:off x="1645883" y="3012410"/>
            <a:ext cx="1727814" cy="145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Läges-och behovsanalys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8" name="Rektangel: rundade hörn 37">
            <a:extLst>
              <a:ext uri="{FF2B5EF4-FFF2-40B4-BE49-F238E27FC236}">
                <a16:creationId xmlns:a16="http://schemas.microsoft.com/office/drawing/2014/main" id="{C300981E-3FBE-D4AE-FFD7-27A5B1E2BA78}"/>
              </a:ext>
            </a:extLst>
          </p:cNvPr>
          <p:cNvSpPr/>
          <p:nvPr/>
        </p:nvSpPr>
        <p:spPr>
          <a:xfrm>
            <a:off x="3571794" y="3012410"/>
            <a:ext cx="1841568" cy="145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Fortsättning läges-och behovsanalys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AD07EEC5-F1B6-A02A-28C0-BB3A66A766E1}"/>
              </a:ext>
            </a:extLst>
          </p:cNvPr>
          <p:cNvSpPr txBox="1"/>
          <p:nvPr/>
        </p:nvSpPr>
        <p:spPr>
          <a:xfrm>
            <a:off x="1645070" y="4096969"/>
            <a:ext cx="232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7C5D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Okt – mars 24/25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41C4AAA6-E10F-D9D1-2F09-7C63CFF99E1E}"/>
              </a:ext>
            </a:extLst>
          </p:cNvPr>
          <p:cNvSpPr txBox="1"/>
          <p:nvPr/>
        </p:nvSpPr>
        <p:spPr>
          <a:xfrm>
            <a:off x="3683237" y="4104496"/>
            <a:ext cx="125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7C5D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Mar – okt 25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90952966-D346-4D5F-0B67-E451189A369F}"/>
              </a:ext>
            </a:extLst>
          </p:cNvPr>
          <p:cNvSpPr/>
          <p:nvPr/>
        </p:nvSpPr>
        <p:spPr>
          <a:xfrm>
            <a:off x="7700208" y="3012410"/>
            <a:ext cx="4206290" cy="145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Lärprocess, med </a:t>
            </a:r>
            <a:r>
              <a:rPr kumimoji="0" lang="sv-S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lärträffar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A2EB47C-49E2-B915-A0A2-D7E6CEF6F222}"/>
              </a:ext>
            </a:extLst>
          </p:cNvPr>
          <p:cNvSpPr txBox="1"/>
          <p:nvPr/>
        </p:nvSpPr>
        <p:spPr>
          <a:xfrm>
            <a:off x="7777510" y="4086664"/>
            <a:ext cx="1522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7C5D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Jan 26 – maj 28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C4CB44C5-9EAF-4705-1C06-F796FF52BC0C}"/>
              </a:ext>
            </a:extLst>
          </p:cNvPr>
          <p:cNvCxnSpPr/>
          <p:nvPr/>
        </p:nvCxnSpPr>
        <p:spPr>
          <a:xfrm flipV="1">
            <a:off x="3606090" y="1919624"/>
            <a:ext cx="944545" cy="1002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B07607E-76E6-B155-6184-40EB4014992F}"/>
              </a:ext>
            </a:extLst>
          </p:cNvPr>
          <p:cNvSpPr/>
          <p:nvPr/>
        </p:nvSpPr>
        <p:spPr>
          <a:xfrm>
            <a:off x="4753168" y="925965"/>
            <a:ext cx="3138642" cy="1648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Inbjudan till koncept går till kommunerna och RSS.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745ECBD-3CB6-96F1-598A-5B1C8B5E935D}"/>
              </a:ext>
            </a:extLst>
          </p:cNvPr>
          <p:cNvSpPr txBox="1"/>
          <p:nvPr/>
        </p:nvSpPr>
        <p:spPr>
          <a:xfrm>
            <a:off x="4887637" y="2267106"/>
            <a:ext cx="2862322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7C5D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Början av 25, svar i maj/juni 25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760835BC-8A07-7884-7DFF-55E261212A40}"/>
              </a:ext>
            </a:extLst>
          </p:cNvPr>
          <p:cNvSpPr/>
          <p:nvPr/>
        </p:nvSpPr>
        <p:spPr>
          <a:xfrm>
            <a:off x="5636001" y="3012410"/>
            <a:ext cx="1841568" cy="145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Förberedelser lärprocess, Stöd RSS 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1B06222-FAC8-7BE1-5157-F15EBA0ECD4A}"/>
              </a:ext>
            </a:extLst>
          </p:cNvPr>
          <p:cNvSpPr txBox="1"/>
          <p:nvPr/>
        </p:nvSpPr>
        <p:spPr>
          <a:xfrm>
            <a:off x="5779922" y="4096968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7C5D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Mars – dec 25</a:t>
            </a:r>
          </a:p>
        </p:txBody>
      </p:sp>
      <p:sp>
        <p:nvSpPr>
          <p:cNvPr id="11" name="Höger klammerparentes 10">
            <a:extLst>
              <a:ext uri="{FF2B5EF4-FFF2-40B4-BE49-F238E27FC236}">
                <a16:creationId xmlns:a16="http://schemas.microsoft.com/office/drawing/2014/main" id="{28B14F9F-D5AB-C9C0-678B-C6DBA8F3BE12}"/>
              </a:ext>
            </a:extLst>
          </p:cNvPr>
          <p:cNvSpPr/>
          <p:nvPr/>
        </p:nvSpPr>
        <p:spPr>
          <a:xfrm rot="5400000">
            <a:off x="3247805" y="3317491"/>
            <a:ext cx="428273" cy="30210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EAE85EFD-2EE2-5ECB-4E7D-A41A1C8360F2}"/>
              </a:ext>
            </a:extLst>
          </p:cNvPr>
          <p:cNvSpPr/>
          <p:nvPr/>
        </p:nvSpPr>
        <p:spPr>
          <a:xfrm>
            <a:off x="2002473" y="5187693"/>
            <a:ext cx="2969997" cy="8702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Insikter och slutsatser tas in i det fortsatta stödet.</a:t>
            </a:r>
          </a:p>
        </p:txBody>
      </p:sp>
    </p:spTree>
    <p:extLst>
      <p:ext uri="{BB962C8B-B14F-4D97-AF65-F5344CB8AC3E}">
        <p14:creationId xmlns:p14="http://schemas.microsoft.com/office/powerpoint/2010/main" val="1258317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3EC7D828-DD7E-04D9-B50E-B3A40A6FFB07}"/>
              </a:ext>
            </a:extLst>
          </p:cNvPr>
          <p:cNvSpPr/>
          <p:nvPr/>
        </p:nvSpPr>
        <p:spPr>
          <a:xfrm>
            <a:off x="8579762" y="2843281"/>
            <a:ext cx="3060000" cy="242327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AACC2C87-7419-A1F9-1653-AEC537B97B84}"/>
              </a:ext>
            </a:extLst>
          </p:cNvPr>
          <p:cNvSpPr/>
          <p:nvPr/>
        </p:nvSpPr>
        <p:spPr>
          <a:xfrm>
            <a:off x="623747" y="3575234"/>
            <a:ext cx="3204000" cy="1080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0703EBCF-1B04-CF27-70CC-68C2769BCBCE}"/>
              </a:ext>
            </a:extLst>
          </p:cNvPr>
          <p:cNvSpPr/>
          <p:nvPr/>
        </p:nvSpPr>
        <p:spPr>
          <a:xfrm>
            <a:off x="616338" y="1012394"/>
            <a:ext cx="3204000" cy="108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7C5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2D487B8-C591-ED03-8C13-AFF89BC62081}"/>
              </a:ext>
            </a:extLst>
          </p:cNvPr>
          <p:cNvSpPr txBox="1"/>
          <p:nvPr/>
        </p:nvSpPr>
        <p:spPr>
          <a:xfrm>
            <a:off x="745697" y="3671095"/>
            <a:ext cx="3074482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Kommundata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Målgrupper/behov insatser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(Stöd från Socialstyrelsen)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6CDC2A0C-A545-8BAD-827E-637F8124E767}"/>
              </a:ext>
            </a:extLst>
          </p:cNvPr>
          <p:cNvSpPr/>
          <p:nvPr/>
        </p:nvSpPr>
        <p:spPr>
          <a:xfrm>
            <a:off x="4994064" y="2910394"/>
            <a:ext cx="3024000" cy="108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5677C57-67E9-17B2-9661-5A6BE6B2AAA1}"/>
              </a:ext>
            </a:extLst>
          </p:cNvPr>
          <p:cNvSpPr txBox="1"/>
          <p:nvPr/>
        </p:nvSpPr>
        <p:spPr>
          <a:xfrm>
            <a:off x="5131695" y="3015659"/>
            <a:ext cx="277073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Analysstöd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Samlat läge och behov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(Stöd från Socialstyrelsen)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A0DAE919-4231-F2E3-3518-FCB890A64454}"/>
              </a:ext>
            </a:extLst>
          </p:cNvPr>
          <p:cNvSpPr/>
          <p:nvPr/>
        </p:nvSpPr>
        <p:spPr>
          <a:xfrm>
            <a:off x="616338" y="2293814"/>
            <a:ext cx="3204000" cy="108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7C5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7CB2F30-899C-82E1-97C3-047DDCE50168}"/>
              </a:ext>
            </a:extLst>
          </p:cNvPr>
          <p:cNvSpPr txBox="1"/>
          <p:nvPr/>
        </p:nvSpPr>
        <p:spPr>
          <a:xfrm>
            <a:off x="745698" y="1121535"/>
            <a:ext cx="2712288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Länsdialog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Samverkan i länet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(Stöd från RSS, SKR)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FA3292A0-566E-2821-5932-C9499B35E184}"/>
              </a:ext>
            </a:extLst>
          </p:cNvPr>
          <p:cNvSpPr/>
          <p:nvPr/>
        </p:nvSpPr>
        <p:spPr>
          <a:xfrm>
            <a:off x="623747" y="4856654"/>
            <a:ext cx="3204000" cy="10800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2408EB1-5AA6-33AC-BCA4-04827B137C70}"/>
              </a:ext>
            </a:extLst>
          </p:cNvPr>
          <p:cNvSpPr txBox="1"/>
          <p:nvPr/>
        </p:nvSpPr>
        <p:spPr>
          <a:xfrm>
            <a:off x="745698" y="5020088"/>
            <a:ext cx="27640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Egen data/uppföljning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ISU, brukarenkäter mm</a:t>
            </a:r>
          </a:p>
        </p:txBody>
      </p:sp>
      <p:sp>
        <p:nvSpPr>
          <p:cNvPr id="18" name="Höger klammerparentes 17">
            <a:extLst>
              <a:ext uri="{FF2B5EF4-FFF2-40B4-BE49-F238E27FC236}">
                <a16:creationId xmlns:a16="http://schemas.microsoft.com/office/drawing/2014/main" id="{3B531350-5CD2-F2C9-B4A9-9D131E3A8F8C}"/>
              </a:ext>
            </a:extLst>
          </p:cNvPr>
          <p:cNvSpPr/>
          <p:nvPr/>
        </p:nvSpPr>
        <p:spPr>
          <a:xfrm>
            <a:off x="4008848" y="937365"/>
            <a:ext cx="712821" cy="5032845"/>
          </a:xfrm>
          <a:prstGeom prst="rightBrace">
            <a:avLst>
              <a:gd name="adj1" fmla="val 86237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0E26558-A8C1-26AB-82C2-3614E57C1A20}"/>
              </a:ext>
            </a:extLst>
          </p:cNvPr>
          <p:cNvSpPr txBox="1"/>
          <p:nvPr/>
        </p:nvSpPr>
        <p:spPr>
          <a:xfrm>
            <a:off x="8799048" y="3067187"/>
            <a:ext cx="2840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Rapportera lägesbild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Socialstyrelsen samlar in kommuners lägesbilder 23 jan–11 mars 2025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899FBC5-1FEE-D085-2423-F9EBB7092927}"/>
              </a:ext>
            </a:extLst>
          </p:cNvPr>
          <p:cNvSpPr txBox="1"/>
          <p:nvPr/>
        </p:nvSpPr>
        <p:spPr>
          <a:xfrm>
            <a:off x="8813429" y="4120707"/>
            <a:ext cx="2840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Rapport till regering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Socialstyrelsen rapporterar samlad lägesbild till regeringen sep 2025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A6BFBFB-855E-D5D5-9E5F-2BC2B1359AE3}"/>
              </a:ext>
            </a:extLst>
          </p:cNvPr>
          <p:cNvSpPr txBox="1"/>
          <p:nvPr/>
        </p:nvSpPr>
        <p:spPr>
          <a:xfrm>
            <a:off x="745698" y="2408547"/>
            <a:ext cx="2712288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Skatta läget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Verksamhet/arbetssätt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(Stöd från SKR)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6D01BC5B-31E6-8BDD-FE33-B3391979DD43}"/>
              </a:ext>
            </a:extLst>
          </p:cNvPr>
          <p:cNvCxnSpPr>
            <a:cxnSpLocks/>
          </p:cNvCxnSpPr>
          <p:nvPr/>
        </p:nvCxnSpPr>
        <p:spPr>
          <a:xfrm flipV="1">
            <a:off x="8155695" y="3450393"/>
            <a:ext cx="313623" cy="30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2F2DAC91-D628-09A9-1301-D85D02877A8E}"/>
              </a:ext>
            </a:extLst>
          </p:cNvPr>
          <p:cNvSpPr txBox="1">
            <a:spLocks/>
          </p:cNvSpPr>
          <p:nvPr/>
        </p:nvSpPr>
        <p:spPr>
          <a:xfrm>
            <a:off x="4995049" y="403228"/>
            <a:ext cx="10502154" cy="2145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Stödpaketets olika delar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Hur hänger det ihop?</a:t>
            </a:r>
          </a:p>
        </p:txBody>
      </p:sp>
    </p:spTree>
    <p:extLst>
      <p:ext uri="{BB962C8B-B14F-4D97-AF65-F5344CB8AC3E}">
        <p14:creationId xmlns:p14="http://schemas.microsoft.com/office/powerpoint/2010/main" val="14206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29D80-3D37-B638-7FA4-BFEC6C30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604" y="489547"/>
            <a:ext cx="4860396" cy="1237130"/>
          </a:xfrm>
        </p:spPr>
        <p:txBody>
          <a:bodyPr anchor="b">
            <a:normAutofit/>
          </a:bodyPr>
          <a:lstStyle/>
          <a:p>
            <a:r>
              <a:rPr lang="sv-SE">
                <a:solidFill>
                  <a:schemeClr val="accent2">
                    <a:lumMod val="20000"/>
                    <a:lumOff val="80000"/>
                  </a:schemeClr>
                </a:solidFill>
              </a:rPr>
              <a:t>Skatta läget – </a:t>
            </a:r>
            <a:br>
              <a:rPr lang="sv-SE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sv-SE">
                <a:solidFill>
                  <a:schemeClr val="accent2">
                    <a:lumMod val="20000"/>
                    <a:lumOff val="80000"/>
                  </a:schemeClr>
                </a:solidFill>
              </a:rPr>
              <a:t>ett verktyg!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A333D2-9A8C-4DB8-DB93-6D90C5515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v-SE" sz="3200" dirty="0"/>
              <a:t>33 % har slutfört</a:t>
            </a:r>
          </a:p>
          <a:p>
            <a:r>
              <a:rPr lang="sv-SE" sz="3200" dirty="0"/>
              <a:t>ca 58 % har en pågående skattning i det digitala verktyget</a:t>
            </a:r>
          </a:p>
          <a:p>
            <a:endParaRPr lang="sv-SE" sz="3200" dirty="0"/>
          </a:p>
          <a:p>
            <a:r>
              <a:rPr lang="sv-SE" sz="2200" i="1" dirty="0"/>
              <a:t>Påminnelse skickas ut den här veckan till Registrator i kommunerna.</a:t>
            </a:r>
          </a:p>
          <a:p>
            <a:r>
              <a:rPr lang="sv-SE" sz="2200" i="1" dirty="0"/>
              <a:t>Hjälp oss gärna att påminna kommunerna.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 4" descr="Mätare kontur">
            <a:extLst>
              <a:ext uri="{FF2B5EF4-FFF2-40B4-BE49-F238E27FC236}">
                <a16:creationId xmlns:a16="http://schemas.microsoft.com/office/drawing/2014/main" id="{E89E6B50-D79E-9F8D-91A8-07316CC5F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381000"/>
            <a:ext cx="6096000" cy="6096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9BF9457-DC4D-4779-F677-664D2B303BE3}"/>
              </a:ext>
            </a:extLst>
          </p:cNvPr>
          <p:cNvSpPr txBox="1"/>
          <p:nvPr/>
        </p:nvSpPr>
        <p:spPr>
          <a:xfrm>
            <a:off x="667443" y="2239015"/>
            <a:ext cx="60975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Next LT Pro Bold" panose="020B0504020202020204" pitchFamily="34" charset="0"/>
                <a:ea typeface="+mn-ea"/>
                <a:cs typeface="+mn-cs"/>
              </a:rPr>
              <a:t>Skattningar pågår 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99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1ED67-6A38-9FF6-4FBC-9F356803D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Från att Skatta läget </a:t>
            </a:r>
            <a:br>
              <a:rPr lang="sv-SE" dirty="0"/>
            </a:br>
            <a:r>
              <a:rPr lang="sv-SE" dirty="0"/>
              <a:t>till att även fatta läget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EAB1F5-EECF-6237-AF53-2D830C0380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rihandsfigur 10">
            <a:extLst>
              <a:ext uri="{FF2B5EF4-FFF2-40B4-BE49-F238E27FC236}">
                <a16:creationId xmlns:a16="http://schemas.microsoft.com/office/drawing/2014/main" id="{E10FF38C-70B3-379F-8223-12A662806591}"/>
              </a:ext>
            </a:extLst>
          </p:cNvPr>
          <p:cNvSpPr/>
          <p:nvPr/>
        </p:nvSpPr>
        <p:spPr>
          <a:xfrm>
            <a:off x="8427563" y="0"/>
            <a:ext cx="3764437" cy="2677212"/>
          </a:xfrm>
          <a:custGeom>
            <a:avLst/>
            <a:gdLst>
              <a:gd name="connsiteX0" fmla="*/ 178246 w 2922638"/>
              <a:gd name="connsiteY0" fmla="*/ 0 h 2553146"/>
              <a:gd name="connsiteX1" fmla="*/ 2922638 w 2922638"/>
              <a:gd name="connsiteY1" fmla="*/ 0 h 2553146"/>
              <a:gd name="connsiteX2" fmla="*/ 2922638 w 2922638"/>
              <a:gd name="connsiteY2" fmla="*/ 2137901 h 2553146"/>
              <a:gd name="connsiteX3" fmla="*/ 2913111 w 2922638"/>
              <a:gd name="connsiteY3" fmla="*/ 2146560 h 2553146"/>
              <a:gd name="connsiteX4" fmla="*/ 1780529 w 2922638"/>
              <a:gd name="connsiteY4" fmla="*/ 2553146 h 2553146"/>
              <a:gd name="connsiteX5" fmla="*/ 0 w 2922638"/>
              <a:gd name="connsiteY5" fmla="*/ 772617 h 2553146"/>
              <a:gd name="connsiteX6" fmla="*/ 139923 w 2922638"/>
              <a:gd name="connsiteY6" fmla="*/ 79555 h 255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638" h="2553146">
                <a:moveTo>
                  <a:pt x="178246" y="0"/>
                </a:moveTo>
                <a:lnTo>
                  <a:pt x="2922638" y="0"/>
                </a:lnTo>
                <a:lnTo>
                  <a:pt x="2922638" y="2137901"/>
                </a:lnTo>
                <a:lnTo>
                  <a:pt x="2913111" y="2146560"/>
                </a:lnTo>
                <a:cubicBezTo>
                  <a:pt x="2605330" y="2400563"/>
                  <a:pt x="2210749" y="2553146"/>
                  <a:pt x="1780529" y="2553146"/>
                </a:cubicBezTo>
                <a:cubicBezTo>
                  <a:pt x="797170" y="2553146"/>
                  <a:pt x="0" y="1755976"/>
                  <a:pt x="0" y="772617"/>
                </a:cubicBezTo>
                <a:cubicBezTo>
                  <a:pt x="0" y="526777"/>
                  <a:pt x="49823" y="292574"/>
                  <a:pt x="139923" y="795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7144A5F-0B14-2428-8744-588D01719E25}"/>
              </a:ext>
            </a:extLst>
          </p:cNvPr>
          <p:cNvSpPr txBox="1"/>
          <p:nvPr/>
        </p:nvSpPr>
        <p:spPr>
          <a:xfrm>
            <a:off x="8669867" y="372720"/>
            <a:ext cx="337758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Se det som en första analys – som kan utvecklas över tid</a:t>
            </a:r>
          </a:p>
        </p:txBody>
      </p:sp>
    </p:spTree>
    <p:extLst>
      <p:ext uri="{BB962C8B-B14F-4D97-AF65-F5344CB8AC3E}">
        <p14:creationId xmlns:p14="http://schemas.microsoft.com/office/powerpoint/2010/main" val="85373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0D451C-4A6F-460A-E88E-15BB1616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8439"/>
            <a:ext cx="4860396" cy="1237130"/>
          </a:xfrm>
        </p:spPr>
        <p:txBody>
          <a:bodyPr anchor="b">
            <a:normAutofit/>
          </a:bodyPr>
          <a:lstStyle/>
          <a:p>
            <a:r>
              <a:rPr lang="sv-SE"/>
              <a:t>Analysrapport Skatta läget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A5B4D4-56FE-2776-740F-AC486EF85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3187285"/>
            <a:ext cx="4860396" cy="312899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/>
              <a:t>SKR tar fram aggregerad sammanställning och analys av Skatta läget (ej kommunvis) rörande mönster: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700" dirty="0"/>
              <a:t>utifrån intentionerna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700" dirty="0"/>
              <a:t>kommungrupper,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700" dirty="0"/>
              <a:t>län/RSS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700" dirty="0"/>
              <a:t>och verksamheter.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/>
              <a:t>9 april första preliminära resultat för samtal på NSK-S/RSS mötet.</a:t>
            </a:r>
          </a:p>
        </p:txBody>
      </p:sp>
      <p:pic>
        <p:nvPicPr>
          <p:cNvPr id="5" name="Bild 4" descr="Dokument med hel fyllning">
            <a:extLst>
              <a:ext uri="{FF2B5EF4-FFF2-40B4-BE49-F238E27FC236}">
                <a16:creationId xmlns:a16="http://schemas.microsoft.com/office/drawing/2014/main" id="{69EC8B50-DD6C-0227-40A0-AABD56A6B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3926" y="765463"/>
            <a:ext cx="5327073" cy="53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8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C4072C72-2ECD-2248-717D-81D42EDD8E4C}"/>
              </a:ext>
            </a:extLst>
          </p:cNvPr>
          <p:cNvGrpSpPr/>
          <p:nvPr/>
        </p:nvGrpSpPr>
        <p:grpSpPr>
          <a:xfrm>
            <a:off x="155151" y="523484"/>
            <a:ext cx="10118760" cy="6704918"/>
            <a:chOff x="1908795" y="153082"/>
            <a:chExt cx="10118760" cy="6704918"/>
          </a:xfrm>
        </p:grpSpPr>
        <p:pic>
          <p:nvPicPr>
            <p:cNvPr id="3" name="Platshållare för bild 11" descr="Väg (två stift med en stig) med hel fyllning">
              <a:extLst>
                <a:ext uri="{FF2B5EF4-FFF2-40B4-BE49-F238E27FC236}">
                  <a16:creationId xmlns:a16="http://schemas.microsoft.com/office/drawing/2014/main" id="{7E32F25B-9672-0770-973F-2BB96F54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70" r="6370"/>
            <a:stretch>
              <a:fillRect/>
            </a:stretch>
          </p:blipFill>
          <p:spPr>
            <a:xfrm>
              <a:off x="1908795" y="753781"/>
              <a:ext cx="5327073" cy="6104219"/>
            </a:xfrm>
            <a:prstGeom prst="rect">
              <a:avLst/>
            </a:prstGeom>
          </p:spPr>
        </p:pic>
        <p:pic>
          <p:nvPicPr>
            <p:cNvPr id="4" name="Platshållare för bild 11" descr="Väg (två stift med en stig) med hel fyllning">
              <a:extLst>
                <a:ext uri="{FF2B5EF4-FFF2-40B4-BE49-F238E27FC236}">
                  <a16:creationId xmlns:a16="http://schemas.microsoft.com/office/drawing/2014/main" id="{F9459611-14DE-7AA8-33FA-53A522E08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7376" t="-6633" r="4154" b="57819"/>
            <a:stretch/>
          </p:blipFill>
          <p:spPr>
            <a:xfrm>
              <a:off x="10116757" y="153082"/>
              <a:ext cx="1910798" cy="3275918"/>
            </a:xfrm>
            <a:prstGeom prst="rect">
              <a:avLst/>
            </a:prstGeom>
          </p:spPr>
        </p:pic>
        <p:pic>
          <p:nvPicPr>
            <p:cNvPr id="5" name="Platshållare för bild 11" descr="Väg (två stift med en stig) med hel fyllning">
              <a:extLst>
                <a:ext uri="{FF2B5EF4-FFF2-40B4-BE49-F238E27FC236}">
                  <a16:creationId xmlns:a16="http://schemas.microsoft.com/office/drawing/2014/main" id="{1CB1CE56-8904-7FBD-B131-1049DEB80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1998" t="36767" r="6370"/>
            <a:stretch/>
          </p:blipFill>
          <p:spPr>
            <a:xfrm rot="14454390">
              <a:off x="7099988" y="740836"/>
              <a:ext cx="3152065" cy="3859865"/>
            </a:xfrm>
            <a:prstGeom prst="rect">
              <a:avLst/>
            </a:prstGeom>
          </p:spPr>
        </p:pic>
      </p:grp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7C60FB1-AD60-D881-C678-017CD280E5F0}"/>
              </a:ext>
            </a:extLst>
          </p:cNvPr>
          <p:cNvSpPr/>
          <p:nvPr/>
        </p:nvSpPr>
        <p:spPr>
          <a:xfrm>
            <a:off x="155151" y="2875838"/>
            <a:ext cx="2224794" cy="8765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FF7C5D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Läge och behov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6ADEA397-BAF0-D970-38FE-DD7B19128A9A}"/>
              </a:ext>
            </a:extLst>
          </p:cNvPr>
          <p:cNvSpPr/>
          <p:nvPr/>
        </p:nvSpPr>
        <p:spPr>
          <a:xfrm>
            <a:off x="3505545" y="408075"/>
            <a:ext cx="2239688" cy="10336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FF7C5D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Bygga kapacitet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F91FF6E9-1AF7-FCCE-BC3F-7C0EDA31FA2E}"/>
              </a:ext>
            </a:extLst>
          </p:cNvPr>
          <p:cNvSpPr/>
          <p:nvPr/>
        </p:nvSpPr>
        <p:spPr>
          <a:xfrm>
            <a:off x="7999486" y="339578"/>
            <a:ext cx="2239688" cy="10336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FF7C5D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Förflytta</a:t>
            </a:r>
          </a:p>
        </p:txBody>
      </p:sp>
      <p:pic>
        <p:nvPicPr>
          <p:cNvPr id="10" name="Platshållare för bild 11" descr="Väg (två stift med en stig) med hel fyllning">
            <a:extLst>
              <a:ext uri="{FF2B5EF4-FFF2-40B4-BE49-F238E27FC236}">
                <a16:creationId xmlns:a16="http://schemas.microsoft.com/office/drawing/2014/main" id="{EBF9D6CB-6C54-3B89-3883-AAD349930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806" t="38859" r="16885" b="-37373"/>
          <a:stretch/>
        </p:blipFill>
        <p:spPr>
          <a:xfrm rot="3193446">
            <a:off x="8752124" y="1891447"/>
            <a:ext cx="2338708" cy="6013402"/>
          </a:xfrm>
          <a:prstGeom prst="rect">
            <a:avLst/>
          </a:prstGeom>
        </p:spPr>
      </p:pic>
      <p:sp>
        <p:nvSpPr>
          <p:cNvPr id="2" name="Diagonal rand 1">
            <a:extLst>
              <a:ext uri="{FF2B5EF4-FFF2-40B4-BE49-F238E27FC236}">
                <a16:creationId xmlns:a16="http://schemas.microsoft.com/office/drawing/2014/main" id="{590FCF91-51B1-B4E0-D1C7-8A6F4E268128}"/>
              </a:ext>
            </a:extLst>
          </p:cNvPr>
          <p:cNvSpPr/>
          <p:nvPr/>
        </p:nvSpPr>
        <p:spPr>
          <a:xfrm flipH="1">
            <a:off x="8729273" y="-19389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extruta 15">
            <a:extLst>
              <a:ext uri="{FF2B5EF4-FFF2-40B4-BE49-F238E27FC236}">
                <a16:creationId xmlns:a16="http://schemas.microsoft.com/office/drawing/2014/main" id="{F71F0071-8A72-A4DD-E77E-20EEB62FF15C}"/>
              </a:ext>
            </a:extLst>
          </p:cNvPr>
          <p:cNvSpPr txBox="1"/>
          <p:nvPr/>
        </p:nvSpPr>
        <p:spPr>
          <a:xfrm rot="1498546">
            <a:off x="9553731" y="404960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</p:spTree>
    <p:extLst>
      <p:ext uri="{BB962C8B-B14F-4D97-AF65-F5344CB8AC3E}">
        <p14:creationId xmlns:p14="http://schemas.microsoft.com/office/powerpoint/2010/main" val="2404040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7ED1A8-BDFA-D6D2-187C-F84EF2164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sz="4800" dirty="0"/>
            </a:br>
            <a:r>
              <a:rPr lang="sv-SE" sz="4800" dirty="0"/>
              <a:t>Lärprocess för Framtidens socialtjänst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CD91454-40CD-84FC-6109-63779C8BD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Erbjudande till RSS och kommunerna</a:t>
            </a:r>
          </a:p>
        </p:txBody>
      </p:sp>
      <p:sp>
        <p:nvSpPr>
          <p:cNvPr id="4" name="Diagonal rand 3">
            <a:extLst>
              <a:ext uri="{FF2B5EF4-FFF2-40B4-BE49-F238E27FC236}">
                <a16:creationId xmlns:a16="http://schemas.microsoft.com/office/drawing/2014/main" id="{3326F6BE-60D3-82AB-D44B-453BC86AEE9A}"/>
              </a:ext>
            </a:extLst>
          </p:cNvPr>
          <p:cNvSpPr/>
          <p:nvPr/>
        </p:nvSpPr>
        <p:spPr>
          <a:xfrm flipH="1">
            <a:off x="8729273" y="-19389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ruta 15">
            <a:extLst>
              <a:ext uri="{FF2B5EF4-FFF2-40B4-BE49-F238E27FC236}">
                <a16:creationId xmlns:a16="http://schemas.microsoft.com/office/drawing/2014/main" id="{6026189B-8C1E-2384-48A5-E98C3383BC25}"/>
              </a:ext>
            </a:extLst>
          </p:cNvPr>
          <p:cNvSpPr txBox="1"/>
          <p:nvPr/>
        </p:nvSpPr>
        <p:spPr>
          <a:xfrm rot="1498546">
            <a:off x="9553731" y="404960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  <p:pic>
        <p:nvPicPr>
          <p:cNvPr id="7" name="Bild 6" descr="Verktyg med hel fyllning">
            <a:extLst>
              <a:ext uri="{FF2B5EF4-FFF2-40B4-BE49-F238E27FC236}">
                <a16:creationId xmlns:a16="http://schemas.microsoft.com/office/drawing/2014/main" id="{8F04AE97-82D4-402C-62E0-A8F0536E2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401" y="3004530"/>
            <a:ext cx="2296160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41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En bild som visar mat, godis, konfektyr, Gelégodis&#10;&#10;Automatiskt genererad beskrivning">
            <a:extLst>
              <a:ext uri="{FF2B5EF4-FFF2-40B4-BE49-F238E27FC236}">
                <a16:creationId xmlns:a16="http://schemas.microsoft.com/office/drawing/2014/main" id="{ECE0262F-27E6-0820-1FB9-0DA2BD0C3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904" r="24953" b="13809"/>
          <a:stretch/>
        </p:blipFill>
        <p:spPr>
          <a:xfrm>
            <a:off x="1802265" y="2268507"/>
            <a:ext cx="3782364" cy="2563253"/>
          </a:xfr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68524DD-602B-F66B-FC46-D5A9B31A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89" y="1231898"/>
            <a:ext cx="8544341" cy="1237130"/>
          </a:xfrm>
        </p:spPr>
        <p:txBody>
          <a:bodyPr/>
          <a:lstStyle/>
          <a:p>
            <a:r>
              <a:rPr lang="sv-SE"/>
              <a:t>Stöd på olika sätt…</a:t>
            </a:r>
            <a:br>
              <a:rPr lang="sv-SE"/>
            </a:br>
            <a:endParaRPr lang="sv-SE"/>
          </a:p>
        </p:txBody>
      </p:sp>
      <p:sp>
        <p:nvSpPr>
          <p:cNvPr id="3" name="Diagonal rand 2">
            <a:extLst>
              <a:ext uri="{FF2B5EF4-FFF2-40B4-BE49-F238E27FC236}">
                <a16:creationId xmlns:a16="http://schemas.microsoft.com/office/drawing/2014/main" id="{8B4B4D7C-7148-CBFB-5218-73D07D95BAB1}"/>
              </a:ext>
            </a:extLst>
          </p:cNvPr>
          <p:cNvSpPr/>
          <p:nvPr/>
        </p:nvSpPr>
        <p:spPr>
          <a:xfrm flipH="1">
            <a:off x="8729273" y="-19389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031FF4B3-8C6A-6921-12A8-21920ACF44EA}"/>
              </a:ext>
            </a:extLst>
          </p:cNvPr>
          <p:cNvSpPr txBox="1"/>
          <p:nvPr/>
        </p:nvSpPr>
        <p:spPr>
          <a:xfrm rot="1498546">
            <a:off x="9553731" y="404960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7335CE8-C203-07D4-46C4-7BD0E4B4F4C7}"/>
              </a:ext>
            </a:extLst>
          </p:cNvPr>
          <p:cNvSpPr txBox="1">
            <a:spLocks/>
          </p:cNvSpPr>
          <p:nvPr/>
        </p:nvSpPr>
        <p:spPr>
          <a:xfrm>
            <a:off x="3983052" y="4631239"/>
            <a:ext cx="8544341" cy="1237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3"/>
                </a:solidFill>
                <a:latin typeface="AvenirNext LT Pro Bold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Next LT Pro Bold" panose="020B0504020202020204" pitchFamily="34" charset="0"/>
                <a:ea typeface="+mj-ea"/>
                <a:cs typeface="+mj-cs"/>
              </a:rPr>
              <a:t>Kommunerna vill ha både och…</a:t>
            </a:r>
          </a:p>
        </p:txBody>
      </p:sp>
      <p:pic>
        <p:nvPicPr>
          <p:cNvPr id="10" name="Bildobjekt 9" descr="En bild som visar transport, tåg, tågstation, Järnvägstransport&#10;&#10;Automatiskt genererad beskrivning">
            <a:extLst>
              <a:ext uri="{FF2B5EF4-FFF2-40B4-BE49-F238E27FC236}">
                <a16:creationId xmlns:a16="http://schemas.microsoft.com/office/drawing/2014/main" id="{F61AA7ED-B173-0691-574A-63953E5BF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01989" y="2272213"/>
            <a:ext cx="3868975" cy="25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89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ransport, tåg, tågstation, Järnvägstransport&#10;&#10;Automatiskt genererad beskrivning">
            <a:extLst>
              <a:ext uri="{FF2B5EF4-FFF2-40B4-BE49-F238E27FC236}">
                <a16:creationId xmlns:a16="http://schemas.microsoft.com/office/drawing/2014/main" id="{F107CD10-E49E-3EBA-AD2B-3D31F04BD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0211" y="432837"/>
            <a:ext cx="7620000" cy="5076825"/>
          </a:xfrm>
          <a:prstGeom prst="rect">
            <a:avLst/>
          </a:prstGeom>
        </p:spPr>
      </p:pic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19A12144-7F93-4C87-7961-EFD099AA7950}"/>
              </a:ext>
            </a:extLst>
          </p:cNvPr>
          <p:cNvSpPr/>
          <p:nvPr/>
        </p:nvSpPr>
        <p:spPr>
          <a:xfrm>
            <a:off x="7161867" y="4635877"/>
            <a:ext cx="3001759" cy="10815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Rälsen: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SKR:s koncept, vägledning och stöd till RSS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FD686287-EC84-6291-58CF-C474D7E519C2}"/>
              </a:ext>
            </a:extLst>
          </p:cNvPr>
          <p:cNvSpPr/>
          <p:nvPr/>
        </p:nvSpPr>
        <p:spPr>
          <a:xfrm>
            <a:off x="7357611" y="1685752"/>
            <a:ext cx="2502280" cy="10815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Loket: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Kommunerna (deltagarna i lärprocessen)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7AED7515-B223-F06D-8B9F-5902C84CDA95}"/>
              </a:ext>
            </a:extLst>
          </p:cNvPr>
          <p:cNvSpPr/>
          <p:nvPr/>
        </p:nvSpPr>
        <p:spPr>
          <a:xfrm>
            <a:off x="1920211" y="1629529"/>
            <a:ext cx="2277038" cy="10815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Resenärerna: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Invånarna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721B282-752F-0865-4E9B-554D404508D2}"/>
              </a:ext>
            </a:extLst>
          </p:cNvPr>
          <p:cNvSpPr/>
          <p:nvPr/>
        </p:nvSpPr>
        <p:spPr>
          <a:xfrm>
            <a:off x="1798682" y="4610039"/>
            <a:ext cx="2804107" cy="10815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Vagnarna: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Lärprocessens innehåll/intentionerna</a:t>
            </a:r>
          </a:p>
        </p:txBody>
      </p:sp>
      <p:sp>
        <p:nvSpPr>
          <p:cNvPr id="8" name="Diagonal rand 7">
            <a:extLst>
              <a:ext uri="{FF2B5EF4-FFF2-40B4-BE49-F238E27FC236}">
                <a16:creationId xmlns:a16="http://schemas.microsoft.com/office/drawing/2014/main" id="{6F34D49C-0F44-A070-7824-23364779DAF0}"/>
              </a:ext>
            </a:extLst>
          </p:cNvPr>
          <p:cNvSpPr/>
          <p:nvPr/>
        </p:nvSpPr>
        <p:spPr>
          <a:xfrm flipH="1">
            <a:off x="8729273" y="-19389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extruta 15">
            <a:extLst>
              <a:ext uri="{FF2B5EF4-FFF2-40B4-BE49-F238E27FC236}">
                <a16:creationId xmlns:a16="http://schemas.microsoft.com/office/drawing/2014/main" id="{910C32AD-644F-C1A8-37D7-5C6D4519FDFC}"/>
              </a:ext>
            </a:extLst>
          </p:cNvPr>
          <p:cNvSpPr txBox="1"/>
          <p:nvPr/>
        </p:nvSpPr>
        <p:spPr>
          <a:xfrm rot="1498546">
            <a:off x="9553731" y="404960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0F90CEC-B776-AF80-A0C8-01F5B53D4E7F}"/>
              </a:ext>
            </a:extLst>
          </p:cNvPr>
          <p:cNvSpPr/>
          <p:nvPr/>
        </p:nvSpPr>
        <p:spPr>
          <a:xfrm>
            <a:off x="4726205" y="3644513"/>
            <a:ext cx="1382299" cy="8827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Motorn: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RSS</a:t>
            </a:r>
          </a:p>
        </p:txBody>
      </p:sp>
    </p:spTree>
    <p:extLst>
      <p:ext uri="{BB962C8B-B14F-4D97-AF65-F5344CB8AC3E}">
        <p14:creationId xmlns:p14="http://schemas.microsoft.com/office/powerpoint/2010/main" val="424275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AE1C13-359D-C11C-099E-BB144226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6" y="2810435"/>
            <a:ext cx="4860396" cy="1237130"/>
          </a:xfrm>
        </p:spPr>
        <p:txBody>
          <a:bodyPr anchor="b">
            <a:normAutofit fontScale="90000"/>
          </a:bodyPr>
          <a:lstStyle/>
          <a:p>
            <a:r>
              <a:rPr lang="sv-SE"/>
              <a:t>Lärprocessen främjar förflyttning</a:t>
            </a:r>
            <a:endParaRPr lang="sv-SE">
              <a:latin typeface="Avenir Next LT Pro Light" panose="020B03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733533C-271A-2B9D-3A4C-90513BC68A89}"/>
              </a:ext>
            </a:extLst>
          </p:cNvPr>
          <p:cNvSpPr txBox="1">
            <a:spLocks noChangeAspect="1"/>
          </p:cNvSpPr>
          <p:nvPr/>
        </p:nvSpPr>
        <p:spPr>
          <a:xfrm>
            <a:off x="7799148" y="1000587"/>
            <a:ext cx="180000" cy="1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FB02FE6-A4FF-B0C3-8B74-21F4C5CB15A5}"/>
              </a:ext>
            </a:extLst>
          </p:cNvPr>
          <p:cNvSpPr txBox="1">
            <a:spLocks noChangeAspect="1"/>
          </p:cNvSpPr>
          <p:nvPr/>
        </p:nvSpPr>
        <p:spPr>
          <a:xfrm>
            <a:off x="8134998" y="1000587"/>
            <a:ext cx="180000" cy="180000"/>
          </a:xfrm>
          <a:prstGeom prst="ellipse">
            <a:avLst/>
          </a:prstGeom>
          <a:solidFill>
            <a:srgbClr val="FFB09E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9E1C72-DD04-8FDD-F33E-40C69C4BE042}"/>
              </a:ext>
            </a:extLst>
          </p:cNvPr>
          <p:cNvSpPr txBox="1">
            <a:spLocks noChangeAspect="1"/>
          </p:cNvSpPr>
          <p:nvPr/>
        </p:nvSpPr>
        <p:spPr>
          <a:xfrm>
            <a:off x="8470848" y="1000587"/>
            <a:ext cx="180000" cy="180000"/>
          </a:xfrm>
          <a:prstGeom prst="ellipse">
            <a:avLst/>
          </a:prstGeom>
          <a:solidFill>
            <a:srgbClr val="FF7C5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C0742AF8-8B6A-D23F-7716-EDC1D5C13C1A}"/>
              </a:ext>
            </a:extLst>
          </p:cNvPr>
          <p:cNvSpPr/>
          <p:nvPr/>
        </p:nvSpPr>
        <p:spPr>
          <a:xfrm>
            <a:off x="6750963" y="585770"/>
            <a:ext cx="936000" cy="936000"/>
          </a:xfrm>
          <a:prstGeom prst="ellipse">
            <a:avLst/>
          </a:prstGeom>
          <a:solidFill>
            <a:srgbClr val="9A33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START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CA36614-7A61-0377-C7E4-4D295E94E251}"/>
              </a:ext>
            </a:extLst>
          </p:cNvPr>
          <p:cNvSpPr txBox="1">
            <a:spLocks noChangeAspect="1"/>
          </p:cNvSpPr>
          <p:nvPr/>
        </p:nvSpPr>
        <p:spPr>
          <a:xfrm>
            <a:off x="8806698" y="100058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DC9ED115-7080-0286-6844-6E034356E95D}"/>
              </a:ext>
            </a:extLst>
          </p:cNvPr>
          <p:cNvSpPr/>
          <p:nvPr/>
        </p:nvSpPr>
        <p:spPr>
          <a:xfrm>
            <a:off x="10452893" y="5541499"/>
            <a:ext cx="936000" cy="936000"/>
          </a:xfrm>
          <a:prstGeom prst="ellipse">
            <a:avLst/>
          </a:prstGeom>
          <a:solidFill>
            <a:srgbClr val="9A33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MÅL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E2D6255-F0DC-4A5E-7DE7-3B9D5B45C913}"/>
              </a:ext>
            </a:extLst>
          </p:cNvPr>
          <p:cNvSpPr txBox="1">
            <a:spLocks noChangeAspect="1"/>
          </p:cNvSpPr>
          <p:nvPr/>
        </p:nvSpPr>
        <p:spPr>
          <a:xfrm>
            <a:off x="9072681" y="4925512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3CE6465-BED4-3E7E-BFD7-95E7714B3F47}"/>
              </a:ext>
            </a:extLst>
          </p:cNvPr>
          <p:cNvSpPr txBox="1">
            <a:spLocks noChangeAspect="1"/>
          </p:cNvSpPr>
          <p:nvPr/>
        </p:nvSpPr>
        <p:spPr>
          <a:xfrm>
            <a:off x="9406199" y="4925512"/>
            <a:ext cx="180000" cy="180000"/>
          </a:xfrm>
          <a:prstGeom prst="ellipse">
            <a:avLst/>
          </a:prstGeom>
          <a:solidFill>
            <a:srgbClr val="FF7C5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CA0B37B-15D8-FE13-0E85-151CCF3C277C}"/>
              </a:ext>
            </a:extLst>
          </p:cNvPr>
          <p:cNvSpPr txBox="1">
            <a:spLocks noChangeAspect="1"/>
          </p:cNvSpPr>
          <p:nvPr/>
        </p:nvSpPr>
        <p:spPr>
          <a:xfrm>
            <a:off x="9782907" y="5909666"/>
            <a:ext cx="180000" cy="1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8A7507A-2A7C-0535-0E86-993A3FA3C799}"/>
              </a:ext>
            </a:extLst>
          </p:cNvPr>
          <p:cNvSpPr txBox="1">
            <a:spLocks noChangeAspect="1"/>
          </p:cNvSpPr>
          <p:nvPr/>
        </p:nvSpPr>
        <p:spPr>
          <a:xfrm>
            <a:off x="10117487" y="5909666"/>
            <a:ext cx="180000" cy="180000"/>
          </a:xfrm>
          <a:prstGeom prst="ellipse">
            <a:avLst/>
          </a:prstGeom>
          <a:solidFill>
            <a:srgbClr val="9A332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D03096E-AE5E-0C0B-D1B7-6E562B1135BC}"/>
              </a:ext>
            </a:extLst>
          </p:cNvPr>
          <p:cNvSpPr txBox="1">
            <a:spLocks noChangeAspect="1"/>
          </p:cNvSpPr>
          <p:nvPr/>
        </p:nvSpPr>
        <p:spPr>
          <a:xfrm>
            <a:off x="9448328" y="5909666"/>
            <a:ext cx="180000" cy="180000"/>
          </a:xfrm>
          <a:prstGeom prst="ellipse">
            <a:avLst/>
          </a:prstGeom>
          <a:solidFill>
            <a:srgbClr val="FFB09E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B693CF97-6724-3D97-762E-86395748960F}"/>
              </a:ext>
            </a:extLst>
          </p:cNvPr>
          <p:cNvSpPr/>
          <p:nvPr/>
        </p:nvSpPr>
        <p:spPr>
          <a:xfrm>
            <a:off x="9706053" y="4081418"/>
            <a:ext cx="1908000" cy="1116000"/>
          </a:xfrm>
          <a:prstGeom prst="roundRect">
            <a:avLst>
              <a:gd name="adj" fmla="val 12542"/>
            </a:avLst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Times New Roman" panose="02020603050405020304" pitchFamily="18" charset="0"/>
                <a:cs typeface="Times New Roman"/>
              </a:rPr>
              <a:t>Jämlik </a:t>
            </a:r>
            <a:br>
              <a:rPr kumimoji="0" lang="sv-SE" sz="1600" b="1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Next LT Pro Bold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sv-SE" sz="16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Times New Roman" panose="02020603050405020304" pitchFamily="18" charset="0"/>
                <a:cs typeface="Times New Roman"/>
              </a:rPr>
              <a:t>och jämställd  </a:t>
            </a:r>
            <a:endParaRPr kumimoji="0" lang="sv-SE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Next LT Pro Bold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518342E6-D481-F639-30B4-DB048BB60C1A}"/>
              </a:ext>
            </a:extLst>
          </p:cNvPr>
          <p:cNvSpPr/>
          <p:nvPr/>
        </p:nvSpPr>
        <p:spPr>
          <a:xfrm>
            <a:off x="6812321" y="2569685"/>
            <a:ext cx="2144498" cy="1116000"/>
          </a:xfrm>
          <a:prstGeom prst="roundRect">
            <a:avLst>
              <a:gd name="adj" fmla="val 10013"/>
            </a:avLst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Times New Roman" panose="02020603050405020304" pitchFamily="18" charset="0"/>
                <a:cs typeface="Times New Roman" panose="02020603050405020304" pitchFamily="18" charset="0"/>
              </a:rPr>
              <a:t>Förebyggande </a:t>
            </a:r>
            <a:br>
              <a:rPr kumimoji="0" lang="sv-SE" sz="16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sv-SE" sz="16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Times New Roman" panose="02020603050405020304" pitchFamily="18" charset="0"/>
                <a:cs typeface="Times New Roman" panose="02020603050405020304" pitchFamily="18" charset="0"/>
              </a:rPr>
              <a:t>och lätt </a:t>
            </a:r>
            <a:br>
              <a:rPr kumimoji="0" lang="sv-SE" sz="16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sv-SE" sz="16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Times New Roman" panose="02020603050405020304" pitchFamily="18" charset="0"/>
                <a:cs typeface="Times New Roman" panose="02020603050405020304" pitchFamily="18" charset="0"/>
              </a:rPr>
              <a:t>tillgänglig</a:t>
            </a:r>
            <a:endParaRPr kumimoji="0" lang="sv-SE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Next LT Pro Bol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7B9794C6-008F-9B24-B84A-F9DC21A705FE}"/>
              </a:ext>
            </a:extLst>
          </p:cNvPr>
          <p:cNvSpPr/>
          <p:nvPr/>
        </p:nvSpPr>
        <p:spPr>
          <a:xfrm>
            <a:off x="9492422" y="1000598"/>
            <a:ext cx="1908000" cy="1116000"/>
          </a:xfrm>
          <a:prstGeom prst="roundRect">
            <a:avLst>
              <a:gd name="adj" fmla="val 12584"/>
            </a:avLst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Times New Roman" panose="02020603050405020304" pitchFamily="18" charset="0"/>
                <a:cs typeface="Times New Roman" panose="02020603050405020304" pitchFamily="18" charset="0"/>
              </a:rPr>
              <a:t>Styrning och ledning</a:t>
            </a:r>
            <a:endParaRPr kumimoji="0" lang="sv-SE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Next LT Pro Bol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7B5D66C8-4EDB-E975-B622-C2184EA15471}"/>
              </a:ext>
            </a:extLst>
          </p:cNvPr>
          <p:cNvSpPr/>
          <p:nvPr/>
        </p:nvSpPr>
        <p:spPr>
          <a:xfrm>
            <a:off x="6812321" y="5370987"/>
            <a:ext cx="2144498" cy="936000"/>
          </a:xfrm>
          <a:prstGeom prst="roundRect">
            <a:avLst>
              <a:gd name="adj" fmla="val 10739"/>
            </a:avLst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Kunskapsbaserad</a:t>
            </a: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Next LT Pro Bol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3D428E69-151E-1CE9-1D24-2D0AC855E7B7}"/>
              </a:ext>
            </a:extLst>
          </p:cNvPr>
          <p:cNvSpPr txBox="1"/>
          <p:nvPr/>
        </p:nvSpPr>
        <p:spPr>
          <a:xfrm>
            <a:off x="9136199" y="735145"/>
            <a:ext cx="720000" cy="720000"/>
          </a:xfrm>
          <a:prstGeom prst="ellipse">
            <a:avLst/>
          </a:prstGeom>
          <a:solidFill>
            <a:srgbClr val="DB7363"/>
          </a:solidFill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14B9312-B54C-AB55-9171-44CB50BC955F}"/>
              </a:ext>
            </a:extLst>
          </p:cNvPr>
          <p:cNvSpPr txBox="1"/>
          <p:nvPr/>
        </p:nvSpPr>
        <p:spPr>
          <a:xfrm>
            <a:off x="8573380" y="2210415"/>
            <a:ext cx="720000" cy="720000"/>
          </a:xfrm>
          <a:prstGeom prst="ellipse">
            <a:avLst/>
          </a:prstGeom>
          <a:solidFill>
            <a:srgbClr val="DB7363"/>
          </a:solidFill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708ADF1-3168-67CB-9C41-A9047DFB7C70}"/>
              </a:ext>
            </a:extLst>
          </p:cNvPr>
          <p:cNvSpPr txBox="1"/>
          <p:nvPr/>
        </p:nvSpPr>
        <p:spPr>
          <a:xfrm>
            <a:off x="9346752" y="3769525"/>
            <a:ext cx="720000" cy="720000"/>
          </a:xfrm>
          <a:prstGeom prst="ellipse">
            <a:avLst/>
          </a:prstGeom>
          <a:solidFill>
            <a:srgbClr val="DB7363"/>
          </a:solidFill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563A12C8-691B-C9BF-6DCA-B4801AA0086E}"/>
              </a:ext>
            </a:extLst>
          </p:cNvPr>
          <p:cNvSpPr txBox="1"/>
          <p:nvPr/>
        </p:nvSpPr>
        <p:spPr>
          <a:xfrm>
            <a:off x="7596904" y="4911622"/>
            <a:ext cx="720000" cy="720000"/>
          </a:xfrm>
          <a:prstGeom prst="ellipse">
            <a:avLst/>
          </a:prstGeom>
          <a:solidFill>
            <a:srgbClr val="DB7363"/>
          </a:solidFill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4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C42A930F-28DC-7EEC-FB7D-874D979EC99F}"/>
              </a:ext>
            </a:extLst>
          </p:cNvPr>
          <p:cNvSpPr txBox="1">
            <a:spLocks noChangeAspect="1"/>
          </p:cNvSpPr>
          <p:nvPr/>
        </p:nvSpPr>
        <p:spPr>
          <a:xfrm>
            <a:off x="10786359" y="2493868"/>
            <a:ext cx="180000" cy="1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2604CCE1-E284-DBED-9990-1BC2A53F1E01}"/>
              </a:ext>
            </a:extLst>
          </p:cNvPr>
          <p:cNvSpPr txBox="1">
            <a:spLocks noChangeAspect="1"/>
          </p:cNvSpPr>
          <p:nvPr/>
        </p:nvSpPr>
        <p:spPr>
          <a:xfrm>
            <a:off x="10786359" y="2210415"/>
            <a:ext cx="180000" cy="180000"/>
          </a:xfrm>
          <a:prstGeom prst="ellipse">
            <a:avLst/>
          </a:prstGeom>
          <a:solidFill>
            <a:srgbClr val="FFB09E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356516A-C01C-6EA2-946F-5D64D99D078A}"/>
              </a:ext>
            </a:extLst>
          </p:cNvPr>
          <p:cNvSpPr txBox="1">
            <a:spLocks noChangeAspect="1"/>
          </p:cNvSpPr>
          <p:nvPr/>
        </p:nvSpPr>
        <p:spPr>
          <a:xfrm>
            <a:off x="10119427" y="2493868"/>
            <a:ext cx="180000" cy="180000"/>
          </a:xfrm>
          <a:prstGeom prst="ellipse">
            <a:avLst/>
          </a:prstGeom>
          <a:solidFill>
            <a:srgbClr val="FF7C5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F88E347-8DF5-A37B-1225-CDFE51A2F463}"/>
              </a:ext>
            </a:extLst>
          </p:cNvPr>
          <p:cNvSpPr txBox="1">
            <a:spLocks noChangeAspect="1"/>
          </p:cNvSpPr>
          <p:nvPr/>
        </p:nvSpPr>
        <p:spPr>
          <a:xfrm>
            <a:off x="10452893" y="249386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35556FF-CE12-FEB2-2C7D-A72C2DA662D8}"/>
              </a:ext>
            </a:extLst>
          </p:cNvPr>
          <p:cNvSpPr txBox="1">
            <a:spLocks noChangeAspect="1"/>
          </p:cNvSpPr>
          <p:nvPr/>
        </p:nvSpPr>
        <p:spPr>
          <a:xfrm>
            <a:off x="9452495" y="2493868"/>
            <a:ext cx="180000" cy="1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FDB79BAD-DEB5-959F-57BE-04975D035B6D}"/>
              </a:ext>
            </a:extLst>
          </p:cNvPr>
          <p:cNvSpPr txBox="1">
            <a:spLocks noChangeAspect="1"/>
          </p:cNvSpPr>
          <p:nvPr/>
        </p:nvSpPr>
        <p:spPr>
          <a:xfrm>
            <a:off x="9785961" y="2493868"/>
            <a:ext cx="180000" cy="180000"/>
          </a:xfrm>
          <a:prstGeom prst="ellipse">
            <a:avLst/>
          </a:prstGeom>
          <a:solidFill>
            <a:srgbClr val="9A332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5EB22A7-95CD-36B7-C34E-6B47CB720021}"/>
              </a:ext>
            </a:extLst>
          </p:cNvPr>
          <p:cNvSpPr txBox="1">
            <a:spLocks noChangeAspect="1"/>
          </p:cNvSpPr>
          <p:nvPr/>
        </p:nvSpPr>
        <p:spPr>
          <a:xfrm>
            <a:off x="8027491" y="3778567"/>
            <a:ext cx="180000" cy="180000"/>
          </a:xfrm>
          <a:prstGeom prst="ellipse">
            <a:avLst/>
          </a:prstGeom>
          <a:solidFill>
            <a:srgbClr val="FFB09E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1ADFE8BB-8276-D63A-F4EE-CED8D1E292B8}"/>
              </a:ext>
            </a:extLst>
          </p:cNvPr>
          <p:cNvSpPr txBox="1">
            <a:spLocks noChangeAspect="1"/>
          </p:cNvSpPr>
          <p:nvPr/>
        </p:nvSpPr>
        <p:spPr>
          <a:xfrm>
            <a:off x="8697113" y="4056257"/>
            <a:ext cx="180000" cy="180000"/>
          </a:xfrm>
          <a:prstGeom prst="ellipse">
            <a:avLst/>
          </a:prstGeom>
          <a:solidFill>
            <a:srgbClr val="FF7C5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3D4830DD-2EA5-B128-083F-1BB5CAF61C6C}"/>
              </a:ext>
            </a:extLst>
          </p:cNvPr>
          <p:cNvSpPr txBox="1">
            <a:spLocks noChangeAspect="1"/>
          </p:cNvSpPr>
          <p:nvPr/>
        </p:nvSpPr>
        <p:spPr>
          <a:xfrm>
            <a:off x="9030579" y="405625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94D75599-EE18-8205-3D75-1B6AC0506F85}"/>
              </a:ext>
            </a:extLst>
          </p:cNvPr>
          <p:cNvSpPr txBox="1">
            <a:spLocks noChangeAspect="1"/>
          </p:cNvSpPr>
          <p:nvPr/>
        </p:nvSpPr>
        <p:spPr>
          <a:xfrm>
            <a:off x="8030181" y="4056257"/>
            <a:ext cx="180000" cy="1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4E128CB2-570E-06E7-D69B-D52CB29B834E}"/>
              </a:ext>
            </a:extLst>
          </p:cNvPr>
          <p:cNvSpPr txBox="1">
            <a:spLocks noChangeAspect="1"/>
          </p:cNvSpPr>
          <p:nvPr/>
        </p:nvSpPr>
        <p:spPr>
          <a:xfrm>
            <a:off x="8363647" y="4056257"/>
            <a:ext cx="180000" cy="180000"/>
          </a:xfrm>
          <a:prstGeom prst="ellipse">
            <a:avLst/>
          </a:prstGeom>
          <a:solidFill>
            <a:srgbClr val="9A332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9D284C3A-5A28-C68D-CF60-A6D99F565624}"/>
              </a:ext>
            </a:extLst>
          </p:cNvPr>
          <p:cNvSpPr txBox="1">
            <a:spLocks noChangeAspect="1"/>
          </p:cNvSpPr>
          <p:nvPr/>
        </p:nvSpPr>
        <p:spPr>
          <a:xfrm>
            <a:off x="8420145" y="4925512"/>
            <a:ext cx="180000" cy="180000"/>
          </a:xfrm>
          <a:prstGeom prst="ellipse">
            <a:avLst/>
          </a:prstGeom>
          <a:solidFill>
            <a:srgbClr val="FFB09E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684B7222-F4DD-B205-F7DB-86D2CA0FEC8E}"/>
              </a:ext>
            </a:extLst>
          </p:cNvPr>
          <p:cNvSpPr txBox="1">
            <a:spLocks noChangeAspect="1"/>
          </p:cNvSpPr>
          <p:nvPr/>
        </p:nvSpPr>
        <p:spPr>
          <a:xfrm>
            <a:off x="8755995" y="4925512"/>
            <a:ext cx="180000" cy="180000"/>
          </a:xfrm>
          <a:prstGeom prst="ellipse">
            <a:avLst/>
          </a:prstGeom>
          <a:solidFill>
            <a:srgbClr val="FF7C5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610F6337-A388-00BF-8A83-74B630B3FF87}"/>
              </a:ext>
            </a:extLst>
          </p:cNvPr>
          <p:cNvSpPr txBox="1">
            <a:spLocks noChangeAspect="1"/>
          </p:cNvSpPr>
          <p:nvPr/>
        </p:nvSpPr>
        <p:spPr>
          <a:xfrm>
            <a:off x="9113749" y="5909666"/>
            <a:ext cx="180000" cy="180000"/>
          </a:xfrm>
          <a:prstGeom prst="ellipse">
            <a:avLst/>
          </a:prstGeom>
          <a:solidFill>
            <a:srgbClr val="FF7C5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0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4A5234-DBA1-E294-5620-13EAE831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37A179-6FC9-7C99-87DA-F3CBE1AF5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Tidöavtalet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A451418-AD64-0D55-90C1-E15654FD0D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Staten tar ett helhetsansvar över styrning och uppföljning av statliga medel till sjukvården. Utgångspunkten ska vara att statliga medel som huvudregel är prestationsbaserade med tydlig uppföljning.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8229B-7567-AFF1-DBE1-355AE19E1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b="1" dirty="0"/>
              <a:t>ÖK Nära vård 2024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5319795-1CAE-E2F7-66C1-63CA8527B9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/>
              <a:t>När omställningen nu går in i en ny fas är avsikten att delar av överenskommelsen från och med 2025 ska hanteras genom ett </a:t>
            </a:r>
            <a:r>
              <a:rPr lang="sv-SE" dirty="0" err="1"/>
              <a:t>förordningsstyrt</a:t>
            </a:r>
            <a:r>
              <a:rPr lang="sv-SE" dirty="0"/>
              <a:t> statsbidrag.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4133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0D451C-4A6F-460A-E88E-15BB1616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Varför lärprocess?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A5B4D4-56FE-2776-740F-AC486EF85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3361559"/>
            <a:ext cx="5035568" cy="30247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Fortsätta/starta en rörelse i hela landet.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Skapa forum för lärande och erfarenhetsutbyte mellan kommuner och RSS.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Skapa förutsättningar för geografiskt jämlik omställning för alla invånare.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Bygga kapacitet för omställning och främja implementering/</a:t>
            </a:r>
            <a:r>
              <a:rPr lang="sv-SE" dirty="0" err="1"/>
              <a:t>avimplementering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pic>
        <p:nvPicPr>
          <p:cNvPr id="5" name="Bildobjekt 4" descr="En bild som visar silhuett&#10;&#10;Automatiskt genererad beskrivning">
            <a:extLst>
              <a:ext uri="{FF2B5EF4-FFF2-40B4-BE49-F238E27FC236}">
                <a16:creationId xmlns:a16="http://schemas.microsoft.com/office/drawing/2014/main" id="{59C95D61-B65E-E1CB-FBB1-85B612FB1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30" y="283888"/>
            <a:ext cx="2685856" cy="6104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5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EF181-8CF9-C7A8-B862-E528C959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878439"/>
            <a:ext cx="8617363" cy="1237130"/>
          </a:xfrm>
        </p:spPr>
        <p:txBody>
          <a:bodyPr/>
          <a:lstStyle/>
          <a:p>
            <a:r>
              <a:rPr lang="sv-SE" dirty="0"/>
              <a:t>Process för att lära av varandra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D0A1FA-9FC4-5C98-E33E-FEAC0465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6" y="3187285"/>
            <a:ext cx="7210678" cy="31136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latin typeface="+mn-lt"/>
              </a:rPr>
              <a:t>Ömsesidigt lärande genom</a:t>
            </a:r>
            <a:r>
              <a:rPr lang="sv-SE" sz="2400" dirty="0">
                <a:latin typeface="+mn-lt"/>
              </a:rPr>
              <a:t> </a:t>
            </a:r>
            <a:r>
              <a:rPr lang="sv-SE" sz="2000" dirty="0">
                <a:latin typeface="+mn-lt"/>
              </a:rPr>
              <a:t>systematiskt utbyte av erfarenheter, samtal och dialog</a:t>
            </a:r>
          </a:p>
          <a:p>
            <a:r>
              <a:rPr lang="sv-SE" sz="2000" dirty="0">
                <a:latin typeface="+mn-lt"/>
              </a:rPr>
              <a:t>Politiker, höga chefer och strateg/samordnare Nya </a:t>
            </a:r>
            <a:r>
              <a:rPr lang="sv-SE" sz="2000" dirty="0" err="1">
                <a:latin typeface="+mn-lt"/>
              </a:rPr>
              <a:t>SoL</a:t>
            </a:r>
            <a:r>
              <a:rPr lang="sv-SE" sz="2000" dirty="0">
                <a:latin typeface="+mn-lt"/>
              </a:rPr>
              <a:t> deltar</a:t>
            </a:r>
          </a:p>
          <a:p>
            <a:r>
              <a:rPr lang="sv-SE" sz="2000" dirty="0">
                <a:latin typeface="+mn-lt"/>
              </a:rPr>
              <a:t>Kommunerna arbetar med stöd av RSS och SKR</a:t>
            </a:r>
          </a:p>
          <a:p>
            <a:r>
              <a:rPr lang="sv-SE" sz="2000" dirty="0"/>
              <a:t>Både i länen och i </a:t>
            </a:r>
            <a:r>
              <a:rPr lang="sv-SE" sz="2000" dirty="0" err="1"/>
              <a:t>lärgrupper</a:t>
            </a:r>
            <a:endParaRPr lang="sv-SE" sz="2000" dirty="0"/>
          </a:p>
          <a:p>
            <a:r>
              <a:rPr lang="sv-SE" sz="2000" dirty="0">
                <a:latin typeface="+mn-lt"/>
              </a:rPr>
              <a:t>Främjar lärande mellan nationell, regional och lokal nivå</a:t>
            </a:r>
          </a:p>
          <a:p>
            <a:endParaRPr lang="sv-SE" sz="2000" dirty="0">
              <a:latin typeface="+mn-lt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0081AF3-DBCB-E8C4-9F52-40678EA5FF27}"/>
              </a:ext>
            </a:extLst>
          </p:cNvPr>
          <p:cNvSpPr txBox="1"/>
          <p:nvPr/>
        </p:nvSpPr>
        <p:spPr>
          <a:xfrm>
            <a:off x="9375570" y="2205097"/>
            <a:ext cx="15773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F39325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Politiker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F868F10-40A0-CE5A-124C-73A3CD43C619}"/>
              </a:ext>
            </a:extLst>
          </p:cNvPr>
          <p:cNvSpPr txBox="1"/>
          <p:nvPr/>
        </p:nvSpPr>
        <p:spPr>
          <a:xfrm>
            <a:off x="8477230" y="4696528"/>
            <a:ext cx="15007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F39325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Hög chef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5F81EB2-01E9-03AE-AF5C-6416E2C0AFCE}"/>
              </a:ext>
            </a:extLst>
          </p:cNvPr>
          <p:cNvSpPr txBox="1"/>
          <p:nvPr/>
        </p:nvSpPr>
        <p:spPr>
          <a:xfrm>
            <a:off x="10649290" y="4771036"/>
            <a:ext cx="1977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F39325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Strateg</a:t>
            </a:r>
          </a:p>
        </p:txBody>
      </p:sp>
      <p:sp>
        <p:nvSpPr>
          <p:cNvPr id="16" name="Platshållare för innehåll 38" descr="Cirkulärt flödesschema kontur">
            <a:extLst>
              <a:ext uri="{FF2B5EF4-FFF2-40B4-BE49-F238E27FC236}">
                <a16:creationId xmlns:a16="http://schemas.microsoft.com/office/drawing/2014/main" id="{C638860B-590F-FF34-8E05-4D361F35D636}"/>
              </a:ext>
            </a:extLst>
          </p:cNvPr>
          <p:cNvSpPr/>
          <p:nvPr/>
        </p:nvSpPr>
        <p:spPr>
          <a:xfrm>
            <a:off x="9773869" y="2725025"/>
            <a:ext cx="599959" cy="631785"/>
          </a:xfrm>
          <a:custGeom>
            <a:avLst/>
            <a:gdLst>
              <a:gd name="connsiteX0" fmla="*/ 266303 w 532606"/>
              <a:gd name="connsiteY0" fmla="*/ 532606 h 532606"/>
              <a:gd name="connsiteX1" fmla="*/ 532606 w 532606"/>
              <a:gd name="connsiteY1" fmla="*/ 266303 h 532606"/>
              <a:gd name="connsiteX2" fmla="*/ 266303 w 532606"/>
              <a:gd name="connsiteY2" fmla="*/ 0 h 532606"/>
              <a:gd name="connsiteX3" fmla="*/ 0 w 532606"/>
              <a:gd name="connsiteY3" fmla="*/ 266303 h 532606"/>
              <a:gd name="connsiteX4" fmla="*/ 266303 w 532606"/>
              <a:gd name="connsiteY4" fmla="*/ 532606 h 532606"/>
              <a:gd name="connsiteX5" fmla="*/ 266303 w 532606"/>
              <a:gd name="connsiteY5" fmla="*/ 66576 h 532606"/>
              <a:gd name="connsiteX6" fmla="*/ 466031 w 532606"/>
              <a:gd name="connsiteY6" fmla="*/ 266303 h 532606"/>
              <a:gd name="connsiteX7" fmla="*/ 266303 w 532606"/>
              <a:gd name="connsiteY7" fmla="*/ 466031 h 532606"/>
              <a:gd name="connsiteX8" fmla="*/ 66576 w 532606"/>
              <a:gd name="connsiteY8" fmla="*/ 266303 h 532606"/>
              <a:gd name="connsiteX9" fmla="*/ 266303 w 532606"/>
              <a:gd name="connsiteY9" fmla="*/ 66576 h 53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606" h="532606">
                <a:moveTo>
                  <a:pt x="266303" y="532606"/>
                </a:moveTo>
                <a:cubicBezTo>
                  <a:pt x="413379" y="532606"/>
                  <a:pt x="532606" y="413379"/>
                  <a:pt x="532606" y="266303"/>
                </a:cubicBezTo>
                <a:cubicBezTo>
                  <a:pt x="532606" y="119227"/>
                  <a:pt x="413379" y="0"/>
                  <a:pt x="266303" y="0"/>
                </a:cubicBezTo>
                <a:cubicBezTo>
                  <a:pt x="119227" y="0"/>
                  <a:pt x="0" y="119227"/>
                  <a:pt x="0" y="266303"/>
                </a:cubicBezTo>
                <a:cubicBezTo>
                  <a:pt x="166" y="413309"/>
                  <a:pt x="119297" y="532440"/>
                  <a:pt x="266303" y="532606"/>
                </a:cubicBezTo>
                <a:close/>
                <a:moveTo>
                  <a:pt x="266303" y="66576"/>
                </a:moveTo>
                <a:cubicBezTo>
                  <a:pt x="376609" y="66576"/>
                  <a:pt x="466031" y="155997"/>
                  <a:pt x="466031" y="266303"/>
                </a:cubicBezTo>
                <a:cubicBezTo>
                  <a:pt x="466031" y="376609"/>
                  <a:pt x="376609" y="466031"/>
                  <a:pt x="266303" y="466031"/>
                </a:cubicBezTo>
                <a:cubicBezTo>
                  <a:pt x="155997" y="466031"/>
                  <a:pt x="66576" y="376609"/>
                  <a:pt x="66576" y="266303"/>
                </a:cubicBezTo>
                <a:cubicBezTo>
                  <a:pt x="66706" y="156050"/>
                  <a:pt x="156050" y="66706"/>
                  <a:pt x="266303" y="66576"/>
                </a:cubicBezTo>
                <a:close/>
              </a:path>
            </a:pathLst>
          </a:custGeom>
          <a:solidFill>
            <a:schemeClr val="accent2"/>
          </a:solidFill>
          <a:ln w="33238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Platshållare för innehåll 38" descr="Cirkulärt flödesschema kontur">
            <a:extLst>
              <a:ext uri="{FF2B5EF4-FFF2-40B4-BE49-F238E27FC236}">
                <a16:creationId xmlns:a16="http://schemas.microsoft.com/office/drawing/2014/main" id="{CFD138D7-5B0B-5E57-27C5-99985BFC015F}"/>
              </a:ext>
            </a:extLst>
          </p:cNvPr>
          <p:cNvSpPr/>
          <p:nvPr/>
        </p:nvSpPr>
        <p:spPr>
          <a:xfrm>
            <a:off x="8836433" y="4063261"/>
            <a:ext cx="599959" cy="631785"/>
          </a:xfrm>
          <a:custGeom>
            <a:avLst/>
            <a:gdLst>
              <a:gd name="connsiteX0" fmla="*/ 266303 w 532606"/>
              <a:gd name="connsiteY0" fmla="*/ 532606 h 532606"/>
              <a:gd name="connsiteX1" fmla="*/ 532606 w 532606"/>
              <a:gd name="connsiteY1" fmla="*/ 266303 h 532606"/>
              <a:gd name="connsiteX2" fmla="*/ 266303 w 532606"/>
              <a:gd name="connsiteY2" fmla="*/ 0 h 532606"/>
              <a:gd name="connsiteX3" fmla="*/ 0 w 532606"/>
              <a:gd name="connsiteY3" fmla="*/ 266303 h 532606"/>
              <a:gd name="connsiteX4" fmla="*/ 266303 w 532606"/>
              <a:gd name="connsiteY4" fmla="*/ 532606 h 532606"/>
              <a:gd name="connsiteX5" fmla="*/ 266303 w 532606"/>
              <a:gd name="connsiteY5" fmla="*/ 66576 h 532606"/>
              <a:gd name="connsiteX6" fmla="*/ 466031 w 532606"/>
              <a:gd name="connsiteY6" fmla="*/ 266303 h 532606"/>
              <a:gd name="connsiteX7" fmla="*/ 266303 w 532606"/>
              <a:gd name="connsiteY7" fmla="*/ 466031 h 532606"/>
              <a:gd name="connsiteX8" fmla="*/ 66576 w 532606"/>
              <a:gd name="connsiteY8" fmla="*/ 266303 h 532606"/>
              <a:gd name="connsiteX9" fmla="*/ 266303 w 532606"/>
              <a:gd name="connsiteY9" fmla="*/ 66576 h 53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606" h="532606">
                <a:moveTo>
                  <a:pt x="266303" y="532606"/>
                </a:moveTo>
                <a:cubicBezTo>
                  <a:pt x="413379" y="532606"/>
                  <a:pt x="532606" y="413379"/>
                  <a:pt x="532606" y="266303"/>
                </a:cubicBezTo>
                <a:cubicBezTo>
                  <a:pt x="532606" y="119227"/>
                  <a:pt x="413379" y="0"/>
                  <a:pt x="266303" y="0"/>
                </a:cubicBezTo>
                <a:cubicBezTo>
                  <a:pt x="119227" y="0"/>
                  <a:pt x="0" y="119227"/>
                  <a:pt x="0" y="266303"/>
                </a:cubicBezTo>
                <a:cubicBezTo>
                  <a:pt x="166" y="413309"/>
                  <a:pt x="119297" y="532440"/>
                  <a:pt x="266303" y="532606"/>
                </a:cubicBezTo>
                <a:close/>
                <a:moveTo>
                  <a:pt x="266303" y="66576"/>
                </a:moveTo>
                <a:cubicBezTo>
                  <a:pt x="376609" y="66576"/>
                  <a:pt x="466031" y="155997"/>
                  <a:pt x="466031" y="266303"/>
                </a:cubicBezTo>
                <a:cubicBezTo>
                  <a:pt x="466031" y="376609"/>
                  <a:pt x="376609" y="466031"/>
                  <a:pt x="266303" y="466031"/>
                </a:cubicBezTo>
                <a:cubicBezTo>
                  <a:pt x="155997" y="466031"/>
                  <a:pt x="66576" y="376609"/>
                  <a:pt x="66576" y="266303"/>
                </a:cubicBezTo>
                <a:cubicBezTo>
                  <a:pt x="66706" y="156050"/>
                  <a:pt x="156050" y="66706"/>
                  <a:pt x="266303" y="66576"/>
                </a:cubicBezTo>
                <a:close/>
              </a:path>
            </a:pathLst>
          </a:custGeom>
          <a:solidFill>
            <a:schemeClr val="accent2"/>
          </a:solidFill>
          <a:ln w="33238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Platshållare för innehåll 38" descr="Cirkulärt flödesschema kontur">
            <a:extLst>
              <a:ext uri="{FF2B5EF4-FFF2-40B4-BE49-F238E27FC236}">
                <a16:creationId xmlns:a16="http://schemas.microsoft.com/office/drawing/2014/main" id="{87511883-FF70-3B49-69A9-D0F4E7BAE585}"/>
              </a:ext>
            </a:extLst>
          </p:cNvPr>
          <p:cNvSpPr/>
          <p:nvPr/>
        </p:nvSpPr>
        <p:spPr>
          <a:xfrm rot="21415420">
            <a:off x="10523191" y="3036608"/>
            <a:ext cx="613088" cy="934885"/>
          </a:xfrm>
          <a:custGeom>
            <a:avLst/>
            <a:gdLst>
              <a:gd name="connsiteX0" fmla="*/ 547952 w 614577"/>
              <a:gd name="connsiteY0" fmla="*/ 893813 h 1016179"/>
              <a:gd name="connsiteX1" fmla="*/ 541594 w 614577"/>
              <a:gd name="connsiteY1" fmla="*/ 999070 h 1016179"/>
              <a:gd name="connsiteX2" fmla="*/ 606506 w 614577"/>
              <a:gd name="connsiteY2" fmla="*/ 1016180 h 1016179"/>
              <a:gd name="connsiteX3" fmla="*/ 13315 w 614577"/>
              <a:gd name="connsiteY3" fmla="*/ 0 h 1016179"/>
              <a:gd name="connsiteX4" fmla="*/ 0 w 614577"/>
              <a:gd name="connsiteY4" fmla="*/ 66343 h 1016179"/>
              <a:gd name="connsiteX5" fmla="*/ 547952 w 614577"/>
              <a:gd name="connsiteY5" fmla="*/ 893813 h 101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577" h="1016179">
                <a:moveTo>
                  <a:pt x="547952" y="893813"/>
                </a:moveTo>
                <a:cubicBezTo>
                  <a:pt x="547872" y="928992"/>
                  <a:pt x="545752" y="964137"/>
                  <a:pt x="541594" y="999070"/>
                </a:cubicBezTo>
                <a:cubicBezTo>
                  <a:pt x="563714" y="1002748"/>
                  <a:pt x="585448" y="1008473"/>
                  <a:pt x="606506" y="1016180"/>
                </a:cubicBezTo>
                <a:cubicBezTo>
                  <a:pt x="662925" y="581959"/>
                  <a:pt x="419161" y="164376"/>
                  <a:pt x="13315" y="0"/>
                </a:cubicBezTo>
                <a:cubicBezTo>
                  <a:pt x="10958" y="22483"/>
                  <a:pt x="6501" y="44692"/>
                  <a:pt x="0" y="66343"/>
                </a:cubicBezTo>
                <a:cubicBezTo>
                  <a:pt x="331944" y="207467"/>
                  <a:pt x="547586" y="533116"/>
                  <a:pt x="547952" y="893813"/>
                </a:cubicBezTo>
                <a:close/>
              </a:path>
            </a:pathLst>
          </a:custGeom>
          <a:solidFill>
            <a:schemeClr val="accent2"/>
          </a:solidFill>
          <a:ln w="33238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Platshållare för innehåll 38" descr="Cirkulärt flödesschema kontur">
            <a:extLst>
              <a:ext uri="{FF2B5EF4-FFF2-40B4-BE49-F238E27FC236}">
                <a16:creationId xmlns:a16="http://schemas.microsoft.com/office/drawing/2014/main" id="{6AF229F7-69DF-1214-049F-A3091F637000}"/>
              </a:ext>
            </a:extLst>
          </p:cNvPr>
          <p:cNvSpPr/>
          <p:nvPr/>
        </p:nvSpPr>
        <p:spPr>
          <a:xfrm>
            <a:off x="9393120" y="4663220"/>
            <a:ext cx="1361157" cy="308209"/>
          </a:xfrm>
          <a:custGeom>
            <a:avLst/>
            <a:gdLst>
              <a:gd name="connsiteX0" fmla="*/ 604308 w 1208350"/>
              <a:gd name="connsiteY0" fmla="*/ 193270 h 259826"/>
              <a:gd name="connsiteX1" fmla="*/ 48401 w 1208350"/>
              <a:gd name="connsiteY1" fmla="*/ 0 h 259826"/>
              <a:gd name="connsiteX2" fmla="*/ 0 w 1208350"/>
              <a:gd name="connsiteY2" fmla="*/ 46603 h 259826"/>
              <a:gd name="connsiteX3" fmla="*/ 1208351 w 1208350"/>
              <a:gd name="connsiteY3" fmla="*/ 46603 h 259826"/>
              <a:gd name="connsiteX4" fmla="*/ 1159950 w 1208350"/>
              <a:gd name="connsiteY4" fmla="*/ 0 h 259826"/>
              <a:gd name="connsiteX5" fmla="*/ 604308 w 1208350"/>
              <a:gd name="connsiteY5" fmla="*/ 193270 h 2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350" h="259826">
                <a:moveTo>
                  <a:pt x="604308" y="193270"/>
                </a:moveTo>
                <a:cubicBezTo>
                  <a:pt x="402504" y="193426"/>
                  <a:pt x="206585" y="125309"/>
                  <a:pt x="48401" y="0"/>
                </a:cubicBezTo>
                <a:cubicBezTo>
                  <a:pt x="33721" y="16977"/>
                  <a:pt x="17523" y="32579"/>
                  <a:pt x="0" y="46603"/>
                </a:cubicBezTo>
                <a:cubicBezTo>
                  <a:pt x="352615" y="330902"/>
                  <a:pt x="855735" y="330902"/>
                  <a:pt x="1208351" y="46603"/>
                </a:cubicBezTo>
                <a:cubicBezTo>
                  <a:pt x="1190828" y="32579"/>
                  <a:pt x="1174627" y="16977"/>
                  <a:pt x="1159950" y="0"/>
                </a:cubicBezTo>
                <a:cubicBezTo>
                  <a:pt x="1001839" y="125252"/>
                  <a:pt x="806020" y="193366"/>
                  <a:pt x="604308" y="193270"/>
                </a:cubicBezTo>
                <a:close/>
              </a:path>
            </a:pathLst>
          </a:custGeom>
          <a:solidFill>
            <a:schemeClr val="accent2"/>
          </a:solidFill>
          <a:ln w="33238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Platshållare för innehåll 38" descr="Cirkulärt flödesschema kontur">
            <a:extLst>
              <a:ext uri="{FF2B5EF4-FFF2-40B4-BE49-F238E27FC236}">
                <a16:creationId xmlns:a16="http://schemas.microsoft.com/office/drawing/2014/main" id="{081D016A-C643-F2EA-E51F-6A3F7D3F9411}"/>
              </a:ext>
            </a:extLst>
          </p:cNvPr>
          <p:cNvSpPr/>
          <p:nvPr/>
        </p:nvSpPr>
        <p:spPr>
          <a:xfrm>
            <a:off x="9011493" y="3086828"/>
            <a:ext cx="599959" cy="884665"/>
          </a:xfrm>
          <a:custGeom>
            <a:avLst/>
            <a:gdLst>
              <a:gd name="connsiteX0" fmla="*/ 72916 w 614577"/>
              <a:gd name="connsiteY0" fmla="*/ 999070 h 1016179"/>
              <a:gd name="connsiteX1" fmla="*/ 614577 w 614577"/>
              <a:gd name="connsiteY1" fmla="*/ 66343 h 1016179"/>
              <a:gd name="connsiteX2" fmla="*/ 601262 w 614577"/>
              <a:gd name="connsiteY2" fmla="*/ 0 h 1016179"/>
              <a:gd name="connsiteX3" fmla="*/ 8072 w 614577"/>
              <a:gd name="connsiteY3" fmla="*/ 1016180 h 1016179"/>
              <a:gd name="connsiteX4" fmla="*/ 72916 w 614577"/>
              <a:gd name="connsiteY4" fmla="*/ 999070 h 101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577" h="1016179">
                <a:moveTo>
                  <a:pt x="72916" y="999070"/>
                </a:moveTo>
                <a:cubicBezTo>
                  <a:pt x="25391" y="602185"/>
                  <a:pt x="246310" y="221767"/>
                  <a:pt x="614577" y="66343"/>
                </a:cubicBezTo>
                <a:cubicBezTo>
                  <a:pt x="608076" y="44692"/>
                  <a:pt x="603615" y="22483"/>
                  <a:pt x="601262" y="0"/>
                </a:cubicBezTo>
                <a:cubicBezTo>
                  <a:pt x="195416" y="164376"/>
                  <a:pt x="-48348" y="581959"/>
                  <a:pt x="8072" y="1016180"/>
                </a:cubicBezTo>
                <a:cubicBezTo>
                  <a:pt x="29110" y="1008480"/>
                  <a:pt x="50817" y="1002751"/>
                  <a:pt x="72916" y="999070"/>
                </a:cubicBezTo>
                <a:close/>
              </a:path>
            </a:pathLst>
          </a:custGeom>
          <a:solidFill>
            <a:schemeClr val="accent2"/>
          </a:solidFill>
          <a:ln w="33238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Platshållare för innehåll 38" descr="Cirkulärt flödesschema kontur">
            <a:extLst>
              <a:ext uri="{FF2B5EF4-FFF2-40B4-BE49-F238E27FC236}">
                <a16:creationId xmlns:a16="http://schemas.microsoft.com/office/drawing/2014/main" id="{0C0E2EAA-0D6D-2B5C-C186-E0BCED3329F6}"/>
              </a:ext>
            </a:extLst>
          </p:cNvPr>
          <p:cNvSpPr/>
          <p:nvPr/>
        </p:nvSpPr>
        <p:spPr>
          <a:xfrm>
            <a:off x="10711306" y="4063261"/>
            <a:ext cx="599959" cy="631785"/>
          </a:xfrm>
          <a:custGeom>
            <a:avLst/>
            <a:gdLst>
              <a:gd name="connsiteX0" fmla="*/ 0 w 532606"/>
              <a:gd name="connsiteY0" fmla="*/ 266303 h 532606"/>
              <a:gd name="connsiteX1" fmla="*/ 266303 w 532606"/>
              <a:gd name="connsiteY1" fmla="*/ 532606 h 532606"/>
              <a:gd name="connsiteX2" fmla="*/ 532606 w 532606"/>
              <a:gd name="connsiteY2" fmla="*/ 266303 h 532606"/>
              <a:gd name="connsiteX3" fmla="*/ 266303 w 532606"/>
              <a:gd name="connsiteY3" fmla="*/ 0 h 532606"/>
              <a:gd name="connsiteX4" fmla="*/ 0 w 532606"/>
              <a:gd name="connsiteY4" fmla="*/ 266303 h 532606"/>
              <a:gd name="connsiteX5" fmla="*/ 466031 w 532606"/>
              <a:gd name="connsiteY5" fmla="*/ 266303 h 532606"/>
              <a:gd name="connsiteX6" fmla="*/ 266303 w 532606"/>
              <a:gd name="connsiteY6" fmla="*/ 466031 h 532606"/>
              <a:gd name="connsiteX7" fmla="*/ 66576 w 532606"/>
              <a:gd name="connsiteY7" fmla="*/ 266303 h 532606"/>
              <a:gd name="connsiteX8" fmla="*/ 266303 w 532606"/>
              <a:gd name="connsiteY8" fmla="*/ 66576 h 532606"/>
              <a:gd name="connsiteX9" fmla="*/ 466031 w 532606"/>
              <a:gd name="connsiteY9" fmla="*/ 266303 h 53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606" h="532606">
                <a:moveTo>
                  <a:pt x="0" y="266303"/>
                </a:moveTo>
                <a:cubicBezTo>
                  <a:pt x="0" y="413379"/>
                  <a:pt x="119227" y="532606"/>
                  <a:pt x="266303" y="532606"/>
                </a:cubicBezTo>
                <a:cubicBezTo>
                  <a:pt x="413379" y="532606"/>
                  <a:pt x="532606" y="413379"/>
                  <a:pt x="532606" y="266303"/>
                </a:cubicBezTo>
                <a:cubicBezTo>
                  <a:pt x="532606" y="119227"/>
                  <a:pt x="413379" y="0"/>
                  <a:pt x="266303" y="0"/>
                </a:cubicBezTo>
                <a:cubicBezTo>
                  <a:pt x="119297" y="166"/>
                  <a:pt x="166" y="119297"/>
                  <a:pt x="0" y="266303"/>
                </a:cubicBezTo>
                <a:close/>
                <a:moveTo>
                  <a:pt x="466031" y="266303"/>
                </a:moveTo>
                <a:cubicBezTo>
                  <a:pt x="466031" y="376609"/>
                  <a:pt x="376609" y="466031"/>
                  <a:pt x="266303" y="466031"/>
                </a:cubicBezTo>
                <a:cubicBezTo>
                  <a:pt x="155997" y="466031"/>
                  <a:pt x="66576" y="376609"/>
                  <a:pt x="66576" y="266303"/>
                </a:cubicBezTo>
                <a:cubicBezTo>
                  <a:pt x="66576" y="155997"/>
                  <a:pt x="155997" y="66576"/>
                  <a:pt x="266303" y="66576"/>
                </a:cubicBezTo>
                <a:cubicBezTo>
                  <a:pt x="376556" y="66706"/>
                  <a:pt x="465901" y="156050"/>
                  <a:pt x="466031" y="266303"/>
                </a:cubicBezTo>
                <a:close/>
              </a:path>
            </a:pathLst>
          </a:custGeom>
          <a:solidFill>
            <a:schemeClr val="accent2"/>
          </a:solidFill>
          <a:ln w="33238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Diagonal rand 2">
            <a:extLst>
              <a:ext uri="{FF2B5EF4-FFF2-40B4-BE49-F238E27FC236}">
                <a16:creationId xmlns:a16="http://schemas.microsoft.com/office/drawing/2014/main" id="{3886E8BD-C6D4-BE0B-5AE4-EAD032C5AACB}"/>
              </a:ext>
            </a:extLst>
          </p:cNvPr>
          <p:cNvSpPr/>
          <p:nvPr/>
        </p:nvSpPr>
        <p:spPr>
          <a:xfrm flipH="1">
            <a:off x="8729273" y="-19389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ruta 15">
            <a:extLst>
              <a:ext uri="{FF2B5EF4-FFF2-40B4-BE49-F238E27FC236}">
                <a16:creationId xmlns:a16="http://schemas.microsoft.com/office/drawing/2014/main" id="{9429892F-7718-4F30-A261-07043BA5F8F7}"/>
              </a:ext>
            </a:extLst>
          </p:cNvPr>
          <p:cNvSpPr txBox="1"/>
          <p:nvPr/>
        </p:nvSpPr>
        <p:spPr>
          <a:xfrm rot="1498546">
            <a:off x="9553731" y="404960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</p:spTree>
    <p:extLst>
      <p:ext uri="{BB962C8B-B14F-4D97-AF65-F5344CB8AC3E}">
        <p14:creationId xmlns:p14="http://schemas.microsoft.com/office/powerpoint/2010/main" val="758260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F000FC-DAB4-0ECF-8889-036CA28C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35" y="1625411"/>
            <a:ext cx="6475412" cy="1325563"/>
          </a:xfrm>
        </p:spPr>
        <p:txBody>
          <a:bodyPr/>
          <a:lstStyle/>
          <a:p>
            <a:r>
              <a:rPr lang="sv-SE" err="1"/>
              <a:t>Lärprocesen</a:t>
            </a:r>
            <a:r>
              <a:rPr lang="sv-SE"/>
              <a:t> </a:t>
            </a:r>
            <a:r>
              <a:rPr lang="sv-SE" err="1"/>
              <a:t>inehåller</a:t>
            </a:r>
            <a:r>
              <a:rPr lang="sv-SE"/>
              <a:t> </a:t>
            </a:r>
            <a:br>
              <a:rPr lang="sv-SE"/>
            </a:br>
            <a:r>
              <a:rPr lang="sv-SE"/>
              <a:t>tre delar</a:t>
            </a:r>
          </a:p>
        </p:txBody>
      </p:sp>
      <p:sp>
        <p:nvSpPr>
          <p:cNvPr id="41" name="Rak koppling 3">
            <a:extLst>
              <a:ext uri="{FF2B5EF4-FFF2-40B4-BE49-F238E27FC236}">
                <a16:creationId xmlns:a16="http://schemas.microsoft.com/office/drawing/2014/main" id="{ED077C04-A4AB-7086-4FCA-7EFCB73EEAA6}"/>
              </a:ext>
            </a:extLst>
          </p:cNvPr>
          <p:cNvSpPr/>
          <p:nvPr/>
        </p:nvSpPr>
        <p:spPr>
          <a:xfrm rot="1582832">
            <a:off x="3647328" y="5236268"/>
            <a:ext cx="794554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256"/>
                </a:moveTo>
                <a:lnTo>
                  <a:pt x="1233209" y="2825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2" name="Rak koppling 4">
            <a:extLst>
              <a:ext uri="{FF2B5EF4-FFF2-40B4-BE49-F238E27FC236}">
                <a16:creationId xmlns:a16="http://schemas.microsoft.com/office/drawing/2014/main" id="{5D66A4D9-2482-FC72-7B95-80178AF880D3}"/>
              </a:ext>
            </a:extLst>
          </p:cNvPr>
          <p:cNvSpPr/>
          <p:nvPr/>
        </p:nvSpPr>
        <p:spPr>
          <a:xfrm rot="9643">
            <a:off x="3989058" y="4696495"/>
            <a:ext cx="1408471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256"/>
                </a:moveTo>
                <a:lnTo>
                  <a:pt x="2186055" y="2825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Rak koppling 5">
            <a:extLst>
              <a:ext uri="{FF2B5EF4-FFF2-40B4-BE49-F238E27FC236}">
                <a16:creationId xmlns:a16="http://schemas.microsoft.com/office/drawing/2014/main" id="{BE515063-C9BF-D155-729F-E97C12F7FF89}"/>
              </a:ext>
            </a:extLst>
          </p:cNvPr>
          <p:cNvSpPr/>
          <p:nvPr/>
        </p:nvSpPr>
        <p:spPr>
          <a:xfrm rot="19975086">
            <a:off x="3960947" y="4064205"/>
            <a:ext cx="701507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256"/>
                </a:moveTo>
                <a:lnTo>
                  <a:pt x="1088792" y="2825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F040C807-FDF8-755A-D0A2-BDC4C69D614B}"/>
              </a:ext>
            </a:extLst>
          </p:cNvPr>
          <p:cNvSpPr/>
          <p:nvPr/>
        </p:nvSpPr>
        <p:spPr>
          <a:xfrm>
            <a:off x="829335" y="2950974"/>
            <a:ext cx="3357675" cy="3304018"/>
          </a:xfrm>
          <a:prstGeom prst="ellipse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ln w="5715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D889EBAB-602F-3683-EFEF-43487619D5D8}"/>
              </a:ext>
            </a:extLst>
          </p:cNvPr>
          <p:cNvGrpSpPr/>
          <p:nvPr/>
        </p:nvGrpSpPr>
        <p:grpSpPr>
          <a:xfrm>
            <a:off x="4895110" y="2995010"/>
            <a:ext cx="1169422" cy="1045092"/>
            <a:chOff x="3304234" y="465316"/>
            <a:chExt cx="1359339" cy="1359339"/>
          </a:xfrm>
          <a:solidFill>
            <a:schemeClr val="accent2"/>
          </a:solidFill>
        </p:grpSpPr>
        <p:sp>
          <p:nvSpPr>
            <p:cNvPr id="61" name="Ellips 60">
              <a:extLst>
                <a:ext uri="{FF2B5EF4-FFF2-40B4-BE49-F238E27FC236}">
                  <a16:creationId xmlns:a16="http://schemas.microsoft.com/office/drawing/2014/main" id="{A9318392-93D9-F5B7-5A0C-292FFF265D7B}"/>
                </a:ext>
              </a:extLst>
            </p:cNvPr>
            <p:cNvSpPr/>
            <p:nvPr/>
          </p:nvSpPr>
          <p:spPr>
            <a:xfrm>
              <a:off x="3304234" y="465316"/>
              <a:ext cx="1359339" cy="13593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62" name="Ellips 8">
              <a:extLst>
                <a:ext uri="{FF2B5EF4-FFF2-40B4-BE49-F238E27FC236}">
                  <a16:creationId xmlns:a16="http://schemas.microsoft.com/office/drawing/2014/main" id="{1ADAD642-5C5C-048E-526D-0BBC61D2F1E5}"/>
                </a:ext>
              </a:extLst>
            </p:cNvPr>
            <p:cNvSpPr txBox="1"/>
            <p:nvPr/>
          </p:nvSpPr>
          <p:spPr>
            <a:xfrm>
              <a:off x="3503305" y="664387"/>
              <a:ext cx="961197" cy="9611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Väg-ledning</a:t>
              </a:r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247B4A5B-B0E3-7BCA-7E85-6F5218253BBA}"/>
              </a:ext>
            </a:extLst>
          </p:cNvPr>
          <p:cNvGrpSpPr/>
          <p:nvPr/>
        </p:nvGrpSpPr>
        <p:grpSpPr>
          <a:xfrm>
            <a:off x="6096174" y="4104026"/>
            <a:ext cx="1271589" cy="1167063"/>
            <a:chOff x="4595386" y="1686152"/>
            <a:chExt cx="1359339" cy="1359339"/>
          </a:xfrm>
          <a:solidFill>
            <a:schemeClr val="accent2"/>
          </a:solidFill>
        </p:grpSpPr>
        <p:sp>
          <p:nvSpPr>
            <p:cNvPr id="57" name="Ellips 56">
              <a:extLst>
                <a:ext uri="{FF2B5EF4-FFF2-40B4-BE49-F238E27FC236}">
                  <a16:creationId xmlns:a16="http://schemas.microsoft.com/office/drawing/2014/main" id="{2F406318-6BD1-9869-54BA-F269C4AA4469}"/>
                </a:ext>
              </a:extLst>
            </p:cNvPr>
            <p:cNvSpPr/>
            <p:nvPr/>
          </p:nvSpPr>
          <p:spPr>
            <a:xfrm>
              <a:off x="4595386" y="1686152"/>
              <a:ext cx="1359339" cy="135933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Ellips 12">
              <a:extLst>
                <a:ext uri="{FF2B5EF4-FFF2-40B4-BE49-F238E27FC236}">
                  <a16:creationId xmlns:a16="http://schemas.microsoft.com/office/drawing/2014/main" id="{5E7819A1-A625-4F09-C5BD-63DE12CDCC5E}"/>
                </a:ext>
              </a:extLst>
            </p:cNvPr>
            <p:cNvSpPr txBox="1"/>
            <p:nvPr/>
          </p:nvSpPr>
          <p:spPr>
            <a:xfrm>
              <a:off x="4794457" y="1885223"/>
              <a:ext cx="961197" cy="96119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Eget arbete</a:t>
              </a:r>
            </a:p>
          </p:txBody>
        </p: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1393188E-8BE3-70BD-2C1E-D4FEFE24CD5A}"/>
              </a:ext>
            </a:extLst>
          </p:cNvPr>
          <p:cNvGrpSpPr/>
          <p:nvPr/>
        </p:nvGrpSpPr>
        <p:grpSpPr>
          <a:xfrm>
            <a:off x="4644708" y="5209900"/>
            <a:ext cx="1169422" cy="1045092"/>
            <a:chOff x="3443349" y="2919127"/>
            <a:chExt cx="1359339" cy="1359339"/>
          </a:xfrm>
          <a:solidFill>
            <a:schemeClr val="accent2"/>
          </a:solidFill>
        </p:grpSpPr>
        <p:sp>
          <p:nvSpPr>
            <p:cNvPr id="53" name="Ellips 52">
              <a:extLst>
                <a:ext uri="{FF2B5EF4-FFF2-40B4-BE49-F238E27FC236}">
                  <a16:creationId xmlns:a16="http://schemas.microsoft.com/office/drawing/2014/main" id="{DA312FEC-8009-B8AB-71DC-F2480DF1B6EE}"/>
                </a:ext>
              </a:extLst>
            </p:cNvPr>
            <p:cNvSpPr/>
            <p:nvPr/>
          </p:nvSpPr>
          <p:spPr>
            <a:xfrm>
              <a:off x="3443349" y="2919127"/>
              <a:ext cx="1359339" cy="13593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4" name="Ellips 16">
              <a:extLst>
                <a:ext uri="{FF2B5EF4-FFF2-40B4-BE49-F238E27FC236}">
                  <a16:creationId xmlns:a16="http://schemas.microsoft.com/office/drawing/2014/main" id="{A0710ECC-E8B5-DF2F-3FA1-1B8677D0395A}"/>
                </a:ext>
              </a:extLst>
            </p:cNvPr>
            <p:cNvSpPr txBox="1"/>
            <p:nvPr/>
          </p:nvSpPr>
          <p:spPr>
            <a:xfrm>
              <a:off x="3642420" y="3118198"/>
              <a:ext cx="961197" cy="9611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Lärande tillsammans</a:t>
              </a:r>
            </a:p>
          </p:txBody>
        </p:sp>
      </p:grpSp>
      <p:grpSp>
        <p:nvGrpSpPr>
          <p:cNvPr id="63" name="Grupp 62">
            <a:extLst>
              <a:ext uri="{FF2B5EF4-FFF2-40B4-BE49-F238E27FC236}">
                <a16:creationId xmlns:a16="http://schemas.microsoft.com/office/drawing/2014/main" id="{C7ADE4DA-0175-E9F9-ACB7-B8D83F7F08CA}"/>
              </a:ext>
            </a:extLst>
          </p:cNvPr>
          <p:cNvGrpSpPr/>
          <p:nvPr/>
        </p:nvGrpSpPr>
        <p:grpSpPr>
          <a:xfrm>
            <a:off x="6448686" y="2603322"/>
            <a:ext cx="3987132" cy="1586160"/>
            <a:chOff x="4664369" y="465316"/>
            <a:chExt cx="2601938" cy="1586160"/>
          </a:xfrm>
        </p:grpSpPr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F4011A34-E2E3-8E56-ECF3-F074DF1E8C3F}"/>
                </a:ext>
              </a:extLst>
            </p:cNvPr>
            <p:cNvSpPr/>
            <p:nvPr/>
          </p:nvSpPr>
          <p:spPr>
            <a:xfrm>
              <a:off x="4799508" y="465316"/>
              <a:ext cx="2039009" cy="13593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0E9A65A2-A116-333A-B1B6-2ED1F135158C}"/>
                </a:ext>
              </a:extLst>
            </p:cNvPr>
            <p:cNvSpPr txBox="1"/>
            <p:nvPr/>
          </p:nvSpPr>
          <p:spPr>
            <a:xfrm>
              <a:off x="4664369" y="692137"/>
              <a:ext cx="2601938" cy="1359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marR="0" lvl="1" indent="-11430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A3324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Vägledning för omställning</a:t>
              </a:r>
            </a:p>
            <a:p>
              <a:pPr marL="114300" marR="0" lvl="1" indent="-11430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A3324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Skatta läget</a:t>
              </a:r>
            </a:p>
            <a:p>
              <a:pPr marL="114300" marR="0" lvl="1" indent="-11430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A3324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Kunskap och stöd för att göra förflyttningar</a:t>
              </a:r>
            </a:p>
            <a:p>
              <a:pPr marL="0" marR="0" lvl="1" indent="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grpSp>
        <p:nvGrpSpPr>
          <p:cNvPr id="68" name="Grupp 67">
            <a:extLst>
              <a:ext uri="{FF2B5EF4-FFF2-40B4-BE49-F238E27FC236}">
                <a16:creationId xmlns:a16="http://schemas.microsoft.com/office/drawing/2014/main" id="{48827BED-0C8B-F78D-36C4-5BB44711BEFC}"/>
              </a:ext>
            </a:extLst>
          </p:cNvPr>
          <p:cNvGrpSpPr/>
          <p:nvPr/>
        </p:nvGrpSpPr>
        <p:grpSpPr>
          <a:xfrm>
            <a:off x="8130950" y="4069105"/>
            <a:ext cx="2744068" cy="1366764"/>
            <a:chOff x="6090660" y="1686152"/>
            <a:chExt cx="2744068" cy="1366764"/>
          </a:xfrm>
        </p:grpSpPr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8AF9C2F6-A531-C092-43BD-D16ECCDC8FCD}"/>
                </a:ext>
              </a:extLst>
            </p:cNvPr>
            <p:cNvSpPr/>
            <p:nvPr/>
          </p:nvSpPr>
          <p:spPr>
            <a:xfrm>
              <a:off x="6090660" y="1686152"/>
              <a:ext cx="2039009" cy="13593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25639363-D4B2-8646-24E3-B5FE9A9B2572}"/>
                </a:ext>
              </a:extLst>
            </p:cNvPr>
            <p:cNvSpPr txBox="1"/>
            <p:nvPr/>
          </p:nvSpPr>
          <p:spPr>
            <a:xfrm>
              <a:off x="6306029" y="1693577"/>
              <a:ext cx="2528699" cy="1359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marR="0" lvl="1" indent="-11430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A3324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Eget förbättringsarbete mellan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3324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lärträffarna</a:t>
              </a: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  <a:p>
              <a:pPr marL="114300" marR="0" lvl="1" indent="-11430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A3324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Förankra i sin kommun</a:t>
              </a:r>
            </a:p>
          </p:txBody>
        </p: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A0646809-590C-71C8-BC0C-21E080543739}"/>
              </a:ext>
            </a:extLst>
          </p:cNvPr>
          <p:cNvGrpSpPr/>
          <p:nvPr/>
        </p:nvGrpSpPr>
        <p:grpSpPr>
          <a:xfrm>
            <a:off x="6448687" y="5397412"/>
            <a:ext cx="2395316" cy="1359339"/>
            <a:chOff x="4938623" y="2919127"/>
            <a:chExt cx="2395316" cy="1359339"/>
          </a:xfrm>
        </p:grpSpPr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54D49A32-52F6-073B-BAC8-B903FD57634D}"/>
                </a:ext>
              </a:extLst>
            </p:cNvPr>
            <p:cNvSpPr/>
            <p:nvPr/>
          </p:nvSpPr>
          <p:spPr>
            <a:xfrm>
              <a:off x="4938623" y="2919127"/>
              <a:ext cx="2039009" cy="13593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B31C2FD4-AF7C-1F2B-6E0C-2F8ACC4DCCF9}"/>
                </a:ext>
              </a:extLst>
            </p:cNvPr>
            <p:cNvSpPr txBox="1"/>
            <p:nvPr/>
          </p:nvSpPr>
          <p:spPr>
            <a:xfrm>
              <a:off x="4938623" y="2919127"/>
              <a:ext cx="2395316" cy="1359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marR="0" lvl="1" indent="-11430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3324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Lärträffar</a:t>
              </a: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  <a:p>
              <a:pPr marL="114300" marR="0" lvl="1" indent="-11430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A3324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Systematiska jämförelser med kommuner i länet och utanför</a:t>
              </a:r>
            </a:p>
          </p:txBody>
        </p:sp>
      </p:grpSp>
      <p:sp>
        <p:nvSpPr>
          <p:cNvPr id="3" name="Diagonal rand 2">
            <a:extLst>
              <a:ext uri="{FF2B5EF4-FFF2-40B4-BE49-F238E27FC236}">
                <a16:creationId xmlns:a16="http://schemas.microsoft.com/office/drawing/2014/main" id="{505A837F-2955-68BC-6967-B938BDE223E5}"/>
              </a:ext>
            </a:extLst>
          </p:cNvPr>
          <p:cNvSpPr/>
          <p:nvPr/>
        </p:nvSpPr>
        <p:spPr>
          <a:xfrm flipH="1">
            <a:off x="8729273" y="-19389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98F2BAE-A930-C1FF-570B-8652CD24CCEF}"/>
              </a:ext>
            </a:extLst>
          </p:cNvPr>
          <p:cNvSpPr txBox="1"/>
          <p:nvPr/>
        </p:nvSpPr>
        <p:spPr>
          <a:xfrm rot="1498546">
            <a:off x="9553731" y="404960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</p:spTree>
    <p:extLst>
      <p:ext uri="{BB962C8B-B14F-4D97-AF65-F5344CB8AC3E}">
        <p14:creationId xmlns:p14="http://schemas.microsoft.com/office/powerpoint/2010/main" val="3608302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-form 8">
            <a:extLst>
              <a:ext uri="{FF2B5EF4-FFF2-40B4-BE49-F238E27FC236}">
                <a16:creationId xmlns:a16="http://schemas.microsoft.com/office/drawing/2014/main" id="{E179509E-871E-AC4D-7BBE-A5E48BBD5CFF}"/>
              </a:ext>
            </a:extLst>
          </p:cNvPr>
          <p:cNvSpPr/>
          <p:nvPr/>
        </p:nvSpPr>
        <p:spPr>
          <a:xfrm>
            <a:off x="3684400" y="3829336"/>
            <a:ext cx="2088000" cy="3256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Eget arbete</a:t>
            </a:r>
          </a:p>
        </p:txBody>
      </p:sp>
      <p:sp>
        <p:nvSpPr>
          <p:cNvPr id="5" name="V-form 9">
            <a:extLst>
              <a:ext uri="{FF2B5EF4-FFF2-40B4-BE49-F238E27FC236}">
                <a16:creationId xmlns:a16="http://schemas.microsoft.com/office/drawing/2014/main" id="{F027ACFE-B667-D23F-63DF-38B191D7CBB6}"/>
              </a:ext>
            </a:extLst>
          </p:cNvPr>
          <p:cNvSpPr/>
          <p:nvPr/>
        </p:nvSpPr>
        <p:spPr>
          <a:xfrm>
            <a:off x="5654834" y="3829336"/>
            <a:ext cx="2088000" cy="3256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Eget arbete</a:t>
            </a:r>
          </a:p>
        </p:txBody>
      </p:sp>
      <p:sp>
        <p:nvSpPr>
          <p:cNvPr id="6" name="V-form 10">
            <a:extLst>
              <a:ext uri="{FF2B5EF4-FFF2-40B4-BE49-F238E27FC236}">
                <a16:creationId xmlns:a16="http://schemas.microsoft.com/office/drawing/2014/main" id="{C5D18A27-576B-87B0-F27C-4C9CF54FA0FA}"/>
              </a:ext>
            </a:extLst>
          </p:cNvPr>
          <p:cNvSpPr/>
          <p:nvPr/>
        </p:nvSpPr>
        <p:spPr>
          <a:xfrm>
            <a:off x="7632977" y="3829082"/>
            <a:ext cx="2088000" cy="3256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Eget arbete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4562F9E-F89B-08F7-E56F-0A1E1E9664C6}"/>
              </a:ext>
            </a:extLst>
          </p:cNvPr>
          <p:cNvSpPr txBox="1"/>
          <p:nvPr/>
        </p:nvSpPr>
        <p:spPr>
          <a:xfrm>
            <a:off x="3362044" y="5141570"/>
            <a:ext cx="1686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JAN 2026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BB2E007-AC3B-CB67-82CF-632FBC9E868F}"/>
              </a:ext>
            </a:extLst>
          </p:cNvPr>
          <p:cNvSpPr txBox="1"/>
          <p:nvPr/>
        </p:nvSpPr>
        <p:spPr>
          <a:xfrm>
            <a:off x="4233972" y="2185870"/>
            <a:ext cx="2965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Lärträff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1 i länet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C4D2918-7DD5-BE2C-6E06-B1969202A45B}"/>
              </a:ext>
            </a:extLst>
          </p:cNvPr>
          <p:cNvSpPr txBox="1"/>
          <p:nvPr/>
        </p:nvSpPr>
        <p:spPr>
          <a:xfrm>
            <a:off x="4307459" y="2529269"/>
            <a:ext cx="1409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MAJ 2026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2017DE4-B9BB-DBB3-04CD-2268726DCD9C}"/>
              </a:ext>
            </a:extLst>
          </p:cNvPr>
          <p:cNvSpPr txBox="1"/>
          <p:nvPr/>
        </p:nvSpPr>
        <p:spPr>
          <a:xfrm>
            <a:off x="4728400" y="5505040"/>
            <a:ext cx="2965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Lärträff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 i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lärgrupp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064B2C0-F904-57D6-4233-226A8C9CE4A0}"/>
              </a:ext>
            </a:extLst>
          </p:cNvPr>
          <p:cNvSpPr txBox="1"/>
          <p:nvPr/>
        </p:nvSpPr>
        <p:spPr>
          <a:xfrm>
            <a:off x="4812392" y="5141570"/>
            <a:ext cx="1409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OKT 2026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1974903-2784-1348-9326-6D4F34E40D1B}"/>
              </a:ext>
            </a:extLst>
          </p:cNvPr>
          <p:cNvSpPr txBox="1"/>
          <p:nvPr/>
        </p:nvSpPr>
        <p:spPr>
          <a:xfrm>
            <a:off x="5770452" y="2164119"/>
            <a:ext cx="2965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Lärträff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3 i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lärgrupp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EEE1C3D-A30B-F8F5-86CA-850317EBDBAC}"/>
              </a:ext>
            </a:extLst>
          </p:cNvPr>
          <p:cNvSpPr txBox="1"/>
          <p:nvPr/>
        </p:nvSpPr>
        <p:spPr>
          <a:xfrm>
            <a:off x="5924325" y="2523006"/>
            <a:ext cx="1409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FEB 2027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Next LT Pro Regula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9D2E27A-FBAB-2E2B-C67A-5864F1D0B875}"/>
              </a:ext>
            </a:extLst>
          </p:cNvPr>
          <p:cNvSpPr txBox="1"/>
          <p:nvPr/>
        </p:nvSpPr>
        <p:spPr>
          <a:xfrm>
            <a:off x="6575660" y="5141570"/>
            <a:ext cx="1782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SEP 2027</a:t>
            </a:r>
          </a:p>
        </p:txBody>
      </p:sp>
      <p:cxnSp>
        <p:nvCxnSpPr>
          <p:cNvPr id="17" name="Rak 29">
            <a:extLst>
              <a:ext uri="{FF2B5EF4-FFF2-40B4-BE49-F238E27FC236}">
                <a16:creationId xmlns:a16="http://schemas.microsoft.com/office/drawing/2014/main" id="{574400D6-CCF9-46E4-851B-BB06002C9EF7}"/>
              </a:ext>
            </a:extLst>
          </p:cNvPr>
          <p:cNvCxnSpPr>
            <a:cxnSpLocks/>
          </p:cNvCxnSpPr>
          <p:nvPr/>
        </p:nvCxnSpPr>
        <p:spPr>
          <a:xfrm>
            <a:off x="4260070" y="4154758"/>
            <a:ext cx="0" cy="834141"/>
          </a:xfrm>
          <a:prstGeom prst="line">
            <a:avLst/>
          </a:prstGeom>
          <a:ln w="3492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32">
            <a:extLst>
              <a:ext uri="{FF2B5EF4-FFF2-40B4-BE49-F238E27FC236}">
                <a16:creationId xmlns:a16="http://schemas.microsoft.com/office/drawing/2014/main" id="{A087395D-7E62-66B1-6839-D3D8DE30ED63}"/>
              </a:ext>
            </a:extLst>
          </p:cNvPr>
          <p:cNvCxnSpPr>
            <a:cxnSpLocks/>
          </p:cNvCxnSpPr>
          <p:nvPr/>
        </p:nvCxnSpPr>
        <p:spPr>
          <a:xfrm>
            <a:off x="7138808" y="4126763"/>
            <a:ext cx="0" cy="834141"/>
          </a:xfrm>
          <a:prstGeom prst="line">
            <a:avLst/>
          </a:prstGeom>
          <a:ln w="3492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33">
            <a:extLst>
              <a:ext uri="{FF2B5EF4-FFF2-40B4-BE49-F238E27FC236}">
                <a16:creationId xmlns:a16="http://schemas.microsoft.com/office/drawing/2014/main" id="{1B80E6DC-5198-07B7-AD71-06C1B371A4BA}"/>
              </a:ext>
            </a:extLst>
          </p:cNvPr>
          <p:cNvCxnSpPr>
            <a:cxnSpLocks/>
          </p:cNvCxnSpPr>
          <p:nvPr/>
        </p:nvCxnSpPr>
        <p:spPr>
          <a:xfrm>
            <a:off x="5338994" y="4154758"/>
            <a:ext cx="0" cy="834141"/>
          </a:xfrm>
          <a:prstGeom prst="line">
            <a:avLst/>
          </a:prstGeom>
          <a:ln w="3492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34">
            <a:extLst>
              <a:ext uri="{FF2B5EF4-FFF2-40B4-BE49-F238E27FC236}">
                <a16:creationId xmlns:a16="http://schemas.microsoft.com/office/drawing/2014/main" id="{7D4BABB2-04C2-589B-6153-FC18737007B4}"/>
              </a:ext>
            </a:extLst>
          </p:cNvPr>
          <p:cNvCxnSpPr>
            <a:cxnSpLocks/>
          </p:cNvCxnSpPr>
          <p:nvPr/>
        </p:nvCxnSpPr>
        <p:spPr>
          <a:xfrm flipV="1">
            <a:off x="6221412" y="3104234"/>
            <a:ext cx="0" cy="834141"/>
          </a:xfrm>
          <a:prstGeom prst="line">
            <a:avLst/>
          </a:prstGeom>
          <a:ln w="3492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35">
            <a:extLst>
              <a:ext uri="{FF2B5EF4-FFF2-40B4-BE49-F238E27FC236}">
                <a16:creationId xmlns:a16="http://schemas.microsoft.com/office/drawing/2014/main" id="{7B9A5CBE-904C-B802-36AF-B9F52BCEBDC4}"/>
              </a:ext>
            </a:extLst>
          </p:cNvPr>
          <p:cNvCxnSpPr>
            <a:cxnSpLocks/>
          </p:cNvCxnSpPr>
          <p:nvPr/>
        </p:nvCxnSpPr>
        <p:spPr>
          <a:xfrm flipV="1">
            <a:off x="4728400" y="3104234"/>
            <a:ext cx="0" cy="834141"/>
          </a:xfrm>
          <a:prstGeom prst="line">
            <a:avLst/>
          </a:prstGeom>
          <a:ln w="3492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DA1024C0-0D61-D5EE-70DC-AE63AB90EF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256" y="1502110"/>
            <a:ext cx="9269506" cy="720000"/>
          </a:xfrm>
        </p:spPr>
        <p:txBody>
          <a:bodyPr/>
          <a:lstStyle/>
          <a:p>
            <a:r>
              <a:rPr lang="sv-SE" sz="3200" dirty="0"/>
              <a:t>Preliminär </a:t>
            </a:r>
          </a:p>
          <a:p>
            <a:r>
              <a:rPr lang="sv-SE" sz="3200" dirty="0"/>
              <a:t>tidslinje lärprocess:</a:t>
            </a:r>
            <a:endParaRPr lang="sv-SE" sz="3200" b="1" dirty="0">
              <a:latin typeface="+mn-lt"/>
            </a:endParaRPr>
          </a:p>
        </p:txBody>
      </p:sp>
      <p:sp>
        <p:nvSpPr>
          <p:cNvPr id="26" name="Diagonal rand 25">
            <a:extLst>
              <a:ext uri="{FF2B5EF4-FFF2-40B4-BE49-F238E27FC236}">
                <a16:creationId xmlns:a16="http://schemas.microsoft.com/office/drawing/2014/main" id="{DB073294-2AA3-6859-39B6-F3CDBF46B2A8}"/>
              </a:ext>
            </a:extLst>
          </p:cNvPr>
          <p:cNvSpPr/>
          <p:nvPr/>
        </p:nvSpPr>
        <p:spPr>
          <a:xfrm flipH="1">
            <a:off x="7295148" y="0"/>
            <a:ext cx="4896852" cy="986590"/>
          </a:xfrm>
          <a:prstGeom prst="diagStrip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262422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1D5174A-5DCA-8420-A3DB-1F1F0D835762}"/>
              </a:ext>
            </a:extLst>
          </p:cNvPr>
          <p:cNvSpPr txBox="1"/>
          <p:nvPr/>
        </p:nvSpPr>
        <p:spPr>
          <a:xfrm rot="713395">
            <a:off x="9853459" y="287126"/>
            <a:ext cx="2165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HELDAGAR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0179ABD-2B05-8894-F081-0EACE291FE9C}"/>
              </a:ext>
            </a:extLst>
          </p:cNvPr>
          <p:cNvSpPr txBox="1"/>
          <p:nvPr/>
        </p:nvSpPr>
        <p:spPr>
          <a:xfrm>
            <a:off x="3514426" y="5508065"/>
            <a:ext cx="2965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Uppstart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2EDDFF2B-7C12-D894-7BBB-2D1C945544C3}"/>
              </a:ext>
            </a:extLst>
          </p:cNvPr>
          <p:cNvSpPr txBox="1"/>
          <p:nvPr/>
        </p:nvSpPr>
        <p:spPr>
          <a:xfrm>
            <a:off x="6519504" y="5521198"/>
            <a:ext cx="2446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Lärträff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4 i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lärgrupp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21352600-66D4-7046-C176-F21C68DE0C7A}"/>
              </a:ext>
            </a:extLst>
          </p:cNvPr>
          <p:cNvSpPr txBox="1"/>
          <p:nvPr/>
        </p:nvSpPr>
        <p:spPr>
          <a:xfrm>
            <a:off x="7824759" y="2519104"/>
            <a:ext cx="1409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JAN 2028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Next LT Pro Regula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29" name="Rak 34">
            <a:extLst>
              <a:ext uri="{FF2B5EF4-FFF2-40B4-BE49-F238E27FC236}">
                <a16:creationId xmlns:a16="http://schemas.microsoft.com/office/drawing/2014/main" id="{63466A6C-237B-B122-A225-7A8B99FB31BE}"/>
              </a:ext>
            </a:extLst>
          </p:cNvPr>
          <p:cNvCxnSpPr>
            <a:cxnSpLocks/>
          </p:cNvCxnSpPr>
          <p:nvPr/>
        </p:nvCxnSpPr>
        <p:spPr>
          <a:xfrm flipV="1">
            <a:off x="8209685" y="3105847"/>
            <a:ext cx="0" cy="834141"/>
          </a:xfrm>
          <a:prstGeom prst="line">
            <a:avLst/>
          </a:prstGeom>
          <a:ln w="3492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76DD4BE0-408D-351D-1BAF-9F218CD79EBB}"/>
              </a:ext>
            </a:extLst>
          </p:cNvPr>
          <p:cNvSpPr txBox="1"/>
          <p:nvPr/>
        </p:nvSpPr>
        <p:spPr>
          <a:xfrm>
            <a:off x="7693414" y="2167050"/>
            <a:ext cx="2446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Resultatkonferens länsvis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FFA7595E-03B3-4D5F-A637-67E726C1C5AC}"/>
              </a:ext>
            </a:extLst>
          </p:cNvPr>
          <p:cNvSpPr txBox="1"/>
          <p:nvPr/>
        </p:nvSpPr>
        <p:spPr>
          <a:xfrm>
            <a:off x="8815852" y="5142578"/>
            <a:ext cx="1782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MAJ 2028</a:t>
            </a:r>
          </a:p>
        </p:txBody>
      </p:sp>
      <p:cxnSp>
        <p:nvCxnSpPr>
          <p:cNvPr id="36" name="Rak 32">
            <a:extLst>
              <a:ext uri="{FF2B5EF4-FFF2-40B4-BE49-F238E27FC236}">
                <a16:creationId xmlns:a16="http://schemas.microsoft.com/office/drawing/2014/main" id="{6914F4B6-4CA8-11D5-D7ED-0F6DF3F4C2D3}"/>
              </a:ext>
            </a:extLst>
          </p:cNvPr>
          <p:cNvCxnSpPr>
            <a:cxnSpLocks/>
          </p:cNvCxnSpPr>
          <p:nvPr/>
        </p:nvCxnSpPr>
        <p:spPr>
          <a:xfrm>
            <a:off x="9379000" y="4127771"/>
            <a:ext cx="0" cy="834141"/>
          </a:xfrm>
          <a:prstGeom prst="line">
            <a:avLst/>
          </a:prstGeom>
          <a:ln w="3492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42FC086D-75CC-764A-2A04-85082140504E}"/>
              </a:ext>
            </a:extLst>
          </p:cNvPr>
          <p:cNvSpPr txBox="1"/>
          <p:nvPr/>
        </p:nvSpPr>
        <p:spPr>
          <a:xfrm>
            <a:off x="8759696" y="5522206"/>
            <a:ext cx="244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Preliminärt: Nationell resultatkonferens?</a:t>
            </a:r>
          </a:p>
        </p:txBody>
      </p:sp>
      <p:sp>
        <p:nvSpPr>
          <p:cNvPr id="3" name="V-form 8">
            <a:extLst>
              <a:ext uri="{FF2B5EF4-FFF2-40B4-BE49-F238E27FC236}">
                <a16:creationId xmlns:a16="http://schemas.microsoft.com/office/drawing/2014/main" id="{BAD14644-00CC-645B-F32D-CF6B86B3C5DF}"/>
              </a:ext>
            </a:extLst>
          </p:cNvPr>
          <p:cNvSpPr/>
          <p:nvPr/>
        </p:nvSpPr>
        <p:spPr>
          <a:xfrm>
            <a:off x="1710112" y="3829082"/>
            <a:ext cx="2088000" cy="3256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Eget arbete</a:t>
            </a:r>
          </a:p>
        </p:txBody>
      </p:sp>
    </p:spTree>
    <p:extLst>
      <p:ext uri="{BB962C8B-B14F-4D97-AF65-F5344CB8AC3E}">
        <p14:creationId xmlns:p14="http://schemas.microsoft.com/office/powerpoint/2010/main" val="4120287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>
            <a:extLst>
              <a:ext uri="{FF2B5EF4-FFF2-40B4-BE49-F238E27FC236}">
                <a16:creationId xmlns:a16="http://schemas.microsoft.com/office/drawing/2014/main" id="{D2085B86-B163-9823-96B0-5D3748DCEC31}"/>
              </a:ext>
            </a:extLst>
          </p:cNvPr>
          <p:cNvSpPr txBox="1">
            <a:spLocks/>
          </p:cNvSpPr>
          <p:nvPr/>
        </p:nvSpPr>
        <p:spPr>
          <a:xfrm>
            <a:off x="4338311" y="3211710"/>
            <a:ext cx="4500410" cy="625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3"/>
                </a:solidFill>
                <a:latin typeface="AvenirNext LT Pro Bold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err="1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Next LT Pro Bold" panose="020B0504020202020204" pitchFamily="34" charset="0"/>
                <a:ea typeface="+mj-ea"/>
                <a:cs typeface="+mj-cs"/>
              </a:rPr>
              <a:t>Lärträffar</a:t>
            </a: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Next LT Pro Bold" panose="020B0504020202020204" pitchFamily="34" charset="0"/>
              <a:ea typeface="+mj-ea"/>
              <a:cs typeface="+mj-cs"/>
            </a:endParaRPr>
          </a:p>
        </p:txBody>
      </p:sp>
      <p:sp>
        <p:nvSpPr>
          <p:cNvPr id="3" name="Diagonal rand 2">
            <a:extLst>
              <a:ext uri="{FF2B5EF4-FFF2-40B4-BE49-F238E27FC236}">
                <a16:creationId xmlns:a16="http://schemas.microsoft.com/office/drawing/2014/main" id="{514928C0-8BBD-D37A-A789-C6E8D7BFE5C6}"/>
              </a:ext>
            </a:extLst>
          </p:cNvPr>
          <p:cNvSpPr/>
          <p:nvPr/>
        </p:nvSpPr>
        <p:spPr>
          <a:xfrm flipH="1">
            <a:off x="8729273" y="0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textruta 15">
            <a:extLst>
              <a:ext uri="{FF2B5EF4-FFF2-40B4-BE49-F238E27FC236}">
                <a16:creationId xmlns:a16="http://schemas.microsoft.com/office/drawing/2014/main" id="{4185E28E-B26A-9068-C314-0A533541B45B}"/>
              </a:ext>
            </a:extLst>
          </p:cNvPr>
          <p:cNvSpPr txBox="1"/>
          <p:nvPr/>
        </p:nvSpPr>
        <p:spPr>
          <a:xfrm rot="1498546">
            <a:off x="9553731" y="424349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AB3A738F-393A-D1D0-F8D8-ACBAE9534A31}"/>
              </a:ext>
            </a:extLst>
          </p:cNvPr>
          <p:cNvSpPr/>
          <p:nvPr/>
        </p:nvSpPr>
        <p:spPr>
          <a:xfrm>
            <a:off x="1286610" y="4644227"/>
            <a:ext cx="3539107" cy="14559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Uppstartsträff – Lärprocess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BC212CA3-FE40-6705-D4FD-F165232FE979}"/>
              </a:ext>
            </a:extLst>
          </p:cNvPr>
          <p:cNvSpPr/>
          <p:nvPr/>
        </p:nvSpPr>
        <p:spPr>
          <a:xfrm>
            <a:off x="142073" y="2637296"/>
            <a:ext cx="3539107" cy="14559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Träff 1 – Styrning och ledning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23615BC5-A750-F93D-1267-2F6D532A5D65}"/>
              </a:ext>
            </a:extLst>
          </p:cNvPr>
          <p:cNvSpPr/>
          <p:nvPr/>
        </p:nvSpPr>
        <p:spPr>
          <a:xfrm>
            <a:off x="6044506" y="4686558"/>
            <a:ext cx="3539107" cy="14559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Resultatkonferens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971391FE-3472-444A-9B7D-C2A05929FE73}"/>
              </a:ext>
            </a:extLst>
          </p:cNvPr>
          <p:cNvSpPr/>
          <p:nvPr/>
        </p:nvSpPr>
        <p:spPr>
          <a:xfrm>
            <a:off x="6044506" y="1064440"/>
            <a:ext cx="3539107" cy="14559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Träff 3 – Jämlik och jämställd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4" name="Rektangel: rundade hörn 33">
            <a:extLst>
              <a:ext uri="{FF2B5EF4-FFF2-40B4-BE49-F238E27FC236}">
                <a16:creationId xmlns:a16="http://schemas.microsoft.com/office/drawing/2014/main" id="{8142F766-3F73-EEFE-66B4-C664449B1FB7}"/>
              </a:ext>
            </a:extLst>
          </p:cNvPr>
          <p:cNvSpPr/>
          <p:nvPr/>
        </p:nvSpPr>
        <p:spPr>
          <a:xfrm>
            <a:off x="2073376" y="1064440"/>
            <a:ext cx="3539107" cy="14559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Träff 2 – Förebyggande och lätt tillgänglig 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9" name="Rektangel: rundade hörn 38">
            <a:extLst>
              <a:ext uri="{FF2B5EF4-FFF2-40B4-BE49-F238E27FC236}">
                <a16:creationId xmlns:a16="http://schemas.microsoft.com/office/drawing/2014/main" id="{5CB1CAE8-C27F-93B2-D915-099840475473}"/>
              </a:ext>
            </a:extLst>
          </p:cNvPr>
          <p:cNvSpPr/>
          <p:nvPr/>
        </p:nvSpPr>
        <p:spPr>
          <a:xfrm>
            <a:off x="7223444" y="2713358"/>
            <a:ext cx="3539107" cy="14559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Träff 4 – Kunskapsbaserad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E54C1810-B6C4-C631-AFD8-5F6CF38CC3AC}"/>
              </a:ext>
            </a:extLst>
          </p:cNvPr>
          <p:cNvSpPr/>
          <p:nvPr/>
        </p:nvSpPr>
        <p:spPr>
          <a:xfrm>
            <a:off x="9519058" y="1365901"/>
            <a:ext cx="2648345" cy="173998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OBS! Kan bli en annan skärning efter sammanställning av Skatta läget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0DA94C72-08DB-6E11-C3AF-56D472139E8B}"/>
              </a:ext>
            </a:extLst>
          </p:cNvPr>
          <p:cNvSpPr/>
          <p:nvPr/>
        </p:nvSpPr>
        <p:spPr>
          <a:xfrm>
            <a:off x="10019071" y="4994787"/>
            <a:ext cx="2785407" cy="20177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Material, inför, under och efter samlas i vägledning!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BE0920F-19C3-38A9-9499-F231012B8E25}"/>
              </a:ext>
            </a:extLst>
          </p:cNvPr>
          <p:cNvSpPr/>
          <p:nvPr/>
        </p:nvSpPr>
        <p:spPr>
          <a:xfrm>
            <a:off x="2990153" y="5749221"/>
            <a:ext cx="974630" cy="6187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Länsvis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A20B350F-A06C-039C-4CFE-27ABBD8C053D}"/>
              </a:ext>
            </a:extLst>
          </p:cNvPr>
          <p:cNvSpPr/>
          <p:nvPr/>
        </p:nvSpPr>
        <p:spPr>
          <a:xfrm>
            <a:off x="946483" y="3664806"/>
            <a:ext cx="1949261" cy="8568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Med kommun-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direktör och KSO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4B7B03AB-E53D-6464-94E9-A686B2518097}"/>
              </a:ext>
            </a:extLst>
          </p:cNvPr>
          <p:cNvSpPr/>
          <p:nvPr/>
        </p:nvSpPr>
        <p:spPr>
          <a:xfrm>
            <a:off x="8505682" y="5790800"/>
            <a:ext cx="974630" cy="6187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Länsvis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4D2DA1DC-8992-E3BE-A057-D3FCB95D71E5}"/>
              </a:ext>
            </a:extLst>
          </p:cNvPr>
          <p:cNvSpPr/>
          <p:nvPr/>
        </p:nvSpPr>
        <p:spPr>
          <a:xfrm>
            <a:off x="9480312" y="3837445"/>
            <a:ext cx="1218716" cy="6257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Lärgrupp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4CFC6F83-D248-9569-6607-7785ABE7653E}"/>
              </a:ext>
            </a:extLst>
          </p:cNvPr>
          <p:cNvSpPr/>
          <p:nvPr/>
        </p:nvSpPr>
        <p:spPr>
          <a:xfrm>
            <a:off x="8264795" y="2087623"/>
            <a:ext cx="1218716" cy="6257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Lärgrupp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AB704A6-3B3B-ADC3-6F00-807A71DCEAB2}"/>
              </a:ext>
            </a:extLst>
          </p:cNvPr>
          <p:cNvSpPr/>
          <p:nvPr/>
        </p:nvSpPr>
        <p:spPr>
          <a:xfrm>
            <a:off x="4338311" y="2078082"/>
            <a:ext cx="1218716" cy="6257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Lärgrupp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4411FDAB-52C8-B6F2-83BD-6E5066479871}"/>
              </a:ext>
            </a:extLst>
          </p:cNvPr>
          <p:cNvSpPr/>
          <p:nvPr/>
        </p:nvSpPr>
        <p:spPr>
          <a:xfrm>
            <a:off x="3208278" y="2027316"/>
            <a:ext cx="1218716" cy="6257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Involvera Nära vård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61E78C73-580F-7D97-D8AB-F1D7625D445C}"/>
              </a:ext>
            </a:extLst>
          </p:cNvPr>
          <p:cNvSpPr/>
          <p:nvPr/>
        </p:nvSpPr>
        <p:spPr>
          <a:xfrm>
            <a:off x="6425959" y="5790800"/>
            <a:ext cx="1949261" cy="8568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Med kommun-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direktör och KSO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2C8C97A1-A5F2-D2DD-0824-0AA6D4EC7933}"/>
              </a:ext>
            </a:extLst>
          </p:cNvPr>
          <p:cNvSpPr/>
          <p:nvPr/>
        </p:nvSpPr>
        <p:spPr>
          <a:xfrm>
            <a:off x="2933459" y="3734738"/>
            <a:ext cx="1218716" cy="6257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Länsvis/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lärgrupp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118A9291-01C0-8419-6BD4-2347652B15AD}"/>
              </a:ext>
            </a:extLst>
          </p:cNvPr>
          <p:cNvSpPr/>
          <p:nvPr/>
        </p:nvSpPr>
        <p:spPr>
          <a:xfrm>
            <a:off x="916756" y="5655982"/>
            <a:ext cx="1949261" cy="8568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Valbart: kommun-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direktör och KSO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0D1BA58E-DC31-4E76-747A-D7922D831034}"/>
              </a:ext>
            </a:extLst>
          </p:cNvPr>
          <p:cNvSpPr/>
          <p:nvPr/>
        </p:nvSpPr>
        <p:spPr>
          <a:xfrm>
            <a:off x="8756673" y="5075409"/>
            <a:ext cx="1410088" cy="7712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Nationell?</a:t>
            </a:r>
          </a:p>
        </p:txBody>
      </p:sp>
    </p:spTree>
    <p:extLst>
      <p:ext uri="{BB962C8B-B14F-4D97-AF65-F5344CB8AC3E}">
        <p14:creationId xmlns:p14="http://schemas.microsoft.com/office/powerpoint/2010/main" val="3344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2C54D-CDBB-CBEE-03B2-9D3F2449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89" y="1381526"/>
            <a:ext cx="8530858" cy="1325563"/>
          </a:xfrm>
        </p:spPr>
        <p:txBody>
          <a:bodyPr/>
          <a:lstStyle/>
          <a:p>
            <a:r>
              <a:rPr lang="sv-SE" dirty="0"/>
              <a:t>Tidslinje för remiss och beslut lärprocess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74A277B-51FB-0B37-1995-0C672287CAFC}"/>
              </a:ext>
            </a:extLst>
          </p:cNvPr>
          <p:cNvSpPr/>
          <p:nvPr/>
        </p:nvSpPr>
        <p:spPr>
          <a:xfrm>
            <a:off x="144990" y="2793108"/>
            <a:ext cx="1682380" cy="5284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7 jan Extra RSS möte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567C123-8674-1F11-F279-A2610CAE63D3}"/>
              </a:ext>
            </a:extLst>
          </p:cNvPr>
          <p:cNvSpPr/>
          <p:nvPr/>
        </p:nvSpPr>
        <p:spPr>
          <a:xfrm>
            <a:off x="144990" y="3429000"/>
            <a:ext cx="1682380" cy="1462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Beskrivning av process att ta fram koncept och inbjudan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C25D6A16-2DCD-8AA1-AEAB-27AF1A2D5AAE}"/>
              </a:ext>
            </a:extLst>
          </p:cNvPr>
          <p:cNvSpPr/>
          <p:nvPr/>
        </p:nvSpPr>
        <p:spPr>
          <a:xfrm>
            <a:off x="1980642" y="2792216"/>
            <a:ext cx="1567336" cy="528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Remiss till RSS 21 jan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D09BCEEF-72F5-3F4D-63B2-FCFD44322117}"/>
              </a:ext>
            </a:extLst>
          </p:cNvPr>
          <p:cNvSpPr/>
          <p:nvPr/>
        </p:nvSpPr>
        <p:spPr>
          <a:xfrm>
            <a:off x="1955410" y="3427526"/>
            <a:ext cx="1592568" cy="1590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Synpunkter från RSS och vi kommer tillsätta arbetsgrupp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63939D5-6963-0A96-6314-4A5433384ED0}"/>
              </a:ext>
            </a:extLst>
          </p:cNvPr>
          <p:cNvSpPr/>
          <p:nvPr/>
        </p:nvSpPr>
        <p:spPr>
          <a:xfrm>
            <a:off x="3701250" y="2778352"/>
            <a:ext cx="1567336" cy="5561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RSS möte 29 jan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57D02AFF-ABEC-9AB5-0A11-269791C2A892}"/>
              </a:ext>
            </a:extLst>
          </p:cNvPr>
          <p:cNvSpPr/>
          <p:nvPr/>
        </p:nvSpPr>
        <p:spPr>
          <a:xfrm>
            <a:off x="3691268" y="3405447"/>
            <a:ext cx="1620942" cy="3452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mötet: Presentera konceptet för RSS och diskutera synpunkter efter remiss.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Efter mötet: Presentations-material till RSS – första sondering och dialog lokalt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5924A626-195F-3C68-B184-73A4F33669D3}"/>
              </a:ext>
            </a:extLst>
          </p:cNvPr>
          <p:cNvSpPr/>
          <p:nvPr/>
        </p:nvSpPr>
        <p:spPr>
          <a:xfrm>
            <a:off x="5500979" y="2781958"/>
            <a:ext cx="1492902" cy="5284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5 feb möte NSK-s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A3561BB4-4D05-72D6-C2B0-9DD5FB10D715}"/>
              </a:ext>
            </a:extLst>
          </p:cNvPr>
          <p:cNvSpPr/>
          <p:nvPr/>
        </p:nvSpPr>
        <p:spPr>
          <a:xfrm>
            <a:off x="5331899" y="4080073"/>
            <a:ext cx="1989503" cy="16684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Presentera konceptet/inbjudan för synpunkter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4C08282E-59F9-DE1A-5207-A7E9F522FC67}"/>
              </a:ext>
            </a:extLst>
          </p:cNvPr>
          <p:cNvSpPr/>
          <p:nvPr/>
        </p:nvSpPr>
        <p:spPr>
          <a:xfrm>
            <a:off x="5455500" y="3367452"/>
            <a:ext cx="1592568" cy="6575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13-14 feb möte Socialchefs-nätverket 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76010C36-60CC-C60B-614C-6E4A88416F3D}"/>
              </a:ext>
            </a:extLst>
          </p:cNvPr>
          <p:cNvSpPr/>
          <p:nvPr/>
        </p:nvSpPr>
        <p:spPr>
          <a:xfrm>
            <a:off x="7440698" y="2613546"/>
            <a:ext cx="1592568" cy="7377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Slutet av feb/början av mars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DFB9F7C5-1933-2093-87B2-DDB02B936EAA}"/>
              </a:ext>
            </a:extLst>
          </p:cNvPr>
          <p:cNvSpPr/>
          <p:nvPr/>
        </p:nvSpPr>
        <p:spPr>
          <a:xfrm>
            <a:off x="7343012" y="3449785"/>
            <a:ext cx="1982893" cy="32257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Utskick kommuner och RSS: Anmälan (för beslut) går ut till kommunerna (och RSS) att ingå i lärprocess (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3 mån att svara)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Utskick RSS: Presentations-material till RSS för dialog i nätverk</a:t>
            </a: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96641D86-4F70-EFFA-E8F8-C8FDB6650469}"/>
              </a:ext>
            </a:extLst>
          </p:cNvPr>
          <p:cNvSpPr/>
          <p:nvPr/>
        </p:nvSpPr>
        <p:spPr>
          <a:xfrm>
            <a:off x="9332871" y="2839029"/>
            <a:ext cx="1189182" cy="5284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Maj</a:t>
            </a:r>
          </a:p>
        </p:txBody>
      </p: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5B4993F1-3D5E-8304-D210-BE883FC57845}"/>
              </a:ext>
            </a:extLst>
          </p:cNvPr>
          <p:cNvSpPr/>
          <p:nvPr/>
        </p:nvSpPr>
        <p:spPr>
          <a:xfrm>
            <a:off x="9369124" y="3427526"/>
            <a:ext cx="1189182" cy="13050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Beslut meddelas SKR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98FF2193-B2D8-4456-7855-CA68B514CC14}"/>
              </a:ext>
            </a:extLst>
          </p:cNvPr>
          <p:cNvSpPr/>
          <p:nvPr/>
        </p:nvSpPr>
        <p:spPr>
          <a:xfrm>
            <a:off x="10604256" y="2800641"/>
            <a:ext cx="1592568" cy="528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Uppstart för RSS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26 sep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231152AA-BBF8-E053-C670-F241AB7437DC}"/>
              </a:ext>
            </a:extLst>
          </p:cNvPr>
          <p:cNvSpPr/>
          <p:nvPr/>
        </p:nvSpPr>
        <p:spPr>
          <a:xfrm>
            <a:off x="10635912" y="3351323"/>
            <a:ext cx="1441590" cy="2216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Uppstart av RSS program och planering av kommande lärprocess ink indelning i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lärgrupper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mm.</a:t>
            </a:r>
          </a:p>
        </p:txBody>
      </p:sp>
    </p:spTree>
    <p:extLst>
      <p:ext uri="{BB962C8B-B14F-4D97-AF65-F5344CB8AC3E}">
        <p14:creationId xmlns:p14="http://schemas.microsoft.com/office/powerpoint/2010/main" val="3267049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A9E5A0-8EA2-6A5E-0605-D26C390F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32" y="1046558"/>
            <a:ext cx="10730516" cy="7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/>
              <a:t>Åtagande: SKR</a:t>
            </a:r>
            <a:endParaRPr lang="sv-SE" i="1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DB5C702-3167-8BFD-9397-6869FB9A558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1331" y="1834485"/>
            <a:ext cx="9868195" cy="4200321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endParaRPr lang="sv-SE" sz="2000"/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sv-SE" sz="2000"/>
              <a:t>Utvecklar stödmaterial till RSS som sprids genom nätverk och utbildning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sv-SE" sz="2000"/>
              <a:t>Tar fram vägledning för omställning för att kommunerna ska kunna göra förflyttningen, bygga kapacitet och implementera/</a:t>
            </a:r>
            <a:r>
              <a:rPr lang="sv-SE" sz="2000" err="1"/>
              <a:t>avimplementera</a:t>
            </a:r>
            <a:r>
              <a:rPr lang="sv-SE" sz="2000"/>
              <a:t> 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sv-SE" sz="2000"/>
              <a:t>Utvecklar fler stödmaterial och extra fördjupningar löpande utifrån behov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sv-SE" sz="2000"/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sv-SE" sz="2000"/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sv-SE" sz="2000">
                <a:effectLst/>
              </a:rPr>
              <a:t>Samlar in och sprider lärande exempel</a:t>
            </a: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sv-SE" sz="2000"/>
              <a:t>Löpande kontakter med RSS och myndigheter</a:t>
            </a:r>
          </a:p>
          <a:p>
            <a:pPr>
              <a:spcAft>
                <a:spcPts val="1000"/>
              </a:spcAft>
            </a:pPr>
            <a:endParaRPr lang="sv-SE" sz="2000"/>
          </a:p>
          <a:p>
            <a:endParaRPr lang="sv-SE" sz="2000"/>
          </a:p>
        </p:txBody>
      </p:sp>
      <p:sp>
        <p:nvSpPr>
          <p:cNvPr id="3" name="Diagonal rand 2">
            <a:extLst>
              <a:ext uri="{FF2B5EF4-FFF2-40B4-BE49-F238E27FC236}">
                <a16:creationId xmlns:a16="http://schemas.microsoft.com/office/drawing/2014/main" id="{A0920AAD-4EFD-101F-3AB4-9157C797EAC4}"/>
              </a:ext>
            </a:extLst>
          </p:cNvPr>
          <p:cNvSpPr/>
          <p:nvPr/>
        </p:nvSpPr>
        <p:spPr>
          <a:xfrm flipH="1">
            <a:off x="8729273" y="0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ruta 15">
            <a:extLst>
              <a:ext uri="{FF2B5EF4-FFF2-40B4-BE49-F238E27FC236}">
                <a16:creationId xmlns:a16="http://schemas.microsoft.com/office/drawing/2014/main" id="{6CEABED9-8FEF-B4A0-892D-C9F85775BE9A}"/>
              </a:ext>
            </a:extLst>
          </p:cNvPr>
          <p:cNvSpPr txBox="1"/>
          <p:nvPr/>
        </p:nvSpPr>
        <p:spPr>
          <a:xfrm rot="1498546">
            <a:off x="9553731" y="424349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  <p:pic>
        <p:nvPicPr>
          <p:cNvPr id="7" name="Bild 6" descr="Pusselbitar kontur">
            <a:extLst>
              <a:ext uri="{FF2B5EF4-FFF2-40B4-BE49-F238E27FC236}">
                <a16:creationId xmlns:a16="http://schemas.microsoft.com/office/drawing/2014/main" id="{7276CB43-86D4-383B-3B2B-0ED23AE40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2789" y="4400550"/>
            <a:ext cx="208788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24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A9E5A0-8EA2-6A5E-0605-D26C390F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32" y="1046558"/>
            <a:ext cx="10730516" cy="7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/>
              <a:t>Åtagande: RSS</a:t>
            </a:r>
            <a:endParaRPr lang="sv-SE" i="1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DB5C702-3167-8BFD-9397-6869FB9A558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4370" y="2179303"/>
            <a:ext cx="8648419" cy="4200321"/>
          </a:xfrm>
        </p:spPr>
        <p:txBody>
          <a:bodyPr vert="horz" lIns="91440" tIns="45720" rIns="91440" bIns="45720" numCol="2" rtlCol="0" anchor="t"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sv-SE" sz="2000" dirty="0">
                <a:effectLst/>
              </a:rPr>
              <a:t>Fattar beslut tillsammans med kommunerna om att delta och att skapa förutsättningar för att driva processen i er RSS.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Genomför lärprocess (håller i möten, anpassar upplägg, håller i strukturen)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Samarbetar med övriga RSS i sitt kluster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Arrangera uppstart, </a:t>
            </a:r>
            <a:r>
              <a:rPr lang="sv-SE" sz="2000" dirty="0" err="1"/>
              <a:t>lärträffar</a:t>
            </a:r>
            <a:r>
              <a:rPr lang="sv-SE" sz="2000" dirty="0"/>
              <a:t> och resultatkonferens regionalt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Är länken och kommunikationskanalen till kommunerna. Har kontakterna med deltagarna.</a:t>
            </a:r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/>
              <a:t>Stöd till nyckelpersoner i kommunerna. 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Deltar i SKR:s nätverk för lärprocess Nya </a:t>
            </a:r>
            <a:r>
              <a:rPr lang="sv-SE" sz="2000" dirty="0" err="1"/>
              <a:t>SoL</a:t>
            </a: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/>
              <a:t>Löpande knyta tillbaks det som sker i lärprocessen till ordinarie samverkansstruktur och nätverk.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Följer konceptets stöd och mallar, men viss regional anpassning.</a:t>
            </a:r>
          </a:p>
          <a:p>
            <a:endParaRPr lang="sv-SE" sz="2000" dirty="0"/>
          </a:p>
          <a:p>
            <a:pPr>
              <a:spcAft>
                <a:spcPts val="1000"/>
              </a:spcAft>
            </a:pPr>
            <a:endParaRPr lang="sv-SE" sz="2000" dirty="0"/>
          </a:p>
          <a:p>
            <a:endParaRPr lang="sv-SE" sz="2000" dirty="0"/>
          </a:p>
        </p:txBody>
      </p:sp>
      <p:sp>
        <p:nvSpPr>
          <p:cNvPr id="3" name="Diagonal rand 2">
            <a:extLst>
              <a:ext uri="{FF2B5EF4-FFF2-40B4-BE49-F238E27FC236}">
                <a16:creationId xmlns:a16="http://schemas.microsoft.com/office/drawing/2014/main" id="{27ED3829-7767-E5EA-D52F-3F9B79C3D770}"/>
              </a:ext>
            </a:extLst>
          </p:cNvPr>
          <p:cNvSpPr/>
          <p:nvPr/>
        </p:nvSpPr>
        <p:spPr>
          <a:xfrm flipH="1">
            <a:off x="8729273" y="0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ruta 15">
            <a:extLst>
              <a:ext uri="{FF2B5EF4-FFF2-40B4-BE49-F238E27FC236}">
                <a16:creationId xmlns:a16="http://schemas.microsoft.com/office/drawing/2014/main" id="{D722CA1F-A27F-AE05-6B9C-2BB2AE4FBA34}"/>
              </a:ext>
            </a:extLst>
          </p:cNvPr>
          <p:cNvSpPr txBox="1"/>
          <p:nvPr/>
        </p:nvSpPr>
        <p:spPr>
          <a:xfrm rot="1498546">
            <a:off x="9553731" y="424349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  <p:pic>
        <p:nvPicPr>
          <p:cNvPr id="6" name="Bild 5" descr="Pusselbitar kontur">
            <a:extLst>
              <a:ext uri="{FF2B5EF4-FFF2-40B4-BE49-F238E27FC236}">
                <a16:creationId xmlns:a16="http://schemas.microsoft.com/office/drawing/2014/main" id="{ECC56E3F-B8BF-5A06-EFE6-74D84B408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2789" y="4400550"/>
            <a:ext cx="208788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727012-290A-DD58-726C-0509499F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42" y="1093423"/>
            <a:ext cx="10730516" cy="723446"/>
          </a:xfrm>
        </p:spPr>
        <p:txBody>
          <a:bodyPr/>
          <a:lstStyle/>
          <a:p>
            <a:r>
              <a:rPr lang="sv-SE"/>
              <a:t>Åtagande: Kommun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5E548E-0F7A-A480-0410-47859C42612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30741" y="2102267"/>
            <a:ext cx="7998531" cy="4333528"/>
          </a:xfrm>
        </p:spPr>
        <p:txBody>
          <a:bodyPr numCol="2"/>
          <a:lstStyle/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sv-SE" sz="2000">
                <a:effectLst/>
              </a:rPr>
              <a:t>Fattar beslut om att delta och att skapa förutsättningar för deltagande.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sv-SE" sz="2000">
                <a:effectLst/>
              </a:rPr>
              <a:t>Kommunerna arbetar i </a:t>
            </a:r>
            <a:r>
              <a:rPr lang="sv-SE" sz="2000" err="1">
                <a:effectLst/>
              </a:rPr>
              <a:t>lärgrupper</a:t>
            </a:r>
            <a:r>
              <a:rPr lang="sv-SE" sz="2000">
                <a:effectLst/>
              </a:rPr>
              <a:t> med förbättringsarbete  i en  strukturerad process, delar erfarenheter med andra kommuner. 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sv-SE" sz="2000"/>
              <a:t>Deltar med politiker, hög chef/chefer, strateg/nyckelpersoner.</a:t>
            </a: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-"/>
            </a:pPr>
            <a:endParaRPr lang="sv-SE" sz="2000"/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-"/>
            </a:pPr>
            <a:endParaRPr lang="sv-SE" sz="2000"/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sv-SE" sz="2000"/>
              <a:t>Deltar på uppstartsmöte, lärandeträffar och resultatkonferens (olika funktioner beroende på tema/verksamhetsområde)</a:t>
            </a: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sv-SE" sz="2000"/>
              <a:t>Driver eget förbättringsarbete mellan träffarna.</a:t>
            </a: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sv-SE" sz="2000"/>
              <a:t>Löpande knyta tillbaks det som sker i lärprocessen till ordinarie arbete, för att skapa långsiktighet och hållbarhet.</a:t>
            </a: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sv-SE" sz="2000"/>
              <a:t>Följer konceptets stöd och mallar.</a:t>
            </a:r>
          </a:p>
          <a:p>
            <a:endParaRPr lang="sv-SE"/>
          </a:p>
        </p:txBody>
      </p:sp>
      <p:sp>
        <p:nvSpPr>
          <p:cNvPr id="5" name="Diagonal rand 4">
            <a:extLst>
              <a:ext uri="{FF2B5EF4-FFF2-40B4-BE49-F238E27FC236}">
                <a16:creationId xmlns:a16="http://schemas.microsoft.com/office/drawing/2014/main" id="{197AFC1D-F0D9-2C22-A05B-4FB784466CF5}"/>
              </a:ext>
            </a:extLst>
          </p:cNvPr>
          <p:cNvSpPr/>
          <p:nvPr/>
        </p:nvSpPr>
        <p:spPr>
          <a:xfrm flipH="1">
            <a:off x="8729273" y="0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ruta 15">
            <a:extLst>
              <a:ext uri="{FF2B5EF4-FFF2-40B4-BE49-F238E27FC236}">
                <a16:creationId xmlns:a16="http://schemas.microsoft.com/office/drawing/2014/main" id="{540CADAC-7FD9-5CB6-42F2-53A1776ADE43}"/>
              </a:ext>
            </a:extLst>
          </p:cNvPr>
          <p:cNvSpPr txBox="1"/>
          <p:nvPr/>
        </p:nvSpPr>
        <p:spPr>
          <a:xfrm rot="1498546">
            <a:off x="9553731" y="424349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Under arbete </a:t>
            </a:r>
          </a:p>
        </p:txBody>
      </p:sp>
      <p:pic>
        <p:nvPicPr>
          <p:cNvPr id="3" name="Bild 2" descr="Pusselbitar kontur">
            <a:extLst>
              <a:ext uri="{FF2B5EF4-FFF2-40B4-BE49-F238E27FC236}">
                <a16:creationId xmlns:a16="http://schemas.microsoft.com/office/drawing/2014/main" id="{5099FCDA-CC8E-DAD2-2FAB-6D507D5BC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2789" y="4400550"/>
            <a:ext cx="208788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01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E79994-6E4B-C3D4-BDFE-4F510D5D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18" y="924585"/>
            <a:ext cx="10730516" cy="723446"/>
          </a:xfrm>
        </p:spPr>
        <p:txBody>
          <a:bodyPr/>
          <a:lstStyle/>
          <a:p>
            <a:r>
              <a:rPr lang="sv-SE"/>
              <a:t>Organisering – Plan A – alla som vill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38151356-8AC4-DF3B-0FCA-AF4162A9B93A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160959" y="1819959"/>
          <a:ext cx="4343586" cy="388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gonal rand 2">
            <a:extLst>
              <a:ext uri="{FF2B5EF4-FFF2-40B4-BE49-F238E27FC236}">
                <a16:creationId xmlns:a16="http://schemas.microsoft.com/office/drawing/2014/main" id="{3326F6BE-60D3-82AB-D44B-453BC86AEE9A}"/>
              </a:ext>
            </a:extLst>
          </p:cNvPr>
          <p:cNvSpPr/>
          <p:nvPr/>
        </p:nvSpPr>
        <p:spPr>
          <a:xfrm flipH="1">
            <a:off x="8729273" y="0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6026189B-8C1E-2384-48A5-E98C3383BC25}"/>
              </a:ext>
            </a:extLst>
          </p:cNvPr>
          <p:cNvSpPr txBox="1"/>
          <p:nvPr/>
        </p:nvSpPr>
        <p:spPr>
          <a:xfrm rot="1498546">
            <a:off x="9553731" y="362794"/>
            <a:ext cx="265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OBS! Behöver anpassas när vi vet vilka som anmäler sig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14FC82B-254B-0FB2-B07C-DBB176555687}"/>
              </a:ext>
            </a:extLst>
          </p:cNvPr>
          <p:cNvSpPr txBox="1"/>
          <p:nvPr/>
        </p:nvSpPr>
        <p:spPr>
          <a:xfrm>
            <a:off x="4695150" y="1866793"/>
            <a:ext cx="2936613" cy="14157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Utgångspunkt RSS kluster: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Organisering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Geografi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Befintlig samverkan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Antal kommuner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Storlek på kommuner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23EFBEF-28A0-307B-D005-CDA3232A0ADD}"/>
              </a:ext>
            </a:extLst>
          </p:cNvPr>
          <p:cNvSpPr txBox="1"/>
          <p:nvPr/>
        </p:nvSpPr>
        <p:spPr>
          <a:xfrm>
            <a:off x="8487661" y="2343099"/>
            <a:ext cx="2936613" cy="30743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Kommunindelning i </a:t>
            </a:r>
            <a:r>
              <a:rPr kumimoji="0" lang="sv-SE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lärgrupper</a:t>
            </a:r>
            <a:r>
              <a:rPr kumimoji="0" lang="sv-SE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Varje RSS ansvarar för hälften/en tredjedel av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lärgrupperna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, men samarbetar med övriga RSS i sitt kluster.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Det kan innebär parallella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lärgrupper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om alla kommuner går med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D64BAE5-7FEB-0FB2-7509-46AFC09429F8}"/>
              </a:ext>
            </a:extLst>
          </p:cNvPr>
          <p:cNvSpPr txBox="1"/>
          <p:nvPr/>
        </p:nvSpPr>
        <p:spPr>
          <a:xfrm>
            <a:off x="4695150" y="3452401"/>
            <a:ext cx="3462727" cy="246727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ptos" panose="020B0004020202020204" pitchFamily="34" charset="0"/>
                <a:cs typeface="Times New Roman" panose="02020603050405020304" pitchFamily="18" charset="0"/>
              </a:rPr>
              <a:t>Förslag: Kommunindelning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ptos" panose="020B0004020202020204" pitchFamily="34" charset="0"/>
                <a:cs typeface="Times New Roman" panose="02020603050405020304" pitchFamily="18" charset="0"/>
              </a:rPr>
              <a:t>Lärgrupp</a:t>
            </a:r>
            <a:r>
              <a:rPr kumimoji="0" lang="sv-SE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ptos" panose="020B0004020202020204" pitchFamily="34" charset="0"/>
                <a:cs typeface="Times New Roman" panose="02020603050405020304" pitchFamily="18" charset="0"/>
              </a:rPr>
              <a:t> A: 80 000 till 200 000 + invånare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ptos" panose="020B0004020202020204" pitchFamily="34" charset="0"/>
                <a:cs typeface="Times New Roman" panose="02020603050405020304" pitchFamily="18" charset="0"/>
              </a:rPr>
              <a:t>Lärgrupp</a:t>
            </a:r>
            <a:r>
              <a:rPr kumimoji="0" lang="sv-SE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ptos" panose="020B0004020202020204" pitchFamily="34" charset="0"/>
                <a:cs typeface="Times New Roman" panose="02020603050405020304" pitchFamily="18" charset="0"/>
              </a:rPr>
              <a:t> B: 40 000 upp till 80 000 invånare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ptos" panose="020B0004020202020204" pitchFamily="34" charset="0"/>
                <a:cs typeface="Times New Roman" panose="02020603050405020304" pitchFamily="18" charset="0"/>
              </a:rPr>
              <a:t>Lärgrupp</a:t>
            </a:r>
            <a:r>
              <a:rPr kumimoji="0" lang="sv-SE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ptos" panose="020B0004020202020204" pitchFamily="34" charset="0"/>
                <a:cs typeface="Times New Roman" panose="02020603050405020304" pitchFamily="18" charset="0"/>
              </a:rPr>
              <a:t> C: 15 000 upp till 40 000 invånare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ptos" panose="020B0004020202020204" pitchFamily="34" charset="0"/>
                <a:cs typeface="Times New Roman" panose="02020603050405020304" pitchFamily="18" charset="0"/>
              </a:rPr>
              <a:t>Lärgrupp</a:t>
            </a:r>
            <a:r>
              <a:rPr kumimoji="0" lang="sv-SE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ptos" panose="020B0004020202020204" pitchFamily="34" charset="0"/>
                <a:cs typeface="Times New Roman" panose="02020603050405020304" pitchFamily="18" charset="0"/>
              </a:rPr>
              <a:t> D: Upp till 15 000 invånare</a:t>
            </a:r>
          </a:p>
        </p:txBody>
      </p:sp>
    </p:spTree>
    <p:extLst>
      <p:ext uri="{BB962C8B-B14F-4D97-AF65-F5344CB8AC3E}">
        <p14:creationId xmlns:p14="http://schemas.microsoft.com/office/powerpoint/2010/main" val="35764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ECD9CCC-429A-5CD4-C263-7EC0469B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8439"/>
            <a:ext cx="7313612" cy="1237130"/>
          </a:xfrm>
        </p:spPr>
        <p:txBody>
          <a:bodyPr anchor="b">
            <a:normAutofit/>
          </a:bodyPr>
          <a:lstStyle/>
          <a:p>
            <a:r>
              <a:rPr lang="sv-SE" dirty="0"/>
              <a:t>Förordning statsbidrag </a:t>
            </a:r>
            <a:br>
              <a:rPr lang="sv-SE" dirty="0"/>
            </a:br>
            <a:r>
              <a:rPr lang="sv-SE" dirty="0"/>
              <a:t>Nära vård </a:t>
            </a:r>
          </a:p>
        </p:txBody>
      </p:sp>
      <p:graphicFrame>
        <p:nvGraphicFramePr>
          <p:cNvPr id="8" name="Platshållare för innehåll 5">
            <a:extLst>
              <a:ext uri="{FF2B5EF4-FFF2-40B4-BE49-F238E27FC236}">
                <a16:creationId xmlns:a16="http://schemas.microsoft.com/office/drawing/2014/main" id="{601D631A-5537-5ED2-6BF1-9385185D26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9787" y="3187285"/>
          <a:ext cx="7313612" cy="311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800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D5FE6B6-CA0F-5643-B7B7-42C75733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20" y="1995798"/>
            <a:ext cx="10517188" cy="720000"/>
          </a:xfrm>
        </p:spPr>
        <p:txBody>
          <a:bodyPr/>
          <a:lstStyle/>
          <a:p>
            <a:r>
              <a:rPr lang="sv-SE" dirty="0"/>
              <a:t>RSS program: Kapacitet för omställning</a:t>
            </a:r>
            <a:br>
              <a:rPr lang="sv-SE" dirty="0"/>
            </a:br>
            <a:r>
              <a:rPr lang="sv-SE" sz="4000" dirty="0"/>
              <a:t>Hösten 2025 (uppstart 26 sep)</a:t>
            </a:r>
            <a:br>
              <a:rPr lang="sv-SE" sz="4000" dirty="0"/>
            </a:b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FF46533-15E6-DECF-D2EF-EB5A68836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664" y="4240151"/>
            <a:ext cx="5157787" cy="434228"/>
          </a:xfrm>
        </p:spPr>
        <p:txBody>
          <a:bodyPr/>
          <a:lstStyle/>
          <a:p>
            <a:r>
              <a:rPr lang="sv-SE" b="1" dirty="0"/>
              <a:t>Uppnå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7C94D1A-BE9E-8762-2AD8-5488B8545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4674379"/>
            <a:ext cx="3467101" cy="3669777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Utvecklas för att kunna vara ett bättre stöd för det lokala omställningsarbetet</a:t>
            </a:r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C202DA-7BD5-3B53-3FCC-5D186B6D1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81120" y="4240151"/>
            <a:ext cx="2871788" cy="434228"/>
          </a:xfrm>
        </p:spPr>
        <p:txBody>
          <a:bodyPr/>
          <a:lstStyle/>
          <a:p>
            <a:r>
              <a:rPr lang="sv-SE" b="1"/>
              <a:t>Träna</a:t>
            </a:r>
            <a:r>
              <a:rPr lang="sv-SE" dirty="0"/>
              <a:t> 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5AF9B171-0A5E-1FBB-7A31-E26F23303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38699" y="4674379"/>
            <a:ext cx="3276601" cy="39850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1400" dirty="0"/>
              <a:t>Hur en omställningsarbete går till och vad som behöver ingå (kunskap och verktyg)</a:t>
            </a:r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5D5AC595-CD66-2D94-041A-A894A5D30D3A}"/>
              </a:ext>
            </a:extLst>
          </p:cNvPr>
          <p:cNvSpPr txBox="1">
            <a:spLocks/>
          </p:cNvSpPr>
          <p:nvPr/>
        </p:nvSpPr>
        <p:spPr>
          <a:xfrm>
            <a:off x="8483599" y="4674379"/>
            <a:ext cx="3276601" cy="3669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SzPct val="100000"/>
              <a:buFont typeface="Arial" panose="020B0604020202020204" pitchFamily="34" charset="0"/>
              <a:buChar char="•"/>
              <a:defRPr sz="22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Processleda en omställning (hur göra i praktiken)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65487B1F-6FED-E350-421B-8D92AEEA7641}"/>
              </a:ext>
            </a:extLst>
          </p:cNvPr>
          <p:cNvSpPr txBox="1">
            <a:spLocks/>
          </p:cNvSpPr>
          <p:nvPr/>
        </p:nvSpPr>
        <p:spPr>
          <a:xfrm>
            <a:off x="4838699" y="4240151"/>
            <a:ext cx="2895601" cy="434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4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20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18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16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16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Förstå</a:t>
            </a:r>
          </a:p>
        </p:txBody>
      </p:sp>
      <p:sp>
        <p:nvSpPr>
          <p:cNvPr id="2" name="Diagonal rand 1">
            <a:extLst>
              <a:ext uri="{FF2B5EF4-FFF2-40B4-BE49-F238E27FC236}">
                <a16:creationId xmlns:a16="http://schemas.microsoft.com/office/drawing/2014/main" id="{224857D2-E73D-A0D6-5B3F-0EBEE9CC6ED5}"/>
              </a:ext>
            </a:extLst>
          </p:cNvPr>
          <p:cNvSpPr/>
          <p:nvPr/>
        </p:nvSpPr>
        <p:spPr>
          <a:xfrm flipH="1">
            <a:off x="8729273" y="-19389"/>
            <a:ext cx="3462727" cy="1648918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textruta 15">
            <a:extLst>
              <a:ext uri="{FF2B5EF4-FFF2-40B4-BE49-F238E27FC236}">
                <a16:creationId xmlns:a16="http://schemas.microsoft.com/office/drawing/2014/main" id="{86911AC6-7130-FB3C-1C6F-D1539234E6F0}"/>
              </a:ext>
            </a:extLst>
          </p:cNvPr>
          <p:cNvSpPr txBox="1"/>
          <p:nvPr/>
        </p:nvSpPr>
        <p:spPr>
          <a:xfrm rot="1498546">
            <a:off x="9553731" y="404960"/>
            <a:ext cx="265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Till RSS</a:t>
            </a: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F5865623-FA57-DE9D-2E78-91C9F97EAEBB}"/>
              </a:ext>
            </a:extLst>
          </p:cNvPr>
          <p:cNvSpPr txBox="1">
            <a:spLocks/>
          </p:cNvSpPr>
          <p:nvPr/>
        </p:nvSpPr>
        <p:spPr>
          <a:xfrm>
            <a:off x="835720" y="2521667"/>
            <a:ext cx="3467102" cy="907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4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20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18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16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16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Målgrupp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RSS utvecklingsledare och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ev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9A332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RSS chef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59FA60AC-748E-4281-2121-1222FFEEF8A4}"/>
              </a:ext>
            </a:extLst>
          </p:cNvPr>
          <p:cNvSpPr txBox="1">
            <a:spLocks/>
          </p:cNvSpPr>
          <p:nvPr/>
        </p:nvSpPr>
        <p:spPr>
          <a:xfrm>
            <a:off x="4835097" y="4555400"/>
            <a:ext cx="5157787" cy="434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4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20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18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16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1600" b="1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416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5DE151-1E5A-3A18-B244-3868529D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1" y="3451743"/>
            <a:ext cx="4860396" cy="1237130"/>
          </a:xfrm>
        </p:spPr>
        <p:txBody>
          <a:bodyPr anchor="b">
            <a:normAutofit fontScale="90000"/>
          </a:bodyPr>
          <a:lstStyle/>
          <a:p>
            <a:r>
              <a:rPr lang="sv-SE" dirty="0"/>
              <a:t>Frågor eller medskick?</a:t>
            </a:r>
            <a:br>
              <a:rPr lang="sv-SE" dirty="0"/>
            </a:br>
            <a:br>
              <a:rPr lang="sv-SE" dirty="0"/>
            </a:br>
            <a:r>
              <a:rPr lang="sv-SE" dirty="0"/>
              <a:t>I nästa steg får ni material för remiss och synpunkter.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3AE310-3615-9E0B-5553-9520DF075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3187285"/>
            <a:ext cx="4860396" cy="3128991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5" name="Bild 4" descr="Glödlampa och kugghjul med hel fyllning">
            <a:extLst>
              <a:ext uri="{FF2B5EF4-FFF2-40B4-BE49-F238E27FC236}">
                <a16:creationId xmlns:a16="http://schemas.microsoft.com/office/drawing/2014/main" id="{9DE13DB2-6DB4-D3CE-0AB1-048952C83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3926" y="765463"/>
            <a:ext cx="5327073" cy="53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9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951A24-FE25-7ED1-AE92-6E8430B42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400" dirty="0"/>
              <a:t>RSS-nätverket </a:t>
            </a:r>
            <a:r>
              <a:rPr lang="sv-SE" dirty="0"/>
              <a:t>7 jan 2025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A652A34-B682-E020-DFD8-72329720A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8" y="2685826"/>
            <a:ext cx="6724137" cy="2145418"/>
          </a:xfrm>
        </p:spPr>
        <p:txBody>
          <a:bodyPr/>
          <a:lstStyle/>
          <a:p>
            <a:r>
              <a:rPr lang="sv-SE" sz="4400" dirty="0"/>
              <a:t>SKR:s nationella brukarundersökningar inom socialtjänsten</a:t>
            </a:r>
          </a:p>
        </p:txBody>
      </p:sp>
    </p:spTree>
    <p:extLst>
      <p:ext uri="{BB962C8B-B14F-4D97-AF65-F5344CB8AC3E}">
        <p14:creationId xmlns:p14="http://schemas.microsoft.com/office/powerpoint/2010/main" val="3156547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DEDAC5-6493-4CEA-C859-6725FC5A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7" y="1535027"/>
            <a:ext cx="9269507" cy="720000"/>
          </a:xfrm>
        </p:spPr>
        <p:txBody>
          <a:bodyPr/>
          <a:lstStyle/>
          <a:p>
            <a:r>
              <a:rPr lang="sv-SE" dirty="0"/>
              <a:t>SKR:s brukarundersökningar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DB9DA1-FDBF-A38D-B627-92EA524D0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717" y="2459500"/>
            <a:ext cx="4482354" cy="4286534"/>
          </a:xfrm>
        </p:spPr>
        <p:txBody>
          <a:bodyPr/>
          <a:lstStyle/>
          <a:p>
            <a:pPr marL="0" indent="0">
              <a:buNone/>
            </a:pPr>
            <a:r>
              <a:rPr lang="sv-SE" sz="1400" b="1" dirty="0"/>
              <a:t>Myndighetskontakten individ- och familjeomsorg</a:t>
            </a:r>
          </a:p>
          <a:p>
            <a:r>
              <a:rPr lang="sv-SE" sz="1400" dirty="0"/>
              <a:t>Ekonomiskt bistånd</a:t>
            </a:r>
          </a:p>
          <a:p>
            <a:r>
              <a:rPr lang="sv-SE" sz="1400" dirty="0"/>
              <a:t>Missbruks- och beroendevården</a:t>
            </a:r>
          </a:p>
          <a:p>
            <a:r>
              <a:rPr lang="sv-SE" sz="1400" dirty="0"/>
              <a:t>Ungdomar 13-20 år inom den sociala barn- och ungdomsvården</a:t>
            </a:r>
          </a:p>
          <a:p>
            <a:r>
              <a:rPr lang="sv-SE" sz="1400" dirty="0"/>
              <a:t>Vårdnadshavare till barn och unga 0-18 år inom den sociala barn- och ungdomsvården</a:t>
            </a:r>
            <a:br>
              <a:rPr lang="sv-SE" sz="1400" dirty="0"/>
            </a:br>
            <a:endParaRPr lang="sv-SE" sz="1400" dirty="0"/>
          </a:p>
          <a:p>
            <a:pPr marL="0" indent="0">
              <a:buNone/>
            </a:pPr>
            <a:r>
              <a:rPr lang="sv-SE" sz="1400" b="1" dirty="0"/>
              <a:t>Öppna insatser inom social barn- och ungdomsvård</a:t>
            </a:r>
          </a:p>
          <a:p>
            <a:r>
              <a:rPr lang="sv-SE" sz="1400" dirty="0"/>
              <a:t>Ungdomar 13-20 år</a:t>
            </a:r>
          </a:p>
          <a:p>
            <a:r>
              <a:rPr lang="sv-SE" sz="1400" dirty="0"/>
              <a:t>Omsorgspersoner till barn 0-18 år</a:t>
            </a:r>
            <a:br>
              <a:rPr lang="sv-SE" sz="1400" dirty="0"/>
            </a:br>
            <a:endParaRPr lang="sv-SE" sz="1400" dirty="0"/>
          </a:p>
          <a:p>
            <a:pPr marL="0" indent="0">
              <a:buNone/>
            </a:pPr>
            <a:r>
              <a:rPr lang="sv-SE" sz="1400" b="1" dirty="0"/>
              <a:t>Myndighetskontakten funktionshinderområdet</a:t>
            </a:r>
          </a:p>
          <a:p>
            <a:r>
              <a:rPr lang="sv-SE" sz="1400" dirty="0"/>
              <a:t>Vuxna inom </a:t>
            </a:r>
            <a:r>
              <a:rPr lang="sv-SE" sz="1400" dirty="0" err="1"/>
              <a:t>SoL</a:t>
            </a:r>
            <a:r>
              <a:rPr lang="sv-SE" sz="1400" dirty="0"/>
              <a:t> och LSS</a:t>
            </a:r>
          </a:p>
          <a:p>
            <a:pPr marL="0" indent="0">
              <a:buNone/>
            </a:pPr>
            <a:endParaRPr lang="sv-SE" sz="1400" b="1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21118CD-96B7-91B7-8E78-ECA6B4D30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0870" y="2459498"/>
            <a:ext cx="5231350" cy="4286535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sv-SE" sz="1400" b="1" dirty="0"/>
              <a:t>Placerade barn och unga</a:t>
            </a:r>
          </a:p>
          <a:p>
            <a:pPr>
              <a:spcBef>
                <a:spcPts val="1000"/>
              </a:spcBef>
            </a:pPr>
            <a:r>
              <a:rPr lang="sv-SE" sz="1400" dirty="0"/>
              <a:t>Familjehem</a:t>
            </a:r>
          </a:p>
          <a:p>
            <a:pPr>
              <a:spcBef>
                <a:spcPts val="1000"/>
              </a:spcBef>
            </a:pPr>
            <a:r>
              <a:rPr lang="sv-SE" sz="1400" dirty="0"/>
              <a:t>Stödboende</a:t>
            </a:r>
          </a:p>
          <a:p>
            <a:pPr>
              <a:spcBef>
                <a:spcPts val="1000"/>
              </a:spcBef>
            </a:pPr>
            <a:r>
              <a:rPr lang="sv-SE" sz="1400" dirty="0"/>
              <a:t>Hem för vård eller boende (HVB)</a:t>
            </a:r>
            <a:br>
              <a:rPr lang="sv-SE" sz="1400" dirty="0"/>
            </a:br>
            <a:endParaRPr lang="sv-SE" sz="1400" dirty="0"/>
          </a:p>
          <a:p>
            <a:pPr marL="0" indent="0">
              <a:spcBef>
                <a:spcPts val="1000"/>
              </a:spcBef>
              <a:buNone/>
            </a:pPr>
            <a:r>
              <a:rPr lang="sv-SE" sz="1400" b="1" dirty="0"/>
              <a:t>Utförarverksamheter funktionshinderområdet</a:t>
            </a:r>
          </a:p>
          <a:p>
            <a:pPr>
              <a:spcBef>
                <a:spcPts val="1000"/>
              </a:spcBef>
            </a:pPr>
            <a:r>
              <a:rPr lang="sv-SE" sz="1400" dirty="0"/>
              <a:t>Vuxna med boende enligt LSS, gruppbostad  </a:t>
            </a:r>
          </a:p>
          <a:p>
            <a:pPr>
              <a:spcBef>
                <a:spcPts val="1000"/>
              </a:spcBef>
            </a:pPr>
            <a:r>
              <a:rPr lang="sv-SE" sz="1400" dirty="0"/>
              <a:t>Vuxna med boende enligt LSS, servicebostad  </a:t>
            </a:r>
          </a:p>
          <a:p>
            <a:pPr>
              <a:spcBef>
                <a:spcPts val="1000"/>
              </a:spcBef>
            </a:pPr>
            <a:r>
              <a:rPr lang="sv-SE" sz="1400" dirty="0"/>
              <a:t>Vuxna med boende enligt </a:t>
            </a:r>
            <a:r>
              <a:rPr lang="sv-SE" sz="1400" dirty="0" err="1"/>
              <a:t>SoL</a:t>
            </a:r>
            <a:r>
              <a:rPr lang="sv-SE" sz="1400" dirty="0"/>
              <a:t>, socialpsykiatri</a:t>
            </a:r>
          </a:p>
          <a:p>
            <a:pPr>
              <a:spcBef>
                <a:spcPts val="1000"/>
              </a:spcBef>
            </a:pPr>
            <a:r>
              <a:rPr lang="sv-SE" sz="1400" dirty="0"/>
              <a:t>Vuxna med boendestöd enligt </a:t>
            </a:r>
            <a:r>
              <a:rPr lang="sv-SE" sz="1400" dirty="0" err="1"/>
              <a:t>SoL</a:t>
            </a:r>
            <a:r>
              <a:rPr lang="sv-SE" sz="1400" dirty="0"/>
              <a:t> </a:t>
            </a:r>
          </a:p>
          <a:p>
            <a:pPr>
              <a:spcBef>
                <a:spcPts val="1000"/>
              </a:spcBef>
            </a:pPr>
            <a:r>
              <a:rPr lang="sv-SE" sz="1400" dirty="0"/>
              <a:t>Vuxna med daglig verksamhet enligt LSS </a:t>
            </a:r>
          </a:p>
          <a:p>
            <a:pPr>
              <a:spcBef>
                <a:spcPts val="1000"/>
              </a:spcBef>
            </a:pPr>
            <a:r>
              <a:rPr lang="sv-SE" sz="1400" dirty="0"/>
              <a:t>Vuxna med sysselsättning inom socialpsykiatri  </a:t>
            </a:r>
          </a:p>
          <a:p>
            <a:pPr>
              <a:spcBef>
                <a:spcPts val="1000"/>
              </a:spcBef>
            </a:pPr>
            <a:r>
              <a:rPr lang="sv-SE" sz="1400" dirty="0"/>
              <a:t>Vuxna med personlig assistans enligt LSS eller SFB </a:t>
            </a:r>
          </a:p>
          <a:p>
            <a:pPr marL="0" indent="0">
              <a:spcBef>
                <a:spcPts val="1000"/>
              </a:spcBef>
              <a:buNone/>
            </a:pPr>
            <a:endParaRPr lang="sv-SE" sz="1400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348AA40-E80E-E622-6656-17278DDA6BF3}"/>
              </a:ext>
            </a:extLst>
          </p:cNvPr>
          <p:cNvSpPr/>
          <p:nvPr/>
        </p:nvSpPr>
        <p:spPr>
          <a:xfrm>
            <a:off x="8373036" y="462085"/>
            <a:ext cx="3460376" cy="17929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SKR erbjuder fem undersökningar årligen, med olika antal enkäter</a:t>
            </a:r>
          </a:p>
        </p:txBody>
      </p:sp>
    </p:spTree>
    <p:extLst>
      <p:ext uri="{BB962C8B-B14F-4D97-AF65-F5344CB8AC3E}">
        <p14:creationId xmlns:p14="http://schemas.microsoft.com/office/powerpoint/2010/main" val="513323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AF83262C-E94B-4D7F-25A4-E7DEDD40E73C}"/>
              </a:ext>
            </a:extLst>
          </p:cNvPr>
          <p:cNvGraphicFramePr/>
          <p:nvPr/>
        </p:nvGraphicFramePr>
        <p:xfrm>
          <a:off x="2394976" y="1089439"/>
          <a:ext cx="5831634" cy="532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Blockbåge 29">
            <a:extLst>
              <a:ext uri="{FF2B5EF4-FFF2-40B4-BE49-F238E27FC236}">
                <a16:creationId xmlns:a16="http://schemas.microsoft.com/office/drawing/2014/main" id="{A41661F4-731D-D971-880F-AF603B37E0CD}"/>
              </a:ext>
            </a:extLst>
          </p:cNvPr>
          <p:cNvSpPr>
            <a:spLocks noChangeAspect="1"/>
          </p:cNvSpPr>
          <p:nvPr/>
        </p:nvSpPr>
        <p:spPr>
          <a:xfrm rot="9483850">
            <a:off x="3599498" y="1307576"/>
            <a:ext cx="4824000" cy="4824000"/>
          </a:xfrm>
          <a:prstGeom prst="blockArc">
            <a:avLst>
              <a:gd name="adj1" fmla="val 10555797"/>
              <a:gd name="adj2" fmla="val 19708178"/>
              <a:gd name="adj3" fmla="val 326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Blockbåge 10">
            <a:extLst>
              <a:ext uri="{FF2B5EF4-FFF2-40B4-BE49-F238E27FC236}">
                <a16:creationId xmlns:a16="http://schemas.microsoft.com/office/drawing/2014/main" id="{3A6DE4A1-8483-9EA4-EC3E-CFC1BDAE5FAC}"/>
              </a:ext>
            </a:extLst>
          </p:cNvPr>
          <p:cNvSpPr>
            <a:spLocks noChangeAspect="1"/>
          </p:cNvSpPr>
          <p:nvPr/>
        </p:nvSpPr>
        <p:spPr>
          <a:xfrm rot="10800000">
            <a:off x="3589770" y="1325006"/>
            <a:ext cx="4824000" cy="4824000"/>
          </a:xfrm>
          <a:prstGeom prst="blockArc">
            <a:avLst>
              <a:gd name="adj1" fmla="val 19772836"/>
              <a:gd name="adj2" fmla="val 2506741"/>
              <a:gd name="adj3" fmla="val 380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Blockbåge 8">
            <a:extLst>
              <a:ext uri="{FF2B5EF4-FFF2-40B4-BE49-F238E27FC236}">
                <a16:creationId xmlns:a16="http://schemas.microsoft.com/office/drawing/2014/main" id="{325AC509-B22E-216B-DFC7-A3024BA00630}"/>
              </a:ext>
            </a:extLst>
          </p:cNvPr>
          <p:cNvSpPr>
            <a:spLocks noChangeAspect="1"/>
          </p:cNvSpPr>
          <p:nvPr/>
        </p:nvSpPr>
        <p:spPr>
          <a:xfrm rot="10800000">
            <a:off x="3596230" y="1307575"/>
            <a:ext cx="4824000" cy="4824000"/>
          </a:xfrm>
          <a:prstGeom prst="blockArc">
            <a:avLst>
              <a:gd name="adj1" fmla="val 10533696"/>
              <a:gd name="adj2" fmla="val 19708178"/>
              <a:gd name="adj3" fmla="val 326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5" name="Blockbåge 34">
            <a:extLst>
              <a:ext uri="{FF2B5EF4-FFF2-40B4-BE49-F238E27FC236}">
                <a16:creationId xmlns:a16="http://schemas.microsoft.com/office/drawing/2014/main" id="{46F0B2A7-67EC-CB43-223D-7EE6ECF3B5F8}"/>
              </a:ext>
            </a:extLst>
          </p:cNvPr>
          <p:cNvSpPr>
            <a:spLocks noChangeAspect="1"/>
          </p:cNvSpPr>
          <p:nvPr/>
        </p:nvSpPr>
        <p:spPr>
          <a:xfrm rot="20658230">
            <a:off x="3584301" y="1348919"/>
            <a:ext cx="4824000" cy="4824000"/>
          </a:xfrm>
          <a:prstGeom prst="blockArc">
            <a:avLst>
              <a:gd name="adj1" fmla="val 14334659"/>
              <a:gd name="adj2" fmla="val 20553931"/>
              <a:gd name="adj3" fmla="val 339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A12CCB8-CAD6-C45B-F309-57D03047A1CA}"/>
              </a:ext>
            </a:extLst>
          </p:cNvPr>
          <p:cNvSpPr txBox="1"/>
          <p:nvPr/>
        </p:nvSpPr>
        <p:spPr>
          <a:xfrm>
            <a:off x="8519438" y="4582949"/>
            <a:ext cx="1633540" cy="584775"/>
          </a:xfrm>
          <a:custGeom>
            <a:avLst/>
            <a:gdLst>
              <a:gd name="connsiteX0" fmla="*/ 0 w 1633540"/>
              <a:gd name="connsiteY0" fmla="*/ 0 h 584775"/>
              <a:gd name="connsiteX1" fmla="*/ 1633540 w 1633540"/>
              <a:gd name="connsiteY1" fmla="*/ 0 h 584775"/>
              <a:gd name="connsiteX2" fmla="*/ 1633540 w 1633540"/>
              <a:gd name="connsiteY2" fmla="*/ 584775 h 584775"/>
              <a:gd name="connsiteX3" fmla="*/ 0 w 1633540"/>
              <a:gd name="connsiteY3" fmla="*/ 584775 h 584775"/>
              <a:gd name="connsiteX4" fmla="*/ 0 w 163354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540" h="584775" fill="none" extrusionOk="0">
                <a:moveTo>
                  <a:pt x="0" y="0"/>
                </a:moveTo>
                <a:cubicBezTo>
                  <a:pt x="186633" y="76950"/>
                  <a:pt x="1261598" y="-56815"/>
                  <a:pt x="1633540" y="0"/>
                </a:cubicBezTo>
                <a:cubicBezTo>
                  <a:pt x="1657673" y="72806"/>
                  <a:pt x="1614935" y="439861"/>
                  <a:pt x="1633540" y="584775"/>
                </a:cubicBezTo>
                <a:cubicBezTo>
                  <a:pt x="1365689" y="592637"/>
                  <a:pt x="465263" y="485395"/>
                  <a:pt x="0" y="584775"/>
                </a:cubicBezTo>
                <a:cubicBezTo>
                  <a:pt x="27201" y="374681"/>
                  <a:pt x="47523" y="109891"/>
                  <a:pt x="0" y="0"/>
                </a:cubicBezTo>
                <a:close/>
              </a:path>
              <a:path w="1633540" h="584775" stroke="0" extrusionOk="0">
                <a:moveTo>
                  <a:pt x="0" y="0"/>
                </a:moveTo>
                <a:cubicBezTo>
                  <a:pt x="376604" y="125940"/>
                  <a:pt x="1272874" y="112819"/>
                  <a:pt x="1633540" y="0"/>
                </a:cubicBezTo>
                <a:cubicBezTo>
                  <a:pt x="1667043" y="236829"/>
                  <a:pt x="1650103" y="342660"/>
                  <a:pt x="1633540" y="584775"/>
                </a:cubicBezTo>
                <a:cubicBezTo>
                  <a:pt x="1261602" y="648005"/>
                  <a:pt x="798705" y="644977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Uppstart och förberedelser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0FB8818-54FE-FF2B-F1E5-5043F7AB4934}"/>
              </a:ext>
            </a:extLst>
          </p:cNvPr>
          <p:cNvSpPr txBox="1"/>
          <p:nvPr/>
        </p:nvSpPr>
        <p:spPr>
          <a:xfrm>
            <a:off x="1650695" y="3677520"/>
            <a:ext cx="1693905" cy="338554"/>
          </a:xfrm>
          <a:custGeom>
            <a:avLst/>
            <a:gdLst>
              <a:gd name="connsiteX0" fmla="*/ 0 w 1693905"/>
              <a:gd name="connsiteY0" fmla="*/ 0 h 338554"/>
              <a:gd name="connsiteX1" fmla="*/ 1693905 w 1693905"/>
              <a:gd name="connsiteY1" fmla="*/ 0 h 338554"/>
              <a:gd name="connsiteX2" fmla="*/ 1693905 w 1693905"/>
              <a:gd name="connsiteY2" fmla="*/ 338554 h 338554"/>
              <a:gd name="connsiteX3" fmla="*/ 0 w 1693905"/>
              <a:gd name="connsiteY3" fmla="*/ 338554 h 338554"/>
              <a:gd name="connsiteX4" fmla="*/ 0 w 1693905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3905" h="338554" fill="none" extrusionOk="0">
                <a:moveTo>
                  <a:pt x="0" y="0"/>
                </a:moveTo>
                <a:cubicBezTo>
                  <a:pt x="389171" y="-43963"/>
                  <a:pt x="1340896" y="-8712"/>
                  <a:pt x="1693905" y="0"/>
                </a:cubicBezTo>
                <a:cubicBezTo>
                  <a:pt x="1724108" y="158205"/>
                  <a:pt x="1714250" y="249223"/>
                  <a:pt x="1693905" y="338554"/>
                </a:cubicBezTo>
                <a:cubicBezTo>
                  <a:pt x="1340148" y="223040"/>
                  <a:pt x="555807" y="482927"/>
                  <a:pt x="0" y="338554"/>
                </a:cubicBezTo>
                <a:cubicBezTo>
                  <a:pt x="15775" y="233880"/>
                  <a:pt x="24758" y="36633"/>
                  <a:pt x="0" y="0"/>
                </a:cubicBezTo>
                <a:close/>
              </a:path>
              <a:path w="1693905" h="338554" stroke="0" extrusionOk="0">
                <a:moveTo>
                  <a:pt x="0" y="0"/>
                </a:moveTo>
                <a:cubicBezTo>
                  <a:pt x="683704" y="-94316"/>
                  <a:pt x="1299781" y="-7684"/>
                  <a:pt x="1693905" y="0"/>
                </a:cubicBezTo>
                <a:cubicBezTo>
                  <a:pt x="1711383" y="94339"/>
                  <a:pt x="1716021" y="261187"/>
                  <a:pt x="1693905" y="338554"/>
                </a:cubicBezTo>
                <a:cubicBezTo>
                  <a:pt x="1232402" y="284792"/>
                  <a:pt x="739239" y="364175"/>
                  <a:pt x="0" y="338554"/>
                </a:cubicBezTo>
                <a:cubicBezTo>
                  <a:pt x="26486" y="256543"/>
                  <a:pt x="16797" y="63211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Genomförande</a:t>
            </a:r>
          </a:p>
        </p:txBody>
      </p:sp>
      <p:sp>
        <p:nvSpPr>
          <p:cNvPr id="15" name="Pil: sparr 14">
            <a:extLst>
              <a:ext uri="{FF2B5EF4-FFF2-40B4-BE49-F238E27FC236}">
                <a16:creationId xmlns:a16="http://schemas.microsoft.com/office/drawing/2014/main" id="{564EF561-B380-F9FC-79BA-DB8AB4076665}"/>
              </a:ext>
            </a:extLst>
          </p:cNvPr>
          <p:cNvSpPr/>
          <p:nvPr/>
        </p:nvSpPr>
        <p:spPr>
          <a:xfrm rot="3388776">
            <a:off x="7851962" y="2394003"/>
            <a:ext cx="275252" cy="235131"/>
          </a:xfrm>
          <a:prstGeom prst="chevr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FDFB7F6-A4E2-AA68-5CEF-A53EF5335B25}"/>
              </a:ext>
            </a:extLst>
          </p:cNvPr>
          <p:cNvSpPr txBox="1"/>
          <p:nvPr/>
        </p:nvSpPr>
        <p:spPr>
          <a:xfrm>
            <a:off x="5199496" y="786329"/>
            <a:ext cx="1132801" cy="338554"/>
          </a:xfrm>
          <a:custGeom>
            <a:avLst/>
            <a:gdLst>
              <a:gd name="connsiteX0" fmla="*/ 0 w 1132801"/>
              <a:gd name="connsiteY0" fmla="*/ 0 h 338554"/>
              <a:gd name="connsiteX1" fmla="*/ 1132801 w 1132801"/>
              <a:gd name="connsiteY1" fmla="*/ 0 h 338554"/>
              <a:gd name="connsiteX2" fmla="*/ 1132801 w 1132801"/>
              <a:gd name="connsiteY2" fmla="*/ 338554 h 338554"/>
              <a:gd name="connsiteX3" fmla="*/ 0 w 1132801"/>
              <a:gd name="connsiteY3" fmla="*/ 338554 h 338554"/>
              <a:gd name="connsiteX4" fmla="*/ 0 w 1132801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01" h="338554" fill="none" extrusionOk="0">
                <a:moveTo>
                  <a:pt x="0" y="0"/>
                </a:moveTo>
                <a:cubicBezTo>
                  <a:pt x="382271" y="-30979"/>
                  <a:pt x="869134" y="16274"/>
                  <a:pt x="1132801" y="0"/>
                </a:cubicBezTo>
                <a:cubicBezTo>
                  <a:pt x="1163004" y="158205"/>
                  <a:pt x="1153146" y="249223"/>
                  <a:pt x="1132801" y="338554"/>
                </a:cubicBezTo>
                <a:cubicBezTo>
                  <a:pt x="697460" y="420475"/>
                  <a:pt x="492991" y="351724"/>
                  <a:pt x="0" y="338554"/>
                </a:cubicBezTo>
                <a:cubicBezTo>
                  <a:pt x="15775" y="233880"/>
                  <a:pt x="24758" y="36633"/>
                  <a:pt x="0" y="0"/>
                </a:cubicBezTo>
                <a:close/>
              </a:path>
              <a:path w="1132801" h="338554" stroke="0" extrusionOk="0">
                <a:moveTo>
                  <a:pt x="0" y="0"/>
                </a:moveTo>
                <a:cubicBezTo>
                  <a:pt x="374823" y="-33243"/>
                  <a:pt x="951263" y="-25442"/>
                  <a:pt x="1132801" y="0"/>
                </a:cubicBezTo>
                <a:cubicBezTo>
                  <a:pt x="1150279" y="94339"/>
                  <a:pt x="1154917" y="261187"/>
                  <a:pt x="1132801" y="338554"/>
                </a:cubicBezTo>
                <a:cubicBezTo>
                  <a:pt x="828181" y="326858"/>
                  <a:pt x="279709" y="344220"/>
                  <a:pt x="0" y="338554"/>
                </a:cubicBezTo>
                <a:cubicBezTo>
                  <a:pt x="26486" y="256543"/>
                  <a:pt x="16797" y="63211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Resultat</a:t>
            </a:r>
          </a:p>
        </p:txBody>
      </p:sp>
      <p:sp>
        <p:nvSpPr>
          <p:cNvPr id="12" name="Rubrik 2">
            <a:extLst>
              <a:ext uri="{FF2B5EF4-FFF2-40B4-BE49-F238E27FC236}">
                <a16:creationId xmlns:a16="http://schemas.microsoft.com/office/drawing/2014/main" id="{7182F487-18F1-1316-BDDC-8AC1018152F4}"/>
              </a:ext>
            </a:extLst>
          </p:cNvPr>
          <p:cNvSpPr txBox="1">
            <a:spLocks/>
          </p:cNvSpPr>
          <p:nvPr/>
        </p:nvSpPr>
        <p:spPr>
          <a:xfrm>
            <a:off x="4616877" y="3156022"/>
            <a:ext cx="2792173" cy="1189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+mj-ea"/>
                <a:cs typeface="+mj-cs"/>
              </a:rPr>
              <a:t>BRUKARUNDERSÖKNINGAR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Next LT Pro Bold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+mj-ea"/>
                <a:cs typeface="+mj-cs"/>
              </a:rPr>
              <a:t>ÅRSHJUL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Bold"/>
                <a:ea typeface="+mj-ea"/>
                <a:cs typeface="+mj-cs"/>
              </a:rPr>
              <a:t>2024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F437618-A26C-244D-2592-1C3A377C7CB5}"/>
              </a:ext>
            </a:extLst>
          </p:cNvPr>
          <p:cNvSpPr txBox="1"/>
          <p:nvPr/>
        </p:nvSpPr>
        <p:spPr>
          <a:xfrm>
            <a:off x="6762349" y="950303"/>
            <a:ext cx="32695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Resultatwebbinarium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för brukarundersökningar inom individ- och familjeomsorg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0E36B6B-362F-86C3-E262-8F44396AA67D}"/>
              </a:ext>
            </a:extLst>
          </p:cNvPr>
          <p:cNvSpPr txBox="1"/>
          <p:nvPr/>
        </p:nvSpPr>
        <p:spPr>
          <a:xfrm>
            <a:off x="8433977" y="3256063"/>
            <a:ext cx="3610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Anmälan till undersökningarna öppnar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E07A31C-7536-ADF7-D372-79DD3F6E9011}"/>
              </a:ext>
            </a:extLst>
          </p:cNvPr>
          <p:cNvSpPr txBox="1"/>
          <p:nvPr/>
        </p:nvSpPr>
        <p:spPr>
          <a:xfrm>
            <a:off x="8478635" y="3807113"/>
            <a:ext cx="28137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Uppstartsmöte kommuner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345E1AD-A8FB-72C8-4117-923776E45474}"/>
              </a:ext>
            </a:extLst>
          </p:cNvPr>
          <p:cNvSpPr txBox="1"/>
          <p:nvPr/>
        </p:nvSpPr>
        <p:spPr>
          <a:xfrm>
            <a:off x="8400333" y="4182311"/>
            <a:ext cx="31144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Uppstartsmöte för privata aktörer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9C403AB-9B73-BA5E-A8E8-A62EC869F914}"/>
              </a:ext>
            </a:extLst>
          </p:cNvPr>
          <p:cNvSpPr txBox="1"/>
          <p:nvPr/>
        </p:nvSpPr>
        <p:spPr>
          <a:xfrm>
            <a:off x="6976327" y="5929778"/>
            <a:ext cx="43160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Sista dag för anmälan och beställning av tilläggstjänster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0A5A984-E76B-A73D-F5EC-ED5D6106670E}"/>
              </a:ext>
            </a:extLst>
          </p:cNvPr>
          <p:cNvSpPr txBox="1"/>
          <p:nvPr/>
        </p:nvSpPr>
        <p:spPr>
          <a:xfrm>
            <a:off x="70659" y="5058441"/>
            <a:ext cx="398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Introduktionsmöten enkätportalen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F9F64FEE-04CA-C425-90BD-04846D446D47}"/>
              </a:ext>
            </a:extLst>
          </p:cNvPr>
          <p:cNvSpPr txBox="1"/>
          <p:nvPr/>
        </p:nvSpPr>
        <p:spPr>
          <a:xfrm>
            <a:off x="848455" y="4639350"/>
            <a:ext cx="29676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Undersökningarna öppnar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7327CDD1-3F2B-4716-0A6C-E8814C3FCBFE}"/>
              </a:ext>
            </a:extLst>
          </p:cNvPr>
          <p:cNvSpPr txBox="1"/>
          <p:nvPr/>
        </p:nvSpPr>
        <p:spPr>
          <a:xfrm>
            <a:off x="351227" y="1779123"/>
            <a:ext cx="39914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Resultaten publiceras i enkätportalen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E0973DE7-20C0-EB9A-9AD9-B0C191ACB3A8}"/>
              </a:ext>
            </a:extLst>
          </p:cNvPr>
          <p:cNvSpPr txBox="1"/>
          <p:nvPr/>
        </p:nvSpPr>
        <p:spPr>
          <a:xfrm>
            <a:off x="2050430" y="1134045"/>
            <a:ext cx="31808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Resultaten publiceras i </a:t>
            </a: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Kolada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B6C1C2DA-25DF-209E-C510-176F1BCA0B6A}"/>
              </a:ext>
            </a:extLst>
          </p:cNvPr>
          <p:cNvSpPr/>
          <p:nvPr/>
        </p:nvSpPr>
        <p:spPr>
          <a:xfrm>
            <a:off x="6803073" y="153274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Ellips 39">
            <a:extLst>
              <a:ext uri="{FF2B5EF4-FFF2-40B4-BE49-F238E27FC236}">
                <a16:creationId xmlns:a16="http://schemas.microsoft.com/office/drawing/2014/main" id="{A5478F1E-0C37-DF7A-15FC-CF507648AA78}"/>
              </a:ext>
            </a:extLst>
          </p:cNvPr>
          <p:cNvSpPr/>
          <p:nvPr/>
        </p:nvSpPr>
        <p:spPr>
          <a:xfrm>
            <a:off x="5141271" y="146143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E11263C4-08E8-3E09-3196-217EF4CD81F4}"/>
              </a:ext>
            </a:extLst>
          </p:cNvPr>
          <p:cNvSpPr/>
          <p:nvPr/>
        </p:nvSpPr>
        <p:spPr>
          <a:xfrm>
            <a:off x="4316140" y="197869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481C0780-4952-C03C-EF30-DCBDCA7414D0}"/>
              </a:ext>
            </a:extLst>
          </p:cNvPr>
          <p:cNvSpPr/>
          <p:nvPr/>
        </p:nvSpPr>
        <p:spPr>
          <a:xfrm>
            <a:off x="8249544" y="3284117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43CCE10F-26C0-7210-0C84-C9F52412B6FE}"/>
              </a:ext>
            </a:extLst>
          </p:cNvPr>
          <p:cNvSpPr/>
          <p:nvPr/>
        </p:nvSpPr>
        <p:spPr>
          <a:xfrm>
            <a:off x="8249699" y="3853550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7AEA5C91-8D18-87E5-EAF5-3220C9EC4732}"/>
              </a:ext>
            </a:extLst>
          </p:cNvPr>
          <p:cNvSpPr/>
          <p:nvPr/>
        </p:nvSpPr>
        <p:spPr>
          <a:xfrm>
            <a:off x="8183575" y="4205002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C2F09BE7-3533-D9AE-2D55-ABFDE075D160}"/>
              </a:ext>
            </a:extLst>
          </p:cNvPr>
          <p:cNvSpPr/>
          <p:nvPr/>
        </p:nvSpPr>
        <p:spPr>
          <a:xfrm>
            <a:off x="6888884" y="57884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A57BAC22-C2D3-080D-2F01-1D1BFBF16C69}"/>
              </a:ext>
            </a:extLst>
          </p:cNvPr>
          <p:cNvSpPr/>
          <p:nvPr/>
        </p:nvSpPr>
        <p:spPr>
          <a:xfrm>
            <a:off x="3842027" y="4695750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C2634DD4-CCBC-D1A4-34ED-DB9921266F75}"/>
              </a:ext>
            </a:extLst>
          </p:cNvPr>
          <p:cNvSpPr/>
          <p:nvPr/>
        </p:nvSpPr>
        <p:spPr>
          <a:xfrm>
            <a:off x="3927998" y="2462712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B8FB5C6-C788-1BFA-5D57-D5FDB6E7CDDB}"/>
              </a:ext>
            </a:extLst>
          </p:cNvPr>
          <p:cNvSpPr txBox="1"/>
          <p:nvPr/>
        </p:nvSpPr>
        <p:spPr>
          <a:xfrm>
            <a:off x="-2174812" y="2331907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Undersökningarna stänger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1AC2EC97-3C86-AD4D-9C1E-330345AC7640}"/>
              </a:ext>
            </a:extLst>
          </p:cNvPr>
          <p:cNvSpPr/>
          <p:nvPr/>
        </p:nvSpPr>
        <p:spPr>
          <a:xfrm>
            <a:off x="7635573" y="524353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1B8989A1-510F-3F01-1414-FBF9EBD90B84}"/>
              </a:ext>
            </a:extLst>
          </p:cNvPr>
          <p:cNvSpPr txBox="1"/>
          <p:nvPr/>
        </p:nvSpPr>
        <p:spPr>
          <a:xfrm>
            <a:off x="7789689" y="5372223"/>
            <a:ext cx="37686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Sista dag att anmäla nya tilläggsfrågor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88046317-E12C-D35D-41F8-C55FB6C3C1E4}"/>
              </a:ext>
            </a:extLst>
          </p:cNvPr>
          <p:cNvSpPr/>
          <p:nvPr/>
        </p:nvSpPr>
        <p:spPr>
          <a:xfrm>
            <a:off x="4107817" y="5079948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C9E6517F-E42F-DAF6-D2F6-DC591E654BDC}"/>
              </a:ext>
            </a:extLst>
          </p:cNvPr>
          <p:cNvSpPr/>
          <p:nvPr/>
        </p:nvSpPr>
        <p:spPr>
          <a:xfrm>
            <a:off x="3646887" y="313809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3FD4687D-7A7E-339E-1969-BC5B9689FFD7}"/>
              </a:ext>
            </a:extLst>
          </p:cNvPr>
          <p:cNvSpPr txBox="1"/>
          <p:nvPr/>
        </p:nvSpPr>
        <p:spPr>
          <a:xfrm>
            <a:off x="600096" y="3056762"/>
            <a:ext cx="30257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Sista dag att </a:t>
            </a: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klustra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 enheter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079C6C4D-938B-E526-8236-CECEAA309DE0}"/>
              </a:ext>
            </a:extLst>
          </p:cNvPr>
          <p:cNvSpPr/>
          <p:nvPr/>
        </p:nvSpPr>
        <p:spPr>
          <a:xfrm>
            <a:off x="4112052" y="218346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83284A25-A1FA-954C-0E72-266F9F9AFFB5}"/>
              </a:ext>
            </a:extLst>
          </p:cNvPr>
          <p:cNvSpPr txBox="1"/>
          <p:nvPr/>
        </p:nvSpPr>
        <p:spPr>
          <a:xfrm>
            <a:off x="-2029289" y="203827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Sista dag att registrera svar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AA68A9E5-283E-7B65-61E6-F76F170D6AF6}"/>
              </a:ext>
            </a:extLst>
          </p:cNvPr>
          <p:cNvSpPr/>
          <p:nvPr/>
        </p:nvSpPr>
        <p:spPr>
          <a:xfrm>
            <a:off x="4581542" y="1749192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textruta 30">
            <a:extLst>
              <a:ext uri="{FF2B5EF4-FFF2-40B4-BE49-F238E27FC236}">
                <a16:creationId xmlns:a16="http://schemas.microsoft.com/office/drawing/2014/main" id="{A64FC643-4666-FDA9-3DC7-0AA8D3DFC191}"/>
              </a:ext>
            </a:extLst>
          </p:cNvPr>
          <p:cNvSpPr txBox="1"/>
          <p:nvPr/>
        </p:nvSpPr>
        <p:spPr>
          <a:xfrm>
            <a:off x="639819" y="1544485"/>
            <a:ext cx="39914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Fritextsvar publiceras i enkätportalen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593E77D3-32AD-1CC0-ABCE-EFFEC3080EAE}"/>
              </a:ext>
            </a:extLst>
          </p:cNvPr>
          <p:cNvSpPr/>
          <p:nvPr/>
        </p:nvSpPr>
        <p:spPr>
          <a:xfrm>
            <a:off x="4501647" y="5482038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37BCBBDC-640B-D2D1-119E-059E384FDD65}"/>
              </a:ext>
            </a:extLst>
          </p:cNvPr>
          <p:cNvSpPr txBox="1"/>
          <p:nvPr/>
        </p:nvSpPr>
        <p:spPr>
          <a:xfrm>
            <a:off x="593988" y="5590272"/>
            <a:ext cx="398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Sista dag att justera bakgrundsuppgifter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6E554A7F-B6A8-E2B4-29E2-E90631B116BF}"/>
              </a:ext>
            </a:extLst>
          </p:cNvPr>
          <p:cNvSpPr/>
          <p:nvPr/>
        </p:nvSpPr>
        <p:spPr>
          <a:xfrm>
            <a:off x="4297605" y="5299857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AA9F55B-7059-48E1-1B87-58545FEE11E1}"/>
              </a:ext>
            </a:extLst>
          </p:cNvPr>
          <p:cNvSpPr txBox="1"/>
          <p:nvPr/>
        </p:nvSpPr>
        <p:spPr>
          <a:xfrm>
            <a:off x="318549" y="5373143"/>
            <a:ext cx="398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Times New Roman" panose="02020603050405020304" pitchFamily="18" charset="0"/>
                <a:cs typeface="+mn-cs"/>
              </a:rPr>
              <a:t>Frågeassistensutbildning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77EC955-3DE7-F8A1-E172-425EDD99B242}"/>
              </a:ext>
            </a:extLst>
          </p:cNvPr>
          <p:cNvSpPr txBox="1"/>
          <p:nvPr/>
        </p:nvSpPr>
        <p:spPr>
          <a:xfrm>
            <a:off x="7211731" y="1325845"/>
            <a:ext cx="35183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Resultatwebbinarium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för brukarundersökningar inom funktionshinderområdet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F41971E-977C-F3AB-2AE1-5DCD86794121}"/>
              </a:ext>
            </a:extLst>
          </p:cNvPr>
          <p:cNvSpPr/>
          <p:nvPr/>
        </p:nvSpPr>
        <p:spPr>
          <a:xfrm>
            <a:off x="6585195" y="1447542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03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8263E6-E01C-9DA7-7F50-B26C80CB17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4588" y="2273450"/>
            <a:ext cx="5021081" cy="1317249"/>
          </a:xfrm>
        </p:spPr>
        <p:txBody>
          <a:bodyPr/>
          <a:lstStyle/>
          <a:p>
            <a:r>
              <a:rPr lang="sv-SE" dirty="0"/>
              <a:t>Förslaget: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FD081B-70CC-9E1C-A337-D8B7001D7DF9}"/>
              </a:ext>
            </a:extLst>
          </p:cNvPr>
          <p:cNvSpPr/>
          <p:nvPr/>
        </p:nvSpPr>
        <p:spPr>
          <a:xfrm>
            <a:off x="6976676" y="1338660"/>
            <a:ext cx="4226495" cy="37741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262422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Ändra genomförandet av SKR:s nationella brukarundersökningar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så att de genomförs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vartannat år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istället för varje år.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34D7B0B-9CD6-68BD-5E3D-EF89DA30AA3F}"/>
              </a:ext>
            </a:extLst>
          </p:cNvPr>
          <p:cNvSpPr txBox="1"/>
          <p:nvPr/>
        </p:nvSpPr>
        <p:spPr>
          <a:xfrm>
            <a:off x="7632091" y="4453459"/>
            <a:ext cx="291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Mellanåret kan kommuner genomföra undersökningar lokalt via Origo.</a:t>
            </a:r>
          </a:p>
        </p:txBody>
      </p:sp>
    </p:spTree>
    <p:extLst>
      <p:ext uri="{BB962C8B-B14F-4D97-AF65-F5344CB8AC3E}">
        <p14:creationId xmlns:p14="http://schemas.microsoft.com/office/powerpoint/2010/main" val="789160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 27">
            <a:extLst>
              <a:ext uri="{FF2B5EF4-FFF2-40B4-BE49-F238E27FC236}">
                <a16:creationId xmlns:a16="http://schemas.microsoft.com/office/drawing/2014/main" id="{87FA7B16-194A-99EA-1F43-E7B99CA04C8D}"/>
              </a:ext>
            </a:extLst>
          </p:cNvPr>
          <p:cNvSpPr>
            <a:spLocks noChangeAspect="1"/>
          </p:cNvSpPr>
          <p:nvPr/>
        </p:nvSpPr>
        <p:spPr>
          <a:xfrm>
            <a:off x="812096" y="3145807"/>
            <a:ext cx="843186" cy="84318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B58D30C1-18EF-F1C5-DF9B-58D70078D206}"/>
              </a:ext>
            </a:extLst>
          </p:cNvPr>
          <p:cNvSpPr>
            <a:spLocks noChangeAspect="1"/>
          </p:cNvSpPr>
          <p:nvPr/>
        </p:nvSpPr>
        <p:spPr>
          <a:xfrm>
            <a:off x="834681" y="4315538"/>
            <a:ext cx="843186" cy="84318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62FEAD34-3033-4650-8811-98D2DA23C31F}"/>
              </a:ext>
            </a:extLst>
          </p:cNvPr>
          <p:cNvSpPr>
            <a:spLocks noChangeAspect="1"/>
          </p:cNvSpPr>
          <p:nvPr/>
        </p:nvSpPr>
        <p:spPr>
          <a:xfrm>
            <a:off x="834681" y="5470511"/>
            <a:ext cx="843186" cy="84318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11B382-D2E6-74F0-0BE3-0420910762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556" y="1228663"/>
            <a:ext cx="10039185" cy="1496595"/>
          </a:xfrm>
        </p:spPr>
        <p:txBody>
          <a:bodyPr/>
          <a:lstStyle/>
          <a:p>
            <a:r>
              <a:rPr lang="sv-SE" sz="2800" dirty="0">
                <a:latin typeface="+mn-lt"/>
              </a:rPr>
              <a:t>Förslaget möjliggör: </a:t>
            </a:r>
          </a:p>
          <a:p>
            <a:r>
              <a:rPr lang="sv-SE" sz="3200" dirty="0"/>
              <a:t>Bättre förutsättningar för kommuner att utveckla och förbättra sina verksamheter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E4CC80A5-CF87-DAB0-6C71-F99092C32230}"/>
              </a:ext>
            </a:extLst>
          </p:cNvPr>
          <p:cNvSpPr/>
          <p:nvPr/>
        </p:nvSpPr>
        <p:spPr>
          <a:xfrm>
            <a:off x="1913947" y="3052946"/>
            <a:ext cx="7747882" cy="107262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2025: Genomföra brukarundersökningar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62422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Möjlighet att genomföra brukarundersökningar med stöd av SKR. Resultat sammanställs på nationell nivå och redovisas i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Kolada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3675EC2-654B-F32F-FCA4-83A7428149FE}"/>
              </a:ext>
            </a:extLst>
          </p:cNvPr>
          <p:cNvSpPr txBox="1"/>
          <p:nvPr/>
        </p:nvSpPr>
        <p:spPr>
          <a:xfrm>
            <a:off x="1913947" y="4148696"/>
            <a:ext cx="9032973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2026: Arbeta med resultaten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Analys och återkoppling av resultat, planera och genomföra utvecklings- och förbättringsarbeten. Kommunerna har möjlighet att genomföra brukarundersökningarna och få ett lokalt resultat. </a:t>
            </a:r>
          </a:p>
        </p:txBody>
      </p:sp>
      <p:pic>
        <p:nvPicPr>
          <p:cNvPr id="9" name="Bild 8" descr="Verktyg med hel fyllning">
            <a:extLst>
              <a:ext uri="{FF2B5EF4-FFF2-40B4-BE49-F238E27FC236}">
                <a16:creationId xmlns:a16="http://schemas.microsoft.com/office/drawing/2014/main" id="{481C5C3A-11A2-EC1A-9748-FAE85C5C9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04" y="4477435"/>
            <a:ext cx="545724" cy="545724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AB4E30F6-7E7E-9293-E6E9-3C4203B188D5}"/>
              </a:ext>
            </a:extLst>
          </p:cNvPr>
          <p:cNvSpPr txBox="1"/>
          <p:nvPr/>
        </p:nvSpPr>
        <p:spPr>
          <a:xfrm>
            <a:off x="1913947" y="5452297"/>
            <a:ext cx="7237167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2027: Genomföra brukarundersökningar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Möjlighet att genomföra brukarundersökningar med stöd av SKR. Resultat sammanställs på nationell nivå och redovisas i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Kolada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. </a:t>
            </a:r>
          </a:p>
        </p:txBody>
      </p:sp>
      <p:sp>
        <p:nvSpPr>
          <p:cNvPr id="33" name="Pratbubbla: oval 32">
            <a:extLst>
              <a:ext uri="{FF2B5EF4-FFF2-40B4-BE49-F238E27FC236}">
                <a16:creationId xmlns:a16="http://schemas.microsoft.com/office/drawing/2014/main" id="{7258734A-BBF0-736F-8625-9324D29539AC}"/>
              </a:ext>
            </a:extLst>
          </p:cNvPr>
          <p:cNvSpPr/>
          <p:nvPr/>
        </p:nvSpPr>
        <p:spPr>
          <a:xfrm>
            <a:off x="9401474" y="5161698"/>
            <a:ext cx="2192427" cy="1377585"/>
          </a:xfrm>
          <a:prstGeom prst="wedgeEllipseCallout">
            <a:avLst>
              <a:gd name="adj1" fmla="val -68535"/>
              <a:gd name="adj2" fmla="val 50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Upplever brukarna  förbättring?</a:t>
            </a:r>
          </a:p>
        </p:txBody>
      </p:sp>
      <p:pic>
        <p:nvPicPr>
          <p:cNvPr id="2" name="Bild 1" descr="Lista med hel fyllning">
            <a:extLst>
              <a:ext uri="{FF2B5EF4-FFF2-40B4-BE49-F238E27FC236}">
                <a16:creationId xmlns:a16="http://schemas.microsoft.com/office/drawing/2014/main" id="{E8CCDED7-4301-348A-0E5B-59ED379C3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68488">
            <a:off x="961434" y="5603592"/>
            <a:ext cx="589679" cy="646737"/>
          </a:xfrm>
          <a:prstGeom prst="rect">
            <a:avLst/>
          </a:prstGeom>
        </p:spPr>
      </p:pic>
      <p:pic>
        <p:nvPicPr>
          <p:cNvPr id="6" name="Bild 5" descr="Lista med hel fyllning">
            <a:extLst>
              <a:ext uri="{FF2B5EF4-FFF2-40B4-BE49-F238E27FC236}">
                <a16:creationId xmlns:a16="http://schemas.microsoft.com/office/drawing/2014/main" id="{28453FAA-94DD-1983-368A-BCF545675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68488">
            <a:off x="924021" y="3272402"/>
            <a:ext cx="594312" cy="651818"/>
          </a:xfrm>
          <a:prstGeom prst="rect">
            <a:avLst/>
          </a:prstGeom>
        </p:spPr>
      </p:pic>
      <p:sp>
        <p:nvSpPr>
          <p:cNvPr id="8" name="Pil: nedåt 7">
            <a:extLst>
              <a:ext uri="{FF2B5EF4-FFF2-40B4-BE49-F238E27FC236}">
                <a16:creationId xmlns:a16="http://schemas.microsoft.com/office/drawing/2014/main" id="{E752E4F6-9775-9FBA-4C18-9CCCA78C367E}"/>
              </a:ext>
            </a:extLst>
          </p:cNvPr>
          <p:cNvSpPr/>
          <p:nvPr/>
        </p:nvSpPr>
        <p:spPr>
          <a:xfrm>
            <a:off x="1041689" y="3993092"/>
            <a:ext cx="383999" cy="39176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Pil: nedåt 9">
            <a:extLst>
              <a:ext uri="{FF2B5EF4-FFF2-40B4-BE49-F238E27FC236}">
                <a16:creationId xmlns:a16="http://schemas.microsoft.com/office/drawing/2014/main" id="{EB7A2FCC-4AF1-F475-F8BA-83B8ED3D3207}"/>
              </a:ext>
            </a:extLst>
          </p:cNvPr>
          <p:cNvSpPr/>
          <p:nvPr/>
        </p:nvSpPr>
        <p:spPr>
          <a:xfrm>
            <a:off x="1085453" y="5148462"/>
            <a:ext cx="383999" cy="39176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29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233C95-4785-5DB6-103E-B3B4C01F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1680645"/>
            <a:ext cx="7313612" cy="1148317"/>
          </a:xfrm>
        </p:spPr>
        <p:txBody>
          <a:bodyPr/>
          <a:lstStyle/>
          <a:p>
            <a:r>
              <a:rPr lang="sv-SE" dirty="0"/>
              <a:t>Målsättning med förslaget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52DC74-F44E-036D-B418-CEE19912A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6" y="3073399"/>
            <a:ext cx="8585567" cy="356131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/>
              <a:t>Genom att samla ihop alla deltagande kommuner vartannat år, får resultatet bättre jämförbarhet.</a:t>
            </a:r>
          </a:p>
          <a:p>
            <a:pPr>
              <a:spcBef>
                <a:spcPts val="2400"/>
              </a:spcBef>
            </a:pPr>
            <a:r>
              <a:rPr lang="sv-SE" dirty="0"/>
              <a:t>Frigöra resurser för att arbeta med resultaten, analysera, planera och genomföra förbättringsarbeten i verksamheten.</a:t>
            </a:r>
          </a:p>
          <a:p>
            <a:pPr>
              <a:spcBef>
                <a:spcPts val="2400"/>
              </a:spcBef>
            </a:pPr>
            <a:r>
              <a:rPr lang="sv-SE" dirty="0"/>
              <a:t>Frigöra resurser till andra utvecklingsarbeten för en mer kunskapsbaserad socialtjänst, till exempel individbaserad systematisk uppföljning (ISU) och tjänstedesign.</a:t>
            </a:r>
          </a:p>
        </p:txBody>
      </p:sp>
    </p:spTree>
    <p:extLst>
      <p:ext uri="{BB962C8B-B14F-4D97-AF65-F5344CB8AC3E}">
        <p14:creationId xmlns:p14="http://schemas.microsoft.com/office/powerpoint/2010/main" val="2349552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B48095-B008-AD37-2142-3F669F2D88F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65606" y="2307265"/>
            <a:ext cx="4964654" cy="2986033"/>
          </a:xfrm>
        </p:spPr>
        <p:txBody>
          <a:bodyPr/>
          <a:lstStyle/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dirty="0"/>
              <a:t>Utmanande för vissa kommuner att ställa om etablerade arbetssätt för genomförande, kan tappa styrfart. </a:t>
            </a:r>
          </a:p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dirty="0"/>
              <a:t>Politik och ledning får inte årliga resultat att jämföra sig med andra och nationellt.</a:t>
            </a:r>
          </a:p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dirty="0"/>
              <a:t>Vissa brukare får svara på flera enkäter parallellt (sker även med nuvarande genomförande).</a:t>
            </a:r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C817AF16-A7C8-55D8-9354-FC995CA509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65608" y="1137685"/>
            <a:ext cx="5224948" cy="938877"/>
          </a:xfrm>
        </p:spPr>
        <p:txBody>
          <a:bodyPr anchor="b"/>
          <a:lstStyle/>
          <a:p>
            <a:r>
              <a:rPr lang="sv-SE" sz="3200" b="1" dirty="0"/>
              <a:t>Nackdelar med förslaget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FB1C9D-6509-79E0-24A3-0E413737BED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9457" y="2307265"/>
            <a:ext cx="5228470" cy="2986033"/>
          </a:xfrm>
        </p:spPr>
        <p:txBody>
          <a:bodyPr/>
          <a:lstStyle/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dirty="0"/>
              <a:t>Bättre jämförelsedata om fler kommuner deltar under samma år.</a:t>
            </a:r>
          </a:p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dirty="0"/>
              <a:t>Minskar administrativ börda för medarbetare.</a:t>
            </a:r>
          </a:p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dirty="0"/>
              <a:t>Frigör tid för arbete med verksamhetsförbättringar utifrån resultaten.</a:t>
            </a:r>
          </a:p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dirty="0"/>
              <a:t>Frigör tid för andra utvecklingsarbeten inom ramen för omställningen till ny </a:t>
            </a:r>
            <a:r>
              <a:rPr lang="sv-SE" dirty="0" err="1"/>
              <a:t>SoL.</a:t>
            </a:r>
            <a:endParaRPr lang="sv-SE" dirty="0"/>
          </a:p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dirty="0"/>
              <a:t>Motverkar enkättrötthet hos brukare.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5C37DCB-8FA7-8989-AEDD-73C2414A47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9457" y="1137685"/>
            <a:ext cx="5372763" cy="924302"/>
          </a:xfrm>
        </p:spPr>
        <p:txBody>
          <a:bodyPr anchor="b"/>
          <a:lstStyle/>
          <a:p>
            <a:r>
              <a:rPr lang="sv-SE" sz="3200" b="1" dirty="0"/>
              <a:t>Fördelar med förslaget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B7BF2F1-4194-E962-00E3-CE8373EE6CD1}"/>
              </a:ext>
            </a:extLst>
          </p:cNvPr>
          <p:cNvSpPr/>
          <p:nvPr/>
        </p:nvSpPr>
        <p:spPr>
          <a:xfrm>
            <a:off x="6624781" y="5427007"/>
            <a:ext cx="4965245" cy="9002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På nationell nivå är det inte stora skillnader i resultaten mellan åren, men det kan finnas större variationer på kommun– och enhetsnivå.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A56CEF5-8EAD-6023-67A8-BD0552AF61E3}"/>
              </a:ext>
            </a:extLst>
          </p:cNvPr>
          <p:cNvSpPr/>
          <p:nvPr/>
        </p:nvSpPr>
        <p:spPr>
          <a:xfrm>
            <a:off x="908632" y="5427007"/>
            <a:ext cx="4965246" cy="9002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242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Andra nationella undersökningar som genomförs vartannat år är Nationell patientenkät, SCB:s medborgarundersökning, Folkhälsoenkäten och Skolverkets elevenkät. 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03B8170F-3740-2510-B8A4-A4A2DFBEF0E9}"/>
              </a:ext>
            </a:extLst>
          </p:cNvPr>
          <p:cNvSpPr>
            <a:spLocks noChangeAspect="1"/>
          </p:cNvSpPr>
          <p:nvPr/>
        </p:nvSpPr>
        <p:spPr>
          <a:xfrm>
            <a:off x="6229285" y="5386866"/>
            <a:ext cx="488164" cy="48816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5" name="Bild 14" descr="Glödlampa med hel fyllning">
            <a:extLst>
              <a:ext uri="{FF2B5EF4-FFF2-40B4-BE49-F238E27FC236}">
                <a16:creationId xmlns:a16="http://schemas.microsoft.com/office/drawing/2014/main" id="{C645C22A-B5E9-BBDC-485B-50768FF4E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0161" y="5377034"/>
            <a:ext cx="483420" cy="483420"/>
          </a:xfrm>
          <a:prstGeom prst="rect">
            <a:avLst/>
          </a:prstGeom>
        </p:spPr>
      </p:pic>
      <p:sp>
        <p:nvSpPr>
          <p:cNvPr id="16" name="Ellips 15">
            <a:extLst>
              <a:ext uri="{FF2B5EF4-FFF2-40B4-BE49-F238E27FC236}">
                <a16:creationId xmlns:a16="http://schemas.microsoft.com/office/drawing/2014/main" id="{B24647C5-D312-60E3-83DD-0BE67965A695}"/>
              </a:ext>
            </a:extLst>
          </p:cNvPr>
          <p:cNvSpPr/>
          <p:nvPr/>
        </p:nvSpPr>
        <p:spPr>
          <a:xfrm>
            <a:off x="6383797" y="5453967"/>
            <a:ext cx="183282" cy="1769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AAC850E6-C4BE-F82C-0437-DF6C1992FA2F}"/>
              </a:ext>
            </a:extLst>
          </p:cNvPr>
          <p:cNvSpPr>
            <a:spLocks noChangeAspect="1"/>
          </p:cNvSpPr>
          <p:nvPr/>
        </p:nvSpPr>
        <p:spPr>
          <a:xfrm>
            <a:off x="505375" y="5372290"/>
            <a:ext cx="488164" cy="48816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0" name="Bild 19" descr="Glödlampa med hel fyllning">
            <a:extLst>
              <a:ext uri="{FF2B5EF4-FFF2-40B4-BE49-F238E27FC236}">
                <a16:creationId xmlns:a16="http://schemas.microsoft.com/office/drawing/2014/main" id="{6C951A10-2E89-F11B-0B2C-672FAF0FF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251" y="5362458"/>
            <a:ext cx="483420" cy="483420"/>
          </a:xfrm>
          <a:prstGeom prst="rect">
            <a:avLst/>
          </a:prstGeom>
        </p:spPr>
      </p:pic>
      <p:sp>
        <p:nvSpPr>
          <p:cNvPr id="21" name="Ellips 20">
            <a:extLst>
              <a:ext uri="{FF2B5EF4-FFF2-40B4-BE49-F238E27FC236}">
                <a16:creationId xmlns:a16="http://schemas.microsoft.com/office/drawing/2014/main" id="{51998AD5-3A33-2E66-5C69-433B812776F7}"/>
              </a:ext>
            </a:extLst>
          </p:cNvPr>
          <p:cNvSpPr/>
          <p:nvPr/>
        </p:nvSpPr>
        <p:spPr>
          <a:xfrm>
            <a:off x="659887" y="5439391"/>
            <a:ext cx="183282" cy="1769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231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07E94F-CA68-F072-C905-125A882887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6" y="3187287"/>
            <a:ext cx="8585567" cy="33236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000" dirty="0"/>
              <a:t>Inom ramen för rekommendationen 2025-2028 arbetar SKR vidare tillsammans med kommunerna.</a:t>
            </a:r>
            <a:endParaRPr lang="sv-SE" sz="20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000" dirty="0"/>
              <a:t>Med förslaget frigörs utrymme för att: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Öka stödet till kommunerna i analys- och uppföljningsarbete.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Erbjuda fler utbildningar inom individbaserad systematisk uppföljning (ISU) utifrån ökad efterfrågan.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Mer fokus på utvecklingsfrågor kopplat till brukarundersökningarna.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B6C062E-73B0-117D-38CB-6D0D32979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6" y="2290763"/>
            <a:ext cx="8841424" cy="720000"/>
          </a:xfrm>
        </p:spPr>
        <p:txBody>
          <a:bodyPr/>
          <a:lstStyle/>
          <a:p>
            <a:r>
              <a:rPr lang="sv-SE" dirty="0"/>
              <a:t>SKR anpassar stödet för en mer kunskapsbaserad socialtjänst </a:t>
            </a:r>
          </a:p>
        </p:txBody>
      </p:sp>
    </p:spTree>
    <p:extLst>
      <p:ext uri="{BB962C8B-B14F-4D97-AF65-F5344CB8AC3E}">
        <p14:creationId xmlns:p14="http://schemas.microsoft.com/office/powerpoint/2010/main" val="379350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A3D85-AA1D-5980-FDAB-67E7FB4D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venirNext LT Pro Bold"/>
              </a:rPr>
              <a:t>Förordning statsbidrag </a:t>
            </a:r>
            <a:br>
              <a:rPr lang="sv-SE" dirty="0">
                <a:latin typeface="AvenirNext LT Pro Bold"/>
              </a:rPr>
            </a:br>
            <a:r>
              <a:rPr lang="sv-SE" dirty="0">
                <a:latin typeface="AvenirNext LT Pro Bold"/>
              </a:rPr>
              <a:t>Nära vård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40EFC0-85D2-462A-837A-403BD8831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3140822"/>
            <a:ext cx="7787538" cy="31600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latin typeface="AvenirNext LT Pro Regular"/>
              </a:rPr>
              <a:t>Omställning av </a:t>
            </a:r>
            <a:r>
              <a:rPr lang="sv-SE" u="sng" dirty="0">
                <a:latin typeface="AvenirNext LT Pro Regular"/>
              </a:rPr>
              <a:t>hela </a:t>
            </a:r>
            <a:r>
              <a:rPr lang="sv-SE" dirty="0">
                <a:latin typeface="AvenirNext LT Pro Regular"/>
              </a:rPr>
              <a:t>hälso- och sjukvården</a:t>
            </a:r>
          </a:p>
          <a:p>
            <a:r>
              <a:rPr lang="sv-SE" dirty="0">
                <a:latin typeface="AvenirNext LT Pro Regular"/>
              </a:rPr>
              <a:t>Kommun och region</a:t>
            </a:r>
          </a:p>
          <a:p>
            <a:r>
              <a:rPr lang="sv-SE" dirty="0">
                <a:latin typeface="AvenirNext LT Pro Regular"/>
              </a:rPr>
              <a:t>Ska ses ihop med förordning om vårdkapacitet ( tillgänglighet)</a:t>
            </a:r>
          </a:p>
          <a:p>
            <a:r>
              <a:rPr lang="sv-SE" dirty="0">
                <a:latin typeface="AvenirNext LT Pro Regular"/>
              </a:rPr>
              <a:t>Rekvisition hos SoS</a:t>
            </a:r>
          </a:p>
          <a:p>
            <a:r>
              <a:rPr lang="sv-SE" dirty="0">
                <a:latin typeface="AvenirNext LT Pro Regular"/>
              </a:rPr>
              <a:t>Ekonomiska fördelningsnycklar presenteras i januari 2025</a:t>
            </a:r>
          </a:p>
        </p:txBody>
      </p:sp>
    </p:spTree>
    <p:extLst>
      <p:ext uri="{BB962C8B-B14F-4D97-AF65-F5344CB8AC3E}">
        <p14:creationId xmlns:p14="http://schemas.microsoft.com/office/powerpoint/2010/main" val="39046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F0E82F-8727-687A-2271-CD7239E4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Statens budget 2025 – Nära vård i fokus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A60616-EA83-365E-79B5-9C3534F12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3187285"/>
            <a:ext cx="7313612" cy="33928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800" dirty="0">
                <a:effectLst/>
                <a:latin typeface="AvenirNext LT Pro Regular"/>
                <a:ea typeface="Aptos" panose="020B0004020202020204" pitchFamily="34" charset="0"/>
                <a:cs typeface="Times New Roman"/>
              </a:rPr>
              <a:t>Regering avsätter 3 miljarder kronor för 2025 för att stödja utvecklingen till en nära och tillgänglig vård med fokus på primärvård. Medlen riktas till både kommuner och regioner.</a:t>
            </a:r>
          </a:p>
          <a:p>
            <a:r>
              <a:rPr lang="sv-SE" sz="1800" dirty="0">
                <a:effectLst/>
                <a:latin typeface="AvenirNext LT Pro Regular"/>
                <a:ea typeface="Aptos" panose="020B0004020202020204" pitchFamily="34" charset="0"/>
                <a:cs typeface="Times New Roman"/>
              </a:rPr>
              <a:t>Regeringen avsätter också 300 miljoner kronor för at stärka primärvård i landsbygd, och ytterligare 544 miljoner kronor för 2025 för att stärka en utbyggd primärvård. 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sv-SE" sz="1800" dirty="0">
                <a:effectLst/>
                <a:latin typeface="AvenirNext LT Pro Regular"/>
                <a:ea typeface="Aptos" panose="020B0004020202020204" pitchFamily="34" charset="0"/>
                <a:cs typeface="Times New Roman"/>
              </a:rPr>
              <a:t>Medel totalt för Nära vård </a:t>
            </a:r>
          </a:p>
          <a:p>
            <a:pPr lvl="1">
              <a:lnSpc>
                <a:spcPts val="1200"/>
              </a:lnSpc>
              <a:spcAft>
                <a:spcPts val="1000"/>
              </a:spcAft>
            </a:pPr>
            <a:r>
              <a:rPr lang="sv-SE" sz="1800" dirty="0">
                <a:effectLst/>
                <a:latin typeface="AvenirNext LT Pro Regular"/>
                <a:ea typeface="Aptos" panose="020B0004020202020204" pitchFamily="34" charset="0"/>
                <a:cs typeface="Times New Roman"/>
              </a:rPr>
              <a:t>År 2025: 3 844 miljoner kronor </a:t>
            </a:r>
          </a:p>
          <a:p>
            <a:pPr lvl="1">
              <a:lnSpc>
                <a:spcPts val="1200"/>
              </a:lnSpc>
              <a:spcAft>
                <a:spcPts val="1000"/>
              </a:spcAft>
            </a:pPr>
            <a:r>
              <a:rPr lang="sv-SE" sz="1800" dirty="0">
                <a:effectLst/>
                <a:latin typeface="AvenirNext LT Pro Regular"/>
                <a:ea typeface="Aptos" panose="020B0004020202020204" pitchFamily="34" charset="0"/>
                <a:cs typeface="Times New Roman"/>
              </a:rPr>
              <a:t>År 2026: 3 389 miljoner kronor</a:t>
            </a:r>
            <a:r>
              <a:rPr lang="sv-SE" sz="1800" dirty="0">
                <a:latin typeface="AvenirNext LT Pro Regular"/>
              </a:rPr>
              <a:t>s</a:t>
            </a:r>
            <a:endParaRPr lang="sv-SE" dirty="0"/>
          </a:p>
          <a:p>
            <a:r>
              <a:rPr lang="sv-SE" sz="1800" dirty="0"/>
              <a:t>Beslutad i riksdagen den 11 december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D027720-691A-14EC-53C8-133314DAF4E1}"/>
              </a:ext>
            </a:extLst>
          </p:cNvPr>
          <p:cNvSpPr txBox="1"/>
          <p:nvPr/>
        </p:nvSpPr>
        <p:spPr>
          <a:xfrm>
            <a:off x="9408160" y="1036320"/>
            <a:ext cx="1944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2"/>
              </a:rPr>
              <a:t>Läs mer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om Riksdagens beslutsprocess</a:t>
            </a:r>
            <a:b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75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82C102-E000-E001-7CFB-E69D9E02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96677"/>
            <a:ext cx="4860396" cy="1237130"/>
          </a:xfrm>
        </p:spPr>
        <p:txBody>
          <a:bodyPr anchor="t">
            <a:normAutofit fontScale="90000"/>
          </a:bodyPr>
          <a:lstStyle/>
          <a:p>
            <a:r>
              <a:rPr lang="sv-SE" sz="3500" dirty="0"/>
              <a:t>Förordning statsbidrag </a:t>
            </a:r>
            <a:br>
              <a:rPr lang="sv-SE" sz="3500" dirty="0"/>
            </a:br>
            <a:r>
              <a:rPr lang="sv-SE" sz="3500" dirty="0"/>
              <a:t>Nära vård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741847B4-1AED-DDF3-B946-DF4E81F135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766" b="10766"/>
          <a:stretch/>
        </p:blipFill>
        <p:spPr>
          <a:xfrm>
            <a:off x="6491816" y="359993"/>
            <a:ext cx="5256212" cy="5913183"/>
          </a:xfrm>
          <a:noFill/>
        </p:spPr>
      </p:pic>
    </p:spTree>
    <p:extLst>
      <p:ext uri="{BB962C8B-B14F-4D97-AF65-F5344CB8AC3E}">
        <p14:creationId xmlns:p14="http://schemas.microsoft.com/office/powerpoint/2010/main" val="184443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94C1F-196F-E0CE-65E0-800BE1A5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73" y="705245"/>
            <a:ext cx="10969774" cy="2201855"/>
          </a:xfrm>
        </p:spPr>
        <p:txBody>
          <a:bodyPr/>
          <a:lstStyle/>
          <a:p>
            <a:r>
              <a:rPr lang="sv-SE" sz="2800" dirty="0"/>
              <a:t>Förordning</a:t>
            </a:r>
            <a:br>
              <a:rPr lang="sv-SE" sz="2800" dirty="0"/>
            </a:br>
            <a:r>
              <a:rPr lang="sv-SE" sz="2800" dirty="0"/>
              <a:t>om statsbidrag till kommuner och regioner för utveckling </a:t>
            </a:r>
            <a:br>
              <a:rPr lang="sv-SE" sz="2800" dirty="0"/>
            </a:br>
            <a:r>
              <a:rPr lang="sv-SE" sz="2800" dirty="0"/>
              <a:t>av en god och nära 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CA1040-F08F-9116-98C7-79DDC0A1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Inledande bestämmelser</a:t>
            </a:r>
          </a:p>
          <a:p>
            <a:pPr marL="0" indent="0">
              <a:buNone/>
            </a:pPr>
            <a:r>
              <a:rPr lang="sv-SE" dirty="0"/>
              <a:t>1 § Denna förordning innehåller bestämmelser om statsbidrag till kommuner och regioner i syfte att utveckla en god och nära vård med fokus på primärvården.</a:t>
            </a:r>
          </a:p>
          <a:p>
            <a:pPr marL="0" indent="0">
              <a:buNone/>
            </a:pPr>
            <a:r>
              <a:rPr lang="sv-SE" dirty="0"/>
              <a:t>Förordningen är meddelad med stöd av 8 kap. 7 § regeringsformen.</a:t>
            </a:r>
          </a:p>
        </p:txBody>
      </p:sp>
    </p:spTree>
    <p:extLst>
      <p:ext uri="{BB962C8B-B14F-4D97-AF65-F5344CB8AC3E}">
        <p14:creationId xmlns:p14="http://schemas.microsoft.com/office/powerpoint/2010/main" val="276123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958163-0851-FEE7-483D-F328C668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506839"/>
            <a:ext cx="7313612" cy="1237130"/>
          </a:xfrm>
        </p:spPr>
        <p:txBody>
          <a:bodyPr/>
          <a:lstStyle/>
          <a:p>
            <a:r>
              <a:rPr lang="sv-SE" sz="2800" dirty="0"/>
              <a:t>Förutsättningar för bidrag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542CA9-9474-6207-E6C3-2FAE99AD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6" y="1872188"/>
            <a:ext cx="10460817" cy="586570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2 § Bidrag får, i mån av tillgång på medel, lämnas till kommuner och regioner för insatser som avser</a:t>
            </a:r>
          </a:p>
          <a:p>
            <a:pPr marL="0" indent="0">
              <a:buNone/>
            </a:pPr>
            <a:r>
              <a:rPr lang="sv-SE" dirty="0"/>
              <a:t>1. kontinuitet i primärvården, inklusive fast läkarkontakt</a:t>
            </a:r>
          </a:p>
          <a:p>
            <a:pPr marL="0" indent="0">
              <a:buNone/>
            </a:pPr>
            <a:r>
              <a:rPr lang="sv-SE" dirty="0"/>
              <a:t>2. tillgänglighet i primärvården,</a:t>
            </a:r>
          </a:p>
          <a:p>
            <a:pPr marL="0" indent="0">
              <a:buNone/>
            </a:pPr>
            <a:r>
              <a:rPr lang="sv-SE" dirty="0"/>
              <a:t>3. förebyggande och hälsofrämjande arbete i hälso- och sjukvården,</a:t>
            </a:r>
          </a:p>
          <a:p>
            <a:pPr marL="0" indent="0">
              <a:buNone/>
            </a:pPr>
            <a:r>
              <a:rPr lang="sv-SE" dirty="0"/>
              <a:t>4. habiliterande och rehabiliterande arbete i hälso- och sjukvården,</a:t>
            </a:r>
          </a:p>
          <a:p>
            <a:pPr marL="0" indent="0">
              <a:buNone/>
            </a:pPr>
            <a:r>
              <a:rPr lang="sv-SE" dirty="0"/>
              <a:t>5. personcentrering av hälso- och sjukvården,</a:t>
            </a:r>
          </a:p>
          <a:p>
            <a:pPr marL="0" indent="0">
              <a:buNone/>
            </a:pPr>
            <a:r>
              <a:rPr lang="sv-SE" dirty="0"/>
              <a:t>6. planering och samverkan mellan kommun och region för hälso- och sjukvården,</a:t>
            </a:r>
          </a:p>
          <a:p>
            <a:pPr marL="0" indent="0">
              <a:buNone/>
            </a:pPr>
            <a:r>
              <a:rPr lang="sv-SE" dirty="0"/>
              <a:t>7. kompetensförsörjning och arbetsmiljö i primärvården, och</a:t>
            </a:r>
          </a:p>
          <a:p>
            <a:pPr marL="0" indent="0">
              <a:buNone/>
            </a:pPr>
            <a:r>
              <a:rPr lang="sv-SE" dirty="0"/>
              <a:t>8. utveckling av primärvården i landsbygd och glesbygd.</a:t>
            </a:r>
          </a:p>
        </p:txBody>
      </p:sp>
    </p:spTree>
    <p:extLst>
      <p:ext uri="{BB962C8B-B14F-4D97-AF65-F5344CB8AC3E}">
        <p14:creationId xmlns:p14="http://schemas.microsoft.com/office/powerpoint/2010/main" val="3509500525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bilder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SKR 2024 Avenir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 2024 8" id="{69DEE477-2779-47CE-9B80-874C9351A066}" vid="{A6555E0A-D8F5-45D2-A0BB-0FA142C6C49D}"/>
    </a:ext>
  </a:extLst>
</a:theme>
</file>

<file path=ppt/theme/theme10.xml><?xml version="1.0" encoding="utf-8"?>
<a:theme xmlns:a="http://schemas.openxmlformats.org/drawingml/2006/main" name="1_Rosa bilder">
  <a:themeElements>
    <a:clrScheme name="SKR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325"/>
      </a:accent1>
      <a:accent2>
        <a:srgbClr val="FF7C5D"/>
      </a:accent2>
      <a:accent3>
        <a:srgbClr val="9A3324"/>
      </a:accent3>
      <a:accent4>
        <a:srgbClr val="154F80"/>
      </a:accent4>
      <a:accent5>
        <a:srgbClr val="115E67"/>
      </a:accent5>
      <a:accent6>
        <a:srgbClr val="7E5475"/>
      </a:accent6>
      <a:hlink>
        <a:srgbClr val="0563C1"/>
      </a:hlink>
      <a:folHlink>
        <a:srgbClr val="954F72"/>
      </a:folHlink>
    </a:clrScheme>
    <a:fontScheme name="SKR PPT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R_2024 ny 2" id="{896DBAC3-465A-2E43-BF4E-BA85D6103C51}" vid="{73020711-8881-544C-80D7-8B475ACF65FF}"/>
    </a:ext>
  </a:extLst>
</a:theme>
</file>

<file path=ppt/theme/theme11.xml><?xml version="1.0" encoding="utf-8"?>
<a:theme xmlns:a="http://schemas.openxmlformats.org/drawingml/2006/main" name="1_Bara rubrik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SKR 2024 Avenir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 2024 7" id="{0F2A4BFE-04EA-4A58-873D-362175CC65A7}" vid="{99757E81-1B40-45E6-A41D-7E9C38A7873A}"/>
    </a:ext>
  </a:extLst>
</a:theme>
</file>

<file path=ppt/theme/theme12.xml><?xml version="1.0" encoding="utf-8"?>
<a:theme xmlns:a="http://schemas.openxmlformats.org/drawingml/2006/main" name="1_Diagram och tabeller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SKR 2024 Avenir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 2024 7" id="{0F2A4BFE-04EA-4A58-873D-362175CC65A7}" vid="{DDBBEA89-7F96-4F6F-A327-242AD7CBB3F6}"/>
    </a:ext>
  </a:extLst>
</a:theme>
</file>

<file path=ppt/theme/theme13.xml><?xml version="1.0" encoding="utf-8"?>
<a:theme xmlns:a="http://schemas.openxmlformats.org/drawingml/2006/main" name="1_Text/text och innehåll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SKR 2024 Avenir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 2024 7" id="{0F2A4BFE-04EA-4A58-873D-362175CC65A7}" vid="{12395BC3-0460-4617-A564-E63F93C3D155}"/>
    </a:ext>
  </a:extLst>
</a:theme>
</file>

<file path=ppt/theme/theme14.xml><?xml version="1.0" encoding="utf-8"?>
<a:theme xmlns:a="http://schemas.openxmlformats.org/drawingml/2006/main" name="Beiga bilder">
  <a:themeElements>
    <a:clrScheme name="SKR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325"/>
      </a:accent1>
      <a:accent2>
        <a:srgbClr val="FF7C5D"/>
      </a:accent2>
      <a:accent3>
        <a:srgbClr val="9A3324"/>
      </a:accent3>
      <a:accent4>
        <a:srgbClr val="154F80"/>
      </a:accent4>
      <a:accent5>
        <a:srgbClr val="115E67"/>
      </a:accent5>
      <a:accent6>
        <a:srgbClr val="7E5475"/>
      </a:accent6>
      <a:hlink>
        <a:srgbClr val="0563C1"/>
      </a:hlink>
      <a:folHlink>
        <a:srgbClr val="954F72"/>
      </a:folHlink>
    </a:clrScheme>
    <a:fontScheme name="SKR PPT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R_2024 ny 2" id="{896DBAC3-465A-2E43-BF4E-BA85D6103C51}" vid="{9246AEA8-C76D-F44B-B4C6-6F7BE6AF0148}"/>
    </a:ext>
  </a:extLst>
</a:theme>
</file>

<file path=ppt/theme/theme1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xt/text och innehåll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SKR 2024 Avenir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 2024 8" id="{69DEE477-2779-47CE-9B80-874C9351A066}" vid="{F1CFAA1F-7B3E-4003-B5F4-E4BF91217DAA}"/>
    </a:ext>
  </a:extLst>
</a:theme>
</file>

<file path=ppt/theme/theme3.xml><?xml version="1.0" encoding="utf-8"?>
<a:theme xmlns:a="http://schemas.openxmlformats.org/drawingml/2006/main" name="Text och bild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SKR 2024 Avenir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 2024 8" id="{69DEE477-2779-47CE-9B80-874C9351A066}" vid="{E4D456B5-15D7-48ED-AB7F-EEC7E1488F1F}"/>
    </a:ext>
  </a:extLst>
</a:theme>
</file>

<file path=ppt/theme/theme4.xml><?xml version="1.0" encoding="utf-8"?>
<a:theme xmlns:a="http://schemas.openxmlformats.org/drawingml/2006/main" name="Bara rubrik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SKR 2024 Avenir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 2024 8" id="{69DEE477-2779-47CE-9B80-874C9351A066}" vid="{F099BD30-F9C7-4C57-B530-20055436742E}"/>
    </a:ext>
  </a:extLst>
</a:theme>
</file>

<file path=ppt/theme/theme5.xml><?xml version="1.0" encoding="utf-8"?>
<a:theme xmlns:a="http://schemas.openxmlformats.org/drawingml/2006/main" name="Diagram och tabeller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SKR 2024 Avenir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 2024 8" id="{69DEE477-2779-47CE-9B80-874C9351A066}" vid="{82345575-51EF-42DF-A2BF-C179B91DD5B3}"/>
    </a:ext>
  </a:extLst>
</a:theme>
</file>

<file path=ppt/theme/theme6.xml><?xml version="1.0" encoding="utf-8"?>
<a:theme xmlns:a="http://schemas.openxmlformats.org/drawingml/2006/main" name="Specialbilder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SKR 2024 Avenir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 2024 8" id="{69DEE477-2779-47CE-9B80-874C9351A066}" vid="{B4A75048-1238-49B2-8146-02C9EC5803E9}"/>
    </a:ext>
  </a:extLst>
</a:theme>
</file>

<file path=ppt/theme/theme7.xml><?xml version="1.0" encoding="utf-8"?>
<a:theme xmlns:a="http://schemas.openxmlformats.org/drawingml/2006/main" name="Rosa bilder">
  <a:themeElements>
    <a:clrScheme name="SKR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325"/>
      </a:accent1>
      <a:accent2>
        <a:srgbClr val="FF7C5D"/>
      </a:accent2>
      <a:accent3>
        <a:srgbClr val="9A3324"/>
      </a:accent3>
      <a:accent4>
        <a:srgbClr val="154F80"/>
      </a:accent4>
      <a:accent5>
        <a:srgbClr val="115E67"/>
      </a:accent5>
      <a:accent6>
        <a:srgbClr val="7E5475"/>
      </a:accent6>
      <a:hlink>
        <a:srgbClr val="0563C1"/>
      </a:hlink>
      <a:folHlink>
        <a:srgbClr val="954F72"/>
      </a:folHlink>
    </a:clrScheme>
    <a:fontScheme name="SKR PPT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R_2024_2" id="{A30B25CD-4266-4C3F-84F3-282C9711688D}" vid="{4B3CCAC3-C631-4A7D-ADB9-CF368323A0EA}"/>
    </a:ext>
  </a:extLst>
</a:theme>
</file>

<file path=ppt/theme/theme8.xml><?xml version="1.0" encoding="utf-8"?>
<a:theme xmlns:a="http://schemas.openxmlformats.org/drawingml/2006/main" name="1_Rubrikbilder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SKR 2024 Avenir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 2024 7" id="{0F2A4BFE-04EA-4A58-873D-362175CC65A7}" vid="{01E46586-41F6-4F44-B78F-3CAB574591C7}"/>
    </a:ext>
  </a:extLst>
</a:theme>
</file>

<file path=ppt/theme/theme9.xml><?xml version="1.0" encoding="utf-8"?>
<a:theme xmlns:a="http://schemas.openxmlformats.org/drawingml/2006/main" name="1_Text och bild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SKR 2024 Avenir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 2024 7" id="{0F2A4BFE-04EA-4A58-873D-362175CC65A7}" vid="{CCF72FC1-5FE0-4648-85CE-CC01AFDD32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ef351808-ea1a-4017-997a-a2f808228ff4" xsi:nil="true"/>
    <MigrationWizIdPermissionLevels xmlns="ef351808-ea1a-4017-997a-a2f808228ff4" xsi:nil="true"/>
    <TaxCatchAll xmlns="d19e9cd0-e61d-44fe-81d2-3a880cb1baa2" xsi:nil="true"/>
    <MigrationWizIdSecurityGroups xmlns="ef351808-ea1a-4017-997a-a2f808228ff4" xsi:nil="true"/>
    <MigrationWizId xmlns="ef351808-ea1a-4017-997a-a2f808228ff4" xsi:nil="true"/>
    <MigrationWizIdDocumentLibraryPermissions xmlns="ef351808-ea1a-4017-997a-a2f808228ff4" xsi:nil="true"/>
    <lcf76f155ced4ddcb4097134ff3c332f xmlns="ef351808-ea1a-4017-997a-a2f808228ff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174E26314E20418B3F1AA0A97A8E10" ma:contentTypeVersion="22" ma:contentTypeDescription="Skapa ett nytt dokument." ma:contentTypeScope="" ma:versionID="15fd899646cc3e1fd903e4d7c02f3e7a">
  <xsd:schema xmlns:xsd="http://www.w3.org/2001/XMLSchema" xmlns:xs="http://www.w3.org/2001/XMLSchema" xmlns:p="http://schemas.microsoft.com/office/2006/metadata/properties" xmlns:ns2="ef351808-ea1a-4017-997a-a2f808228ff4" xmlns:ns3="d19e9cd0-e61d-44fe-81d2-3a880cb1baa2" targetNamespace="http://schemas.microsoft.com/office/2006/metadata/properties" ma:root="true" ma:fieldsID="8508c37fe3aee5b2808140ad96d40985" ns2:_="" ns3:_="">
    <xsd:import namespace="ef351808-ea1a-4017-997a-a2f808228ff4"/>
    <xsd:import namespace="d19e9cd0-e61d-44fe-81d2-3a880cb1baa2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51808-ea1a-4017-997a-a2f808228ff4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Bildmarkeringar" ma:readOnly="false" ma:fieldId="{5cf76f15-5ced-4ddc-b409-7134ff3c332f}" ma:taxonomyMulti="true" ma:sspId="5efa82fb-9354-4acd-b788-aa5a5e384e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e9cd0-e61d-44fe-81d2-3a880cb1baa2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0102b7f-9a8a-4609-b096-57db4a197896}" ma:internalName="TaxCatchAll" ma:showField="CatchAllData" ma:web="d19e9cd0-e61d-44fe-81d2-3a880cb1b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B0BBC9-EDB3-4F0A-8A8A-9816AC21819F}">
  <ds:schemaRefs>
    <ds:schemaRef ds:uri="http://purl.org/dc/elements/1.1/"/>
    <ds:schemaRef ds:uri="c97e8997-facf-43e9-9920-31074bae3482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599c6114-7e07-454e-82dc-0e93cbeea4f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A3C4DD-58AA-42C1-80E6-E65C0D30D9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EAEDE7-24E2-4C2D-B2A9-305368D5F9EA}"/>
</file>

<file path=docMetadata/LabelInfo.xml><?xml version="1.0" encoding="utf-8"?>
<clbl:labelList xmlns:clbl="http://schemas.microsoft.com/office/2020/mipLabelMetadata">
  <clbl:label id="{1bedf1c5-bd0c-4dbf-abd6-7cd7c5ae5b40}" enabled="1" method="Standard" siteId="{7d4b8963-dacf-4722-a0a7-0d57c755f77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SKR 2024</Template>
  <TotalTime>210</TotalTime>
  <Words>2918</Words>
  <Application>Microsoft Office PowerPoint</Application>
  <PresentationFormat>Bredbild</PresentationFormat>
  <Paragraphs>466</Paragraphs>
  <Slides>49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49</vt:i4>
      </vt:variant>
    </vt:vector>
  </HeadingPairs>
  <TitlesOfParts>
    <vt:vector size="72" baseType="lpstr">
      <vt:lpstr>Aptos</vt:lpstr>
      <vt:lpstr>Arial</vt:lpstr>
      <vt:lpstr>Avenir Next LT Pro</vt:lpstr>
      <vt:lpstr>Avenir Next LT Pro Light</vt:lpstr>
      <vt:lpstr>AvenirNext LT Pro Bold</vt:lpstr>
      <vt:lpstr>AvenirNext LT Pro Regular</vt:lpstr>
      <vt:lpstr>Calibri</vt:lpstr>
      <vt:lpstr>Segoe UI</vt:lpstr>
      <vt:lpstr>Times New Roman</vt:lpstr>
      <vt:lpstr>Rubrikbilder</vt:lpstr>
      <vt:lpstr>Text/text och innehåll</vt:lpstr>
      <vt:lpstr>Text och bild</vt:lpstr>
      <vt:lpstr>Bara rubrik</vt:lpstr>
      <vt:lpstr>Diagram och tabeller</vt:lpstr>
      <vt:lpstr>Specialbilder</vt:lpstr>
      <vt:lpstr>Rosa bilder</vt:lpstr>
      <vt:lpstr>1_Rubrikbilder</vt:lpstr>
      <vt:lpstr>1_Text och bild</vt:lpstr>
      <vt:lpstr>1_Rosa bilder</vt:lpstr>
      <vt:lpstr>1_Bara rubrik</vt:lpstr>
      <vt:lpstr>1_Diagram och tabeller</vt:lpstr>
      <vt:lpstr>1_Text/text och innehåll</vt:lpstr>
      <vt:lpstr>Beiga bilder</vt:lpstr>
      <vt:lpstr>PowerPoint-presentation</vt:lpstr>
      <vt:lpstr>Nära vård 2025</vt:lpstr>
      <vt:lpstr>Bakgrund</vt:lpstr>
      <vt:lpstr>Förordning statsbidrag  Nära vård </vt:lpstr>
      <vt:lpstr>Förordning statsbidrag  Nära vård</vt:lpstr>
      <vt:lpstr>Statens budget 2025 – Nära vård i fokus</vt:lpstr>
      <vt:lpstr>Förordning statsbidrag  Nära vård</vt:lpstr>
      <vt:lpstr>Förordning om statsbidrag till kommuner och regioner för utveckling  av en god och nära vård</vt:lpstr>
      <vt:lpstr>Förutsättningar för bidrag</vt:lpstr>
      <vt:lpstr>Förutsättningar för bidrag fortsättning</vt:lpstr>
      <vt:lpstr>Rekvisition</vt:lpstr>
      <vt:lpstr>Fördelning av bidrag</vt:lpstr>
      <vt:lpstr>Beslut och utbetalning</vt:lpstr>
      <vt:lpstr>Redovisning</vt:lpstr>
      <vt:lpstr>Återbetalning och återkrav</vt:lpstr>
      <vt:lpstr>Fokus för SKRs stöd 2025  Nära vård </vt:lpstr>
      <vt:lpstr>Exempel på aktiviteter SKR</vt:lpstr>
      <vt:lpstr>Flerstegsraket!  SKR kommer fortsatt stödja er på  kort och lång sikt</vt:lpstr>
      <vt:lpstr>Planerna framåt för SKR </vt:lpstr>
      <vt:lpstr>PowerPoint-presentation</vt:lpstr>
      <vt:lpstr>PowerPoint-presentation</vt:lpstr>
      <vt:lpstr>Skatta läget –  ett verktyg!</vt:lpstr>
      <vt:lpstr>Från att Skatta läget  till att även fatta läget</vt:lpstr>
      <vt:lpstr>Analysrapport Skatta läget</vt:lpstr>
      <vt:lpstr>PowerPoint-presentation</vt:lpstr>
      <vt:lpstr> Lärprocess för Framtidens socialtjänst </vt:lpstr>
      <vt:lpstr>Stöd på olika sätt… </vt:lpstr>
      <vt:lpstr>PowerPoint-presentation</vt:lpstr>
      <vt:lpstr>Lärprocessen främjar förflyttning</vt:lpstr>
      <vt:lpstr>Varför lärprocess? </vt:lpstr>
      <vt:lpstr>Process för att lära av varandra</vt:lpstr>
      <vt:lpstr>Lärprocesen inehåller  tre delar</vt:lpstr>
      <vt:lpstr>PowerPoint-presentation</vt:lpstr>
      <vt:lpstr>PowerPoint-presentation</vt:lpstr>
      <vt:lpstr>Tidslinje för remiss och beslut lärprocess</vt:lpstr>
      <vt:lpstr>Åtagande: SKR</vt:lpstr>
      <vt:lpstr>Åtagande: RSS</vt:lpstr>
      <vt:lpstr>Åtagande: Kommun </vt:lpstr>
      <vt:lpstr>Organisering – Plan A – alla som vill</vt:lpstr>
      <vt:lpstr>RSS program: Kapacitet för omställning Hösten 2025 (uppstart 26 sep) </vt:lpstr>
      <vt:lpstr>Frågor eller medskick?  I nästa steg får ni material för remiss och synpunkter. </vt:lpstr>
      <vt:lpstr>PowerPoint-presentation</vt:lpstr>
      <vt:lpstr>SKR:s brukarundersökningar</vt:lpstr>
      <vt:lpstr>PowerPoint-presentation</vt:lpstr>
      <vt:lpstr>PowerPoint-presentation</vt:lpstr>
      <vt:lpstr>PowerPoint-presentation</vt:lpstr>
      <vt:lpstr>Målsättning med förslaget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Wiberg Camilla</dc:creator>
  <cp:lastModifiedBy>Wiberg Camilla</cp:lastModifiedBy>
  <cp:revision>2</cp:revision>
  <dcterms:created xsi:type="dcterms:W3CDTF">2025-01-07T11:40:49Z</dcterms:created>
  <dcterms:modified xsi:type="dcterms:W3CDTF">2025-01-07T15:11:31Z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0x010100D5174E26314E20418B3F1AA0A97A8E10</vt:lpwstr>
  </property>
</Properties>
</file>