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3" r:id="rId5"/>
    <p:sldId id="264" r:id="rId6"/>
    <p:sldId id="265" r:id="rId7"/>
    <p:sldId id="266" r:id="rId8"/>
    <p:sldId id="268" r:id="rId9"/>
    <p:sldId id="257" r:id="rId10"/>
    <p:sldId id="260" r:id="rId11"/>
    <p:sldId id="261" r:id="rId12"/>
    <p:sldId id="262" r:id="rId13"/>
    <p:sldId id="267" r:id="rId14"/>
    <p:sldId id="269" r:id="rId15"/>
    <p:sldId id="270" r:id="rId16"/>
    <p:sldId id="271" r:id="rId1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11535F-B8DE-4415-A97A-9AA1A231C3E3}" type="doc">
      <dgm:prSet loTypeId="urn:microsoft.com/office/officeart/2005/8/layout/process1" loCatId="process" qsTypeId="urn:microsoft.com/office/officeart/2005/8/quickstyle/simple1" qsCatId="simple" csTypeId="urn:microsoft.com/office/officeart/2005/8/colors/accent1_2" csCatId="accent1" phldr="1"/>
      <dgm:spPr/>
    </dgm:pt>
    <dgm:pt modelId="{33F5030F-9E2E-4F34-9F54-D95A2B4C54BA}">
      <dgm:prSet phldrT="[Text]" custT="1"/>
      <dgm:spPr/>
      <dgm:t>
        <a:bodyPr/>
        <a:lstStyle/>
        <a:p>
          <a:r>
            <a:rPr lang="sv-SE" sz="1600" dirty="0" smtClean="0"/>
            <a:t>240408</a:t>
          </a:r>
        </a:p>
        <a:p>
          <a:endParaRPr lang="sv-SE" sz="1600" dirty="0" smtClean="0"/>
        </a:p>
        <a:p>
          <a:r>
            <a:rPr lang="sv-SE" sz="1400" dirty="0" smtClean="0"/>
            <a:t>Presentation av pågående arbete och feedback från styrgrupp LCNV</a:t>
          </a:r>
          <a:endParaRPr lang="sv-SE" sz="1400" dirty="0"/>
        </a:p>
      </dgm:t>
    </dgm:pt>
    <dgm:pt modelId="{B9E4677E-4F29-4569-B773-8CBE058B09E9}" type="parTrans" cxnId="{55C77A5E-9A6F-4F68-B79C-7CD13273FBA9}">
      <dgm:prSet/>
      <dgm:spPr/>
      <dgm:t>
        <a:bodyPr/>
        <a:lstStyle/>
        <a:p>
          <a:endParaRPr lang="sv-SE"/>
        </a:p>
      </dgm:t>
    </dgm:pt>
    <dgm:pt modelId="{FCA06AF9-C8AA-4DA7-A471-85AC6CA2B873}" type="sibTrans" cxnId="{55C77A5E-9A6F-4F68-B79C-7CD13273FBA9}">
      <dgm:prSet/>
      <dgm:spPr>
        <a:solidFill>
          <a:schemeClr val="accent1">
            <a:lumMod val="40000"/>
            <a:lumOff val="60000"/>
          </a:schemeClr>
        </a:solidFill>
      </dgm:spPr>
      <dgm:t>
        <a:bodyPr/>
        <a:lstStyle/>
        <a:p>
          <a:endParaRPr lang="sv-SE"/>
        </a:p>
      </dgm:t>
    </dgm:pt>
    <dgm:pt modelId="{05130F3E-D59F-49D6-A44B-41E21A976453}">
      <dgm:prSet phldrT="[Text]" custT="1"/>
      <dgm:spPr/>
      <dgm:t>
        <a:bodyPr/>
        <a:lstStyle/>
        <a:p>
          <a:r>
            <a:rPr lang="sv-SE" sz="1600" dirty="0" smtClean="0"/>
            <a:t>240527</a:t>
          </a:r>
        </a:p>
        <a:p>
          <a:endParaRPr lang="sv-SE" sz="1600" dirty="0" smtClean="0"/>
        </a:p>
        <a:p>
          <a:r>
            <a:rPr lang="sv-SE" sz="1400" dirty="0" smtClean="0"/>
            <a:t>Presentation av utkast med juristernas tankar, arbetar vidare på utkastet</a:t>
          </a:r>
          <a:endParaRPr lang="sv-SE" sz="1400" dirty="0"/>
        </a:p>
      </dgm:t>
    </dgm:pt>
    <dgm:pt modelId="{E53E8162-AE60-4016-AE43-CD502137FDD3}" type="parTrans" cxnId="{4B83C5D8-D7C5-4840-9463-8712F2FB0E01}">
      <dgm:prSet/>
      <dgm:spPr/>
      <dgm:t>
        <a:bodyPr/>
        <a:lstStyle/>
        <a:p>
          <a:endParaRPr lang="sv-SE"/>
        </a:p>
      </dgm:t>
    </dgm:pt>
    <dgm:pt modelId="{5478CA6D-2CCB-4B65-B578-8C1175388327}" type="sibTrans" cxnId="{4B83C5D8-D7C5-4840-9463-8712F2FB0E01}">
      <dgm:prSet/>
      <dgm:spPr/>
      <dgm:t>
        <a:bodyPr/>
        <a:lstStyle/>
        <a:p>
          <a:endParaRPr lang="sv-SE"/>
        </a:p>
      </dgm:t>
    </dgm:pt>
    <dgm:pt modelId="{C378519B-813C-45CE-B41F-F5620F30B754}">
      <dgm:prSet custT="1"/>
      <dgm:spPr/>
      <dgm:t>
        <a:bodyPr/>
        <a:lstStyle/>
        <a:p>
          <a:r>
            <a:rPr lang="sv-SE" sz="1600" dirty="0" smtClean="0"/>
            <a:t>240610</a:t>
          </a:r>
        </a:p>
        <a:p>
          <a:endParaRPr lang="sv-SE" sz="1600" dirty="0" smtClean="0"/>
        </a:p>
        <a:p>
          <a:r>
            <a:rPr lang="sv-SE" sz="1400" dirty="0" smtClean="0"/>
            <a:t>Presentation av utkast 3 där juristerna lägger sin hand under juni/juli</a:t>
          </a:r>
          <a:endParaRPr lang="sv-SE" sz="1400" dirty="0"/>
        </a:p>
      </dgm:t>
    </dgm:pt>
    <dgm:pt modelId="{C32C32D0-4A6E-4310-AC28-F9F74FD6B36B}" type="parTrans" cxnId="{C61AE3C9-14E3-4DFA-9368-4D369852F7A3}">
      <dgm:prSet/>
      <dgm:spPr/>
      <dgm:t>
        <a:bodyPr/>
        <a:lstStyle/>
        <a:p>
          <a:endParaRPr lang="sv-SE"/>
        </a:p>
      </dgm:t>
    </dgm:pt>
    <dgm:pt modelId="{793DAE2F-0E90-40D9-AA7D-1FFDE055EFFA}" type="sibTrans" cxnId="{C61AE3C9-14E3-4DFA-9368-4D369852F7A3}">
      <dgm:prSet/>
      <dgm:spPr/>
      <dgm:t>
        <a:bodyPr/>
        <a:lstStyle/>
        <a:p>
          <a:endParaRPr lang="sv-SE"/>
        </a:p>
      </dgm:t>
    </dgm:pt>
    <dgm:pt modelId="{92E1882F-DAD8-4632-AF51-9B8FC4EFC1D9}">
      <dgm:prSet phldrT="[Text]" custT="1"/>
      <dgm:spPr/>
      <dgm:t>
        <a:bodyPr/>
        <a:lstStyle/>
        <a:p>
          <a:pPr>
            <a:lnSpc>
              <a:spcPct val="100000"/>
            </a:lnSpc>
          </a:pPr>
          <a:r>
            <a:rPr lang="sv-SE" sz="1600" dirty="0" smtClean="0"/>
            <a:t>240215</a:t>
          </a:r>
        </a:p>
        <a:p>
          <a:pPr>
            <a:lnSpc>
              <a:spcPct val="100000"/>
            </a:lnSpc>
          </a:pPr>
          <a:r>
            <a:rPr lang="sv-SE" sz="1400" dirty="0" smtClean="0"/>
            <a:t>Uppdrag från styrgruppen</a:t>
          </a:r>
        </a:p>
        <a:p>
          <a:pPr>
            <a:lnSpc>
              <a:spcPct val="100000"/>
            </a:lnSpc>
          </a:pPr>
          <a:r>
            <a:rPr lang="sv-SE" sz="1400" dirty="0" smtClean="0"/>
            <a:t> ” Revidering av hemsjukvårds-avtalet ”</a:t>
          </a:r>
          <a:endParaRPr lang="sv-SE" sz="1400" dirty="0"/>
        </a:p>
      </dgm:t>
    </dgm:pt>
    <dgm:pt modelId="{B577BDAA-2123-4467-9B9F-B50AC8048BBD}" type="sibTrans" cxnId="{80282BE2-FE1D-4E61-9A89-931ED5E60850}">
      <dgm:prSet/>
      <dgm:spPr/>
      <dgm:t>
        <a:bodyPr/>
        <a:lstStyle/>
        <a:p>
          <a:endParaRPr lang="sv-SE"/>
        </a:p>
      </dgm:t>
    </dgm:pt>
    <dgm:pt modelId="{E76B68E3-3081-4BC2-BC18-0F30846C4391}" type="parTrans" cxnId="{80282BE2-FE1D-4E61-9A89-931ED5E60850}">
      <dgm:prSet/>
      <dgm:spPr/>
      <dgm:t>
        <a:bodyPr/>
        <a:lstStyle/>
        <a:p>
          <a:endParaRPr lang="sv-SE"/>
        </a:p>
      </dgm:t>
    </dgm:pt>
    <dgm:pt modelId="{5EDE548E-E488-49DF-BA1E-B80C264B64C6}">
      <dgm:prSet phldrT="[Text]"/>
      <dgm:spPr/>
      <dgm:t>
        <a:bodyPr/>
        <a:lstStyle/>
        <a:p>
          <a:r>
            <a:rPr lang="sv-SE" dirty="0" smtClean="0"/>
            <a:t>240816</a:t>
          </a:r>
        </a:p>
        <a:p>
          <a:endParaRPr lang="sv-SE" dirty="0" smtClean="0"/>
        </a:p>
        <a:p>
          <a:r>
            <a:rPr lang="sv-SE" dirty="0" smtClean="0"/>
            <a:t>Jurister arbetar med avtalet, lämnar en </a:t>
          </a:r>
          <a:r>
            <a:rPr lang="sv-SE" dirty="0" err="1" smtClean="0"/>
            <a:t>prel</a:t>
          </a:r>
          <a:r>
            <a:rPr lang="sv-SE" dirty="0" smtClean="0"/>
            <a:t> tidsplan med </a:t>
          </a:r>
          <a:r>
            <a:rPr lang="sv-SE" b="0" u="none" dirty="0" smtClean="0"/>
            <a:t>färdigt utkast i början av oktober</a:t>
          </a:r>
          <a:endParaRPr lang="sv-SE" u="none" dirty="0"/>
        </a:p>
      </dgm:t>
    </dgm:pt>
    <dgm:pt modelId="{0F3A79D5-806E-4C4E-B61B-EC6F2E6BDC03}" type="parTrans" cxnId="{F044AB64-C724-4817-B4AA-AEE74B3993FA}">
      <dgm:prSet/>
      <dgm:spPr/>
      <dgm:t>
        <a:bodyPr/>
        <a:lstStyle/>
        <a:p>
          <a:endParaRPr lang="sv-SE"/>
        </a:p>
      </dgm:t>
    </dgm:pt>
    <dgm:pt modelId="{8CC3DE47-5361-481A-A40F-8F704ABA6BBF}" type="sibTrans" cxnId="{F044AB64-C724-4817-B4AA-AEE74B3993FA}">
      <dgm:prSet/>
      <dgm:spPr/>
      <dgm:t>
        <a:bodyPr/>
        <a:lstStyle/>
        <a:p>
          <a:endParaRPr lang="sv-SE"/>
        </a:p>
      </dgm:t>
    </dgm:pt>
    <dgm:pt modelId="{77ED1428-207B-4894-B5A1-57667B4F4D3F}" type="pres">
      <dgm:prSet presAssocID="{1811535F-B8DE-4415-A97A-9AA1A231C3E3}" presName="Name0" presStyleCnt="0">
        <dgm:presLayoutVars>
          <dgm:dir/>
          <dgm:resizeHandles val="exact"/>
        </dgm:presLayoutVars>
      </dgm:prSet>
      <dgm:spPr/>
    </dgm:pt>
    <dgm:pt modelId="{A58A26A9-B1E7-4FF6-8984-E923444C2C22}" type="pres">
      <dgm:prSet presAssocID="{92E1882F-DAD8-4632-AF51-9B8FC4EFC1D9}" presName="node" presStyleLbl="node1" presStyleIdx="0" presStyleCnt="5">
        <dgm:presLayoutVars>
          <dgm:bulletEnabled val="1"/>
        </dgm:presLayoutVars>
      </dgm:prSet>
      <dgm:spPr/>
      <dgm:t>
        <a:bodyPr/>
        <a:lstStyle/>
        <a:p>
          <a:endParaRPr lang="sv-SE"/>
        </a:p>
      </dgm:t>
    </dgm:pt>
    <dgm:pt modelId="{5EC5AFE0-10B6-4FF8-92BD-C60B3EDD613D}" type="pres">
      <dgm:prSet presAssocID="{B577BDAA-2123-4467-9B9F-B50AC8048BBD}" presName="sibTrans" presStyleLbl="sibTrans2D1" presStyleIdx="0" presStyleCnt="4"/>
      <dgm:spPr/>
      <dgm:t>
        <a:bodyPr/>
        <a:lstStyle/>
        <a:p>
          <a:endParaRPr lang="sv-SE"/>
        </a:p>
      </dgm:t>
    </dgm:pt>
    <dgm:pt modelId="{006A49ED-0E95-4924-A85B-6EF565413BF3}" type="pres">
      <dgm:prSet presAssocID="{B577BDAA-2123-4467-9B9F-B50AC8048BBD}" presName="connectorText" presStyleLbl="sibTrans2D1" presStyleIdx="0" presStyleCnt="4"/>
      <dgm:spPr/>
      <dgm:t>
        <a:bodyPr/>
        <a:lstStyle/>
        <a:p>
          <a:endParaRPr lang="sv-SE"/>
        </a:p>
      </dgm:t>
    </dgm:pt>
    <dgm:pt modelId="{2F71455D-5F95-46CA-94B2-4E79D4C9F157}" type="pres">
      <dgm:prSet presAssocID="{33F5030F-9E2E-4F34-9F54-D95A2B4C54BA}" presName="node" presStyleLbl="node1" presStyleIdx="1" presStyleCnt="5">
        <dgm:presLayoutVars>
          <dgm:bulletEnabled val="1"/>
        </dgm:presLayoutVars>
      </dgm:prSet>
      <dgm:spPr/>
      <dgm:t>
        <a:bodyPr/>
        <a:lstStyle/>
        <a:p>
          <a:endParaRPr lang="sv-SE"/>
        </a:p>
      </dgm:t>
    </dgm:pt>
    <dgm:pt modelId="{DFD61CB7-9B8F-4F61-85CB-58B99CCD4A45}" type="pres">
      <dgm:prSet presAssocID="{FCA06AF9-C8AA-4DA7-A471-85AC6CA2B873}" presName="sibTrans" presStyleLbl="sibTrans2D1" presStyleIdx="1" presStyleCnt="4"/>
      <dgm:spPr/>
      <dgm:t>
        <a:bodyPr/>
        <a:lstStyle/>
        <a:p>
          <a:endParaRPr lang="sv-SE"/>
        </a:p>
      </dgm:t>
    </dgm:pt>
    <dgm:pt modelId="{8368A47D-E252-438A-8BB6-BF249DA07D94}" type="pres">
      <dgm:prSet presAssocID="{FCA06AF9-C8AA-4DA7-A471-85AC6CA2B873}" presName="connectorText" presStyleLbl="sibTrans2D1" presStyleIdx="1" presStyleCnt="4"/>
      <dgm:spPr/>
      <dgm:t>
        <a:bodyPr/>
        <a:lstStyle/>
        <a:p>
          <a:endParaRPr lang="sv-SE"/>
        </a:p>
      </dgm:t>
    </dgm:pt>
    <dgm:pt modelId="{EF94F39D-F687-4E56-BB8A-866EA8F7570B}" type="pres">
      <dgm:prSet presAssocID="{05130F3E-D59F-49D6-A44B-41E21A976453}" presName="node" presStyleLbl="node1" presStyleIdx="2" presStyleCnt="5">
        <dgm:presLayoutVars>
          <dgm:bulletEnabled val="1"/>
        </dgm:presLayoutVars>
      </dgm:prSet>
      <dgm:spPr/>
      <dgm:t>
        <a:bodyPr/>
        <a:lstStyle/>
        <a:p>
          <a:endParaRPr lang="sv-SE"/>
        </a:p>
      </dgm:t>
    </dgm:pt>
    <dgm:pt modelId="{5DDA23CA-D840-4C38-93C9-A7AA66B0F4FA}" type="pres">
      <dgm:prSet presAssocID="{5478CA6D-2CCB-4B65-B578-8C1175388327}" presName="sibTrans" presStyleLbl="sibTrans2D1" presStyleIdx="2" presStyleCnt="4"/>
      <dgm:spPr/>
      <dgm:t>
        <a:bodyPr/>
        <a:lstStyle/>
        <a:p>
          <a:endParaRPr lang="sv-SE"/>
        </a:p>
      </dgm:t>
    </dgm:pt>
    <dgm:pt modelId="{C1418442-4F27-496C-BC0D-8777FB9C4842}" type="pres">
      <dgm:prSet presAssocID="{5478CA6D-2CCB-4B65-B578-8C1175388327}" presName="connectorText" presStyleLbl="sibTrans2D1" presStyleIdx="2" presStyleCnt="4"/>
      <dgm:spPr/>
      <dgm:t>
        <a:bodyPr/>
        <a:lstStyle/>
        <a:p>
          <a:endParaRPr lang="sv-SE"/>
        </a:p>
      </dgm:t>
    </dgm:pt>
    <dgm:pt modelId="{ECF1CF1E-2A04-4FC4-8D10-53F51E1D1D08}" type="pres">
      <dgm:prSet presAssocID="{C378519B-813C-45CE-B41F-F5620F30B754}" presName="node" presStyleLbl="node1" presStyleIdx="3" presStyleCnt="5">
        <dgm:presLayoutVars>
          <dgm:bulletEnabled val="1"/>
        </dgm:presLayoutVars>
      </dgm:prSet>
      <dgm:spPr/>
      <dgm:t>
        <a:bodyPr/>
        <a:lstStyle/>
        <a:p>
          <a:endParaRPr lang="sv-SE"/>
        </a:p>
      </dgm:t>
    </dgm:pt>
    <dgm:pt modelId="{AD7C7973-C1ED-4345-ACC0-0F08BFB1EE64}" type="pres">
      <dgm:prSet presAssocID="{793DAE2F-0E90-40D9-AA7D-1FFDE055EFFA}" presName="sibTrans" presStyleLbl="sibTrans2D1" presStyleIdx="3" presStyleCnt="4"/>
      <dgm:spPr/>
      <dgm:t>
        <a:bodyPr/>
        <a:lstStyle/>
        <a:p>
          <a:endParaRPr lang="sv-SE"/>
        </a:p>
      </dgm:t>
    </dgm:pt>
    <dgm:pt modelId="{63C60AE8-A60B-4C03-914C-CFB4C24C443E}" type="pres">
      <dgm:prSet presAssocID="{793DAE2F-0E90-40D9-AA7D-1FFDE055EFFA}" presName="connectorText" presStyleLbl="sibTrans2D1" presStyleIdx="3" presStyleCnt="4"/>
      <dgm:spPr/>
      <dgm:t>
        <a:bodyPr/>
        <a:lstStyle/>
        <a:p>
          <a:endParaRPr lang="sv-SE"/>
        </a:p>
      </dgm:t>
    </dgm:pt>
    <dgm:pt modelId="{197BBF70-E2F3-44BF-A19D-9901C19561B7}" type="pres">
      <dgm:prSet presAssocID="{5EDE548E-E488-49DF-BA1E-B80C264B64C6}" presName="node" presStyleLbl="node1" presStyleIdx="4" presStyleCnt="5" custLinFactNeighborY="1293">
        <dgm:presLayoutVars>
          <dgm:bulletEnabled val="1"/>
        </dgm:presLayoutVars>
      </dgm:prSet>
      <dgm:spPr/>
      <dgm:t>
        <a:bodyPr/>
        <a:lstStyle/>
        <a:p>
          <a:endParaRPr lang="sv-SE"/>
        </a:p>
      </dgm:t>
    </dgm:pt>
  </dgm:ptLst>
  <dgm:cxnLst>
    <dgm:cxn modelId="{55C77A5E-9A6F-4F68-B79C-7CD13273FBA9}" srcId="{1811535F-B8DE-4415-A97A-9AA1A231C3E3}" destId="{33F5030F-9E2E-4F34-9F54-D95A2B4C54BA}" srcOrd="1" destOrd="0" parTransId="{B9E4677E-4F29-4569-B773-8CBE058B09E9}" sibTransId="{FCA06AF9-C8AA-4DA7-A471-85AC6CA2B873}"/>
    <dgm:cxn modelId="{E4988831-CF61-4D53-AA40-07E9D13C5A14}" type="presOf" srcId="{1811535F-B8DE-4415-A97A-9AA1A231C3E3}" destId="{77ED1428-207B-4894-B5A1-57667B4F4D3F}" srcOrd="0" destOrd="0" presId="urn:microsoft.com/office/officeart/2005/8/layout/process1"/>
    <dgm:cxn modelId="{1FCCDD45-24E2-4ED2-922C-C19AC5AD53BE}" type="presOf" srcId="{FCA06AF9-C8AA-4DA7-A471-85AC6CA2B873}" destId="{DFD61CB7-9B8F-4F61-85CB-58B99CCD4A45}" srcOrd="0" destOrd="0" presId="urn:microsoft.com/office/officeart/2005/8/layout/process1"/>
    <dgm:cxn modelId="{4B83C5D8-D7C5-4840-9463-8712F2FB0E01}" srcId="{1811535F-B8DE-4415-A97A-9AA1A231C3E3}" destId="{05130F3E-D59F-49D6-A44B-41E21A976453}" srcOrd="2" destOrd="0" parTransId="{E53E8162-AE60-4016-AE43-CD502137FDD3}" sibTransId="{5478CA6D-2CCB-4B65-B578-8C1175388327}"/>
    <dgm:cxn modelId="{87D1373E-CF44-4713-9EC5-C83C0072D201}" type="presOf" srcId="{793DAE2F-0E90-40D9-AA7D-1FFDE055EFFA}" destId="{63C60AE8-A60B-4C03-914C-CFB4C24C443E}" srcOrd="1" destOrd="0" presId="urn:microsoft.com/office/officeart/2005/8/layout/process1"/>
    <dgm:cxn modelId="{80282BE2-FE1D-4E61-9A89-931ED5E60850}" srcId="{1811535F-B8DE-4415-A97A-9AA1A231C3E3}" destId="{92E1882F-DAD8-4632-AF51-9B8FC4EFC1D9}" srcOrd="0" destOrd="0" parTransId="{E76B68E3-3081-4BC2-BC18-0F30846C4391}" sibTransId="{B577BDAA-2123-4467-9B9F-B50AC8048BBD}"/>
    <dgm:cxn modelId="{4205BDFC-1A58-4E04-A039-FF56A0E466F4}" type="presOf" srcId="{B577BDAA-2123-4467-9B9F-B50AC8048BBD}" destId="{006A49ED-0E95-4924-A85B-6EF565413BF3}" srcOrd="1" destOrd="0" presId="urn:microsoft.com/office/officeart/2005/8/layout/process1"/>
    <dgm:cxn modelId="{A53DB5F2-7444-4960-B45C-69E7069F5592}" type="presOf" srcId="{92E1882F-DAD8-4632-AF51-9B8FC4EFC1D9}" destId="{A58A26A9-B1E7-4FF6-8984-E923444C2C22}" srcOrd="0" destOrd="0" presId="urn:microsoft.com/office/officeart/2005/8/layout/process1"/>
    <dgm:cxn modelId="{FC8EA2AB-2864-4B0D-A703-A4E60EB21DD6}" type="presOf" srcId="{FCA06AF9-C8AA-4DA7-A471-85AC6CA2B873}" destId="{8368A47D-E252-438A-8BB6-BF249DA07D94}" srcOrd="1" destOrd="0" presId="urn:microsoft.com/office/officeart/2005/8/layout/process1"/>
    <dgm:cxn modelId="{C61AE3C9-14E3-4DFA-9368-4D369852F7A3}" srcId="{1811535F-B8DE-4415-A97A-9AA1A231C3E3}" destId="{C378519B-813C-45CE-B41F-F5620F30B754}" srcOrd="3" destOrd="0" parTransId="{C32C32D0-4A6E-4310-AC28-F9F74FD6B36B}" sibTransId="{793DAE2F-0E90-40D9-AA7D-1FFDE055EFFA}"/>
    <dgm:cxn modelId="{47FDC5D3-DCC0-42C6-B91B-B54C0D6B04AF}" type="presOf" srcId="{5478CA6D-2CCB-4B65-B578-8C1175388327}" destId="{C1418442-4F27-496C-BC0D-8777FB9C4842}" srcOrd="1" destOrd="0" presId="urn:microsoft.com/office/officeart/2005/8/layout/process1"/>
    <dgm:cxn modelId="{F044AB64-C724-4817-B4AA-AEE74B3993FA}" srcId="{1811535F-B8DE-4415-A97A-9AA1A231C3E3}" destId="{5EDE548E-E488-49DF-BA1E-B80C264B64C6}" srcOrd="4" destOrd="0" parTransId="{0F3A79D5-806E-4C4E-B61B-EC6F2E6BDC03}" sibTransId="{8CC3DE47-5361-481A-A40F-8F704ABA6BBF}"/>
    <dgm:cxn modelId="{04DE5E48-038A-4DC3-82B2-C383B0CCA516}" type="presOf" srcId="{793DAE2F-0E90-40D9-AA7D-1FFDE055EFFA}" destId="{AD7C7973-C1ED-4345-ACC0-0F08BFB1EE64}" srcOrd="0" destOrd="0" presId="urn:microsoft.com/office/officeart/2005/8/layout/process1"/>
    <dgm:cxn modelId="{9BF71C31-D3B7-4DB4-8BA4-B3B75690738D}" type="presOf" srcId="{5EDE548E-E488-49DF-BA1E-B80C264B64C6}" destId="{197BBF70-E2F3-44BF-A19D-9901C19561B7}" srcOrd="0" destOrd="0" presId="urn:microsoft.com/office/officeart/2005/8/layout/process1"/>
    <dgm:cxn modelId="{D6B82D22-EA21-4829-B291-02B3D9C827DA}" type="presOf" srcId="{05130F3E-D59F-49D6-A44B-41E21A976453}" destId="{EF94F39D-F687-4E56-BB8A-866EA8F7570B}" srcOrd="0" destOrd="0" presId="urn:microsoft.com/office/officeart/2005/8/layout/process1"/>
    <dgm:cxn modelId="{8D462794-9D33-49B5-B069-11A791BD93A8}" type="presOf" srcId="{33F5030F-9E2E-4F34-9F54-D95A2B4C54BA}" destId="{2F71455D-5F95-46CA-94B2-4E79D4C9F157}" srcOrd="0" destOrd="0" presId="urn:microsoft.com/office/officeart/2005/8/layout/process1"/>
    <dgm:cxn modelId="{BC8BBC71-490D-4B63-8387-5A3FFF3473D0}" type="presOf" srcId="{C378519B-813C-45CE-B41F-F5620F30B754}" destId="{ECF1CF1E-2A04-4FC4-8D10-53F51E1D1D08}" srcOrd="0" destOrd="0" presId="urn:microsoft.com/office/officeart/2005/8/layout/process1"/>
    <dgm:cxn modelId="{9F520E99-76F2-4764-8085-4D4EF57480E8}" type="presOf" srcId="{B577BDAA-2123-4467-9B9F-B50AC8048BBD}" destId="{5EC5AFE0-10B6-4FF8-92BD-C60B3EDD613D}" srcOrd="0" destOrd="0" presId="urn:microsoft.com/office/officeart/2005/8/layout/process1"/>
    <dgm:cxn modelId="{5A840FF4-881E-4C8E-864A-86872DAD732F}" type="presOf" srcId="{5478CA6D-2CCB-4B65-B578-8C1175388327}" destId="{5DDA23CA-D840-4C38-93C9-A7AA66B0F4FA}" srcOrd="0" destOrd="0" presId="urn:microsoft.com/office/officeart/2005/8/layout/process1"/>
    <dgm:cxn modelId="{E02EC8C9-9C05-453C-81EC-73D0C66877C7}" type="presParOf" srcId="{77ED1428-207B-4894-B5A1-57667B4F4D3F}" destId="{A58A26A9-B1E7-4FF6-8984-E923444C2C22}" srcOrd="0" destOrd="0" presId="urn:microsoft.com/office/officeart/2005/8/layout/process1"/>
    <dgm:cxn modelId="{51A3D831-71FC-4440-94A7-25F02100214C}" type="presParOf" srcId="{77ED1428-207B-4894-B5A1-57667B4F4D3F}" destId="{5EC5AFE0-10B6-4FF8-92BD-C60B3EDD613D}" srcOrd="1" destOrd="0" presId="urn:microsoft.com/office/officeart/2005/8/layout/process1"/>
    <dgm:cxn modelId="{3C241176-A025-4099-B1DE-10EBC534BC6C}" type="presParOf" srcId="{5EC5AFE0-10B6-4FF8-92BD-C60B3EDD613D}" destId="{006A49ED-0E95-4924-A85B-6EF565413BF3}" srcOrd="0" destOrd="0" presId="urn:microsoft.com/office/officeart/2005/8/layout/process1"/>
    <dgm:cxn modelId="{FAC04005-63BC-4443-AA8A-849F483C01BD}" type="presParOf" srcId="{77ED1428-207B-4894-B5A1-57667B4F4D3F}" destId="{2F71455D-5F95-46CA-94B2-4E79D4C9F157}" srcOrd="2" destOrd="0" presId="urn:microsoft.com/office/officeart/2005/8/layout/process1"/>
    <dgm:cxn modelId="{6A34E479-A081-4986-9C8F-5D537F2225EA}" type="presParOf" srcId="{77ED1428-207B-4894-B5A1-57667B4F4D3F}" destId="{DFD61CB7-9B8F-4F61-85CB-58B99CCD4A45}" srcOrd="3" destOrd="0" presId="urn:microsoft.com/office/officeart/2005/8/layout/process1"/>
    <dgm:cxn modelId="{1033AD1F-DF3D-4CA9-AAE5-17D7432AAA6D}" type="presParOf" srcId="{DFD61CB7-9B8F-4F61-85CB-58B99CCD4A45}" destId="{8368A47D-E252-438A-8BB6-BF249DA07D94}" srcOrd="0" destOrd="0" presId="urn:microsoft.com/office/officeart/2005/8/layout/process1"/>
    <dgm:cxn modelId="{E0AB6B6B-9BEB-462C-950F-98078C1AF38F}" type="presParOf" srcId="{77ED1428-207B-4894-B5A1-57667B4F4D3F}" destId="{EF94F39D-F687-4E56-BB8A-866EA8F7570B}" srcOrd="4" destOrd="0" presId="urn:microsoft.com/office/officeart/2005/8/layout/process1"/>
    <dgm:cxn modelId="{A55AA068-7764-4CAC-BC04-CFC108F3887B}" type="presParOf" srcId="{77ED1428-207B-4894-B5A1-57667B4F4D3F}" destId="{5DDA23CA-D840-4C38-93C9-A7AA66B0F4FA}" srcOrd="5" destOrd="0" presId="urn:microsoft.com/office/officeart/2005/8/layout/process1"/>
    <dgm:cxn modelId="{06E70D6B-AF3D-4603-AFD8-CC1CD8A20D2A}" type="presParOf" srcId="{5DDA23CA-D840-4C38-93C9-A7AA66B0F4FA}" destId="{C1418442-4F27-496C-BC0D-8777FB9C4842}" srcOrd="0" destOrd="0" presId="urn:microsoft.com/office/officeart/2005/8/layout/process1"/>
    <dgm:cxn modelId="{B2D58EF4-454E-40F9-BF28-98DD2F9AFFF7}" type="presParOf" srcId="{77ED1428-207B-4894-B5A1-57667B4F4D3F}" destId="{ECF1CF1E-2A04-4FC4-8D10-53F51E1D1D08}" srcOrd="6" destOrd="0" presId="urn:microsoft.com/office/officeart/2005/8/layout/process1"/>
    <dgm:cxn modelId="{3EFBBA98-5CA8-42E2-82EF-916B274E1F60}" type="presParOf" srcId="{77ED1428-207B-4894-B5A1-57667B4F4D3F}" destId="{AD7C7973-C1ED-4345-ACC0-0F08BFB1EE64}" srcOrd="7" destOrd="0" presId="urn:microsoft.com/office/officeart/2005/8/layout/process1"/>
    <dgm:cxn modelId="{BCDC8F68-613E-4DB3-994B-5FB3C6A2C14B}" type="presParOf" srcId="{AD7C7973-C1ED-4345-ACC0-0F08BFB1EE64}" destId="{63C60AE8-A60B-4C03-914C-CFB4C24C443E}" srcOrd="0" destOrd="0" presId="urn:microsoft.com/office/officeart/2005/8/layout/process1"/>
    <dgm:cxn modelId="{DE03D6D0-6FD1-43B7-8FF2-DC9EF56E66CF}" type="presParOf" srcId="{77ED1428-207B-4894-B5A1-57667B4F4D3F}" destId="{197BBF70-E2F3-44BF-A19D-9901C19561B7}"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7042BA-4860-45C4-90AB-DA7FD553E3D6}" type="doc">
      <dgm:prSet loTypeId="urn:microsoft.com/office/officeart/2005/8/layout/process1" loCatId="process" qsTypeId="urn:microsoft.com/office/officeart/2005/8/quickstyle/simple1" qsCatId="simple" csTypeId="urn:microsoft.com/office/officeart/2005/8/colors/accent1_2" csCatId="accent1" phldr="1"/>
      <dgm:spPr/>
    </dgm:pt>
    <dgm:pt modelId="{0094BC27-F803-459D-ACE7-033A8C67B0B3}">
      <dgm:prSet phldrT="[Text]"/>
      <dgm:spPr/>
      <dgm:t>
        <a:bodyPr/>
        <a:lstStyle/>
        <a:p>
          <a:r>
            <a:rPr lang="sv-SE" dirty="0" smtClean="0"/>
            <a:t>240828</a:t>
          </a:r>
        </a:p>
        <a:p>
          <a:endParaRPr lang="sv-SE" dirty="0" smtClean="0"/>
        </a:p>
        <a:p>
          <a:endParaRPr lang="sv-SE" dirty="0" smtClean="0"/>
        </a:p>
        <a:p>
          <a:r>
            <a:rPr lang="sv-SE" dirty="0" smtClean="0"/>
            <a:t>Återrapportering </a:t>
          </a:r>
          <a:r>
            <a:rPr lang="sv-SE" dirty="0" smtClean="0"/>
            <a:t>styrgrupp, frågor gällande  den specialiserade vården</a:t>
          </a:r>
          <a:endParaRPr lang="sv-SE" dirty="0"/>
        </a:p>
      </dgm:t>
    </dgm:pt>
    <dgm:pt modelId="{C4758164-9DA6-4792-9D25-B8B9634CC4C0}" type="parTrans" cxnId="{1CC2DD57-C19B-471A-B879-F56695FDE576}">
      <dgm:prSet/>
      <dgm:spPr/>
      <dgm:t>
        <a:bodyPr/>
        <a:lstStyle/>
        <a:p>
          <a:endParaRPr lang="sv-SE"/>
        </a:p>
      </dgm:t>
    </dgm:pt>
    <dgm:pt modelId="{B2D2E0F1-77D0-47D6-9853-4657B3F678A2}" type="sibTrans" cxnId="{1CC2DD57-C19B-471A-B879-F56695FDE576}">
      <dgm:prSet/>
      <dgm:spPr/>
      <dgm:t>
        <a:bodyPr/>
        <a:lstStyle/>
        <a:p>
          <a:endParaRPr lang="sv-SE"/>
        </a:p>
      </dgm:t>
    </dgm:pt>
    <dgm:pt modelId="{EB7C42F6-9793-4C1E-AA73-8A49A4A65F09}">
      <dgm:prSet phldrT="[Text]"/>
      <dgm:spPr/>
      <dgm:t>
        <a:bodyPr/>
        <a:lstStyle/>
        <a:p>
          <a:r>
            <a:rPr lang="sv-SE" dirty="0" smtClean="0"/>
            <a:t>241009</a:t>
          </a:r>
        </a:p>
        <a:p>
          <a:r>
            <a:rPr lang="sv-SE" dirty="0" smtClean="0"/>
            <a:t>Efter ställd fråga till juristerna gällande status så har juristerna inte ett färdigt utkast till början av oktober. De återkommer när de är klara</a:t>
          </a:r>
          <a:endParaRPr lang="sv-SE" dirty="0"/>
        </a:p>
      </dgm:t>
    </dgm:pt>
    <dgm:pt modelId="{03AB597D-C8C0-487B-ABF2-AFA01928851C}" type="parTrans" cxnId="{5B9645BB-A9E4-44F8-A2CB-59F2F08DE994}">
      <dgm:prSet/>
      <dgm:spPr/>
      <dgm:t>
        <a:bodyPr/>
        <a:lstStyle/>
        <a:p>
          <a:endParaRPr lang="sv-SE"/>
        </a:p>
      </dgm:t>
    </dgm:pt>
    <dgm:pt modelId="{C21F033F-F8F5-4C10-8510-F19CDF22B1F9}" type="sibTrans" cxnId="{5B9645BB-A9E4-44F8-A2CB-59F2F08DE994}">
      <dgm:prSet/>
      <dgm:spPr/>
      <dgm:t>
        <a:bodyPr/>
        <a:lstStyle/>
        <a:p>
          <a:endParaRPr lang="sv-SE"/>
        </a:p>
      </dgm:t>
    </dgm:pt>
    <dgm:pt modelId="{1C0486D5-43F2-49AD-9658-82B7112B100E}">
      <dgm:prSet/>
      <dgm:spPr/>
      <dgm:t>
        <a:bodyPr/>
        <a:lstStyle/>
        <a:p>
          <a:r>
            <a:rPr lang="sv-SE" dirty="0" smtClean="0"/>
            <a:t>241024</a:t>
          </a:r>
        </a:p>
        <a:p>
          <a:r>
            <a:rPr lang="sv-SE" dirty="0" smtClean="0"/>
            <a:t>Meddelande att enbart Hemsjukvårdsavtalet ska hanteras, ej den specialiserade vården Möte 28 okt för överlämnande av info till styrgrupp</a:t>
          </a:r>
          <a:endParaRPr lang="sv-SE" dirty="0"/>
        </a:p>
      </dgm:t>
    </dgm:pt>
    <dgm:pt modelId="{40E76702-B623-4634-B87D-C641A16C2C8C}" type="parTrans" cxnId="{602954BB-75CC-4C11-9C7D-0A6C1EDAFE40}">
      <dgm:prSet/>
      <dgm:spPr/>
      <dgm:t>
        <a:bodyPr/>
        <a:lstStyle/>
        <a:p>
          <a:endParaRPr lang="sv-SE"/>
        </a:p>
      </dgm:t>
    </dgm:pt>
    <dgm:pt modelId="{4311B42C-4136-4298-B4C0-69184E01169B}" type="sibTrans" cxnId="{602954BB-75CC-4C11-9C7D-0A6C1EDAFE40}">
      <dgm:prSet/>
      <dgm:spPr/>
      <dgm:t>
        <a:bodyPr/>
        <a:lstStyle/>
        <a:p>
          <a:endParaRPr lang="sv-SE"/>
        </a:p>
      </dgm:t>
    </dgm:pt>
    <dgm:pt modelId="{35259A56-3412-4C68-9433-8E49588323AB}">
      <dgm:prSet/>
      <dgm:spPr/>
      <dgm:t>
        <a:bodyPr/>
        <a:lstStyle/>
        <a:p>
          <a:r>
            <a:rPr lang="sv-SE" dirty="0" smtClean="0"/>
            <a:t>241106</a:t>
          </a:r>
        </a:p>
        <a:p>
          <a:r>
            <a:rPr lang="sv-SE" dirty="0" smtClean="0"/>
            <a:t>Presentation Välfärdsråd av hemsjukvårdsavtal ursprung  med redaktionella ändringar enbart</a:t>
          </a:r>
          <a:endParaRPr lang="sv-SE" dirty="0"/>
        </a:p>
      </dgm:t>
    </dgm:pt>
    <dgm:pt modelId="{DCA36D4A-0FB3-4442-88D1-FC5E9A5B152C}" type="parTrans" cxnId="{D9A71894-D011-4977-B492-929AF01AF9A1}">
      <dgm:prSet/>
      <dgm:spPr/>
      <dgm:t>
        <a:bodyPr/>
        <a:lstStyle/>
        <a:p>
          <a:endParaRPr lang="sv-SE"/>
        </a:p>
      </dgm:t>
    </dgm:pt>
    <dgm:pt modelId="{A2F3AC56-9CFA-4AD4-A643-2CB35D0E95BA}" type="sibTrans" cxnId="{D9A71894-D011-4977-B492-929AF01AF9A1}">
      <dgm:prSet/>
      <dgm:spPr/>
      <dgm:t>
        <a:bodyPr/>
        <a:lstStyle/>
        <a:p>
          <a:endParaRPr lang="sv-SE"/>
        </a:p>
      </dgm:t>
    </dgm:pt>
    <dgm:pt modelId="{2F7542D9-CF3E-4815-B7BF-DF5BEC808839}">
      <dgm:prSet/>
      <dgm:spPr/>
      <dgm:t>
        <a:bodyPr/>
        <a:lstStyle/>
        <a:p>
          <a:r>
            <a:rPr lang="sv-SE" dirty="0" smtClean="0"/>
            <a:t>202411</a:t>
          </a:r>
        </a:p>
        <a:p>
          <a:r>
            <a:rPr lang="sv-SE" dirty="0" smtClean="0"/>
            <a:t>Kommun och Region går igenom utkast från juni med juristers kommentarer var för sig</a:t>
          </a:r>
          <a:endParaRPr lang="sv-SE" dirty="0"/>
        </a:p>
      </dgm:t>
    </dgm:pt>
    <dgm:pt modelId="{48BAD654-1423-4E19-9929-55699E7A467F}" type="parTrans" cxnId="{A798E209-F0E2-4761-980E-1B78B3462A5B}">
      <dgm:prSet/>
      <dgm:spPr/>
      <dgm:t>
        <a:bodyPr/>
        <a:lstStyle/>
        <a:p>
          <a:endParaRPr lang="sv-SE"/>
        </a:p>
      </dgm:t>
    </dgm:pt>
    <dgm:pt modelId="{3C142400-114E-4236-AB90-EEAF0623B74A}" type="sibTrans" cxnId="{A798E209-F0E2-4761-980E-1B78B3462A5B}">
      <dgm:prSet/>
      <dgm:spPr/>
      <dgm:t>
        <a:bodyPr/>
        <a:lstStyle/>
        <a:p>
          <a:endParaRPr lang="sv-SE"/>
        </a:p>
      </dgm:t>
    </dgm:pt>
    <dgm:pt modelId="{A88F3C5C-5172-413C-A77A-7BDEA346E0D7}" type="pres">
      <dgm:prSet presAssocID="{637042BA-4860-45C4-90AB-DA7FD553E3D6}" presName="Name0" presStyleCnt="0">
        <dgm:presLayoutVars>
          <dgm:dir/>
          <dgm:resizeHandles val="exact"/>
        </dgm:presLayoutVars>
      </dgm:prSet>
      <dgm:spPr/>
    </dgm:pt>
    <dgm:pt modelId="{4A36B030-65FB-4DC9-B862-C25865A31948}" type="pres">
      <dgm:prSet presAssocID="{0094BC27-F803-459D-ACE7-033A8C67B0B3}" presName="node" presStyleLbl="node1" presStyleIdx="0" presStyleCnt="5">
        <dgm:presLayoutVars>
          <dgm:bulletEnabled val="1"/>
        </dgm:presLayoutVars>
      </dgm:prSet>
      <dgm:spPr/>
      <dgm:t>
        <a:bodyPr/>
        <a:lstStyle/>
        <a:p>
          <a:endParaRPr lang="sv-SE"/>
        </a:p>
      </dgm:t>
    </dgm:pt>
    <dgm:pt modelId="{D13B6568-4CE2-4307-B4C9-DE0DED0710E4}" type="pres">
      <dgm:prSet presAssocID="{B2D2E0F1-77D0-47D6-9853-4657B3F678A2}" presName="sibTrans" presStyleLbl="sibTrans2D1" presStyleIdx="0" presStyleCnt="4"/>
      <dgm:spPr/>
      <dgm:t>
        <a:bodyPr/>
        <a:lstStyle/>
        <a:p>
          <a:endParaRPr lang="sv-SE"/>
        </a:p>
      </dgm:t>
    </dgm:pt>
    <dgm:pt modelId="{8DB70549-5AFC-4280-8BEB-F0B38232B96E}" type="pres">
      <dgm:prSet presAssocID="{B2D2E0F1-77D0-47D6-9853-4657B3F678A2}" presName="connectorText" presStyleLbl="sibTrans2D1" presStyleIdx="0" presStyleCnt="4"/>
      <dgm:spPr/>
      <dgm:t>
        <a:bodyPr/>
        <a:lstStyle/>
        <a:p>
          <a:endParaRPr lang="sv-SE"/>
        </a:p>
      </dgm:t>
    </dgm:pt>
    <dgm:pt modelId="{5CD02FF8-83CE-4075-8BF1-FF74C2C64613}" type="pres">
      <dgm:prSet presAssocID="{EB7C42F6-9793-4C1E-AA73-8A49A4A65F09}" presName="node" presStyleLbl="node1" presStyleIdx="1" presStyleCnt="5">
        <dgm:presLayoutVars>
          <dgm:bulletEnabled val="1"/>
        </dgm:presLayoutVars>
      </dgm:prSet>
      <dgm:spPr/>
      <dgm:t>
        <a:bodyPr/>
        <a:lstStyle/>
        <a:p>
          <a:endParaRPr lang="sv-SE"/>
        </a:p>
      </dgm:t>
    </dgm:pt>
    <dgm:pt modelId="{5F2A1195-262D-442D-A86A-5F6E97327E44}" type="pres">
      <dgm:prSet presAssocID="{C21F033F-F8F5-4C10-8510-F19CDF22B1F9}" presName="sibTrans" presStyleLbl="sibTrans2D1" presStyleIdx="1" presStyleCnt="4"/>
      <dgm:spPr/>
      <dgm:t>
        <a:bodyPr/>
        <a:lstStyle/>
        <a:p>
          <a:endParaRPr lang="sv-SE"/>
        </a:p>
      </dgm:t>
    </dgm:pt>
    <dgm:pt modelId="{B22EB764-FB90-4060-ACA6-3DF375DBA93E}" type="pres">
      <dgm:prSet presAssocID="{C21F033F-F8F5-4C10-8510-F19CDF22B1F9}" presName="connectorText" presStyleLbl="sibTrans2D1" presStyleIdx="1" presStyleCnt="4"/>
      <dgm:spPr/>
      <dgm:t>
        <a:bodyPr/>
        <a:lstStyle/>
        <a:p>
          <a:endParaRPr lang="sv-SE"/>
        </a:p>
      </dgm:t>
    </dgm:pt>
    <dgm:pt modelId="{030D6462-2B74-4EC6-B88F-E4EAA32BD524}" type="pres">
      <dgm:prSet presAssocID="{1C0486D5-43F2-49AD-9658-82B7112B100E}" presName="node" presStyleLbl="node1" presStyleIdx="2" presStyleCnt="5">
        <dgm:presLayoutVars>
          <dgm:bulletEnabled val="1"/>
        </dgm:presLayoutVars>
      </dgm:prSet>
      <dgm:spPr/>
      <dgm:t>
        <a:bodyPr/>
        <a:lstStyle/>
        <a:p>
          <a:endParaRPr lang="sv-SE"/>
        </a:p>
      </dgm:t>
    </dgm:pt>
    <dgm:pt modelId="{DFE0BB4E-349F-427B-A7CF-344AE7B91E32}" type="pres">
      <dgm:prSet presAssocID="{4311B42C-4136-4298-B4C0-69184E01169B}" presName="sibTrans" presStyleLbl="sibTrans2D1" presStyleIdx="2" presStyleCnt="4"/>
      <dgm:spPr/>
      <dgm:t>
        <a:bodyPr/>
        <a:lstStyle/>
        <a:p>
          <a:endParaRPr lang="sv-SE"/>
        </a:p>
      </dgm:t>
    </dgm:pt>
    <dgm:pt modelId="{A71F5A83-626A-4A54-A833-1BA8358EF448}" type="pres">
      <dgm:prSet presAssocID="{4311B42C-4136-4298-B4C0-69184E01169B}" presName="connectorText" presStyleLbl="sibTrans2D1" presStyleIdx="2" presStyleCnt="4"/>
      <dgm:spPr/>
      <dgm:t>
        <a:bodyPr/>
        <a:lstStyle/>
        <a:p>
          <a:endParaRPr lang="sv-SE"/>
        </a:p>
      </dgm:t>
    </dgm:pt>
    <dgm:pt modelId="{39293C70-A6EB-4DF6-B3EA-0D2485E1BFCB}" type="pres">
      <dgm:prSet presAssocID="{35259A56-3412-4C68-9433-8E49588323AB}" presName="node" presStyleLbl="node1" presStyleIdx="3" presStyleCnt="5">
        <dgm:presLayoutVars>
          <dgm:bulletEnabled val="1"/>
        </dgm:presLayoutVars>
      </dgm:prSet>
      <dgm:spPr/>
      <dgm:t>
        <a:bodyPr/>
        <a:lstStyle/>
        <a:p>
          <a:endParaRPr lang="sv-SE"/>
        </a:p>
      </dgm:t>
    </dgm:pt>
    <dgm:pt modelId="{994AB2C9-EC8F-4B74-AF10-6221A5EE5298}" type="pres">
      <dgm:prSet presAssocID="{A2F3AC56-9CFA-4AD4-A643-2CB35D0E95BA}" presName="sibTrans" presStyleLbl="sibTrans2D1" presStyleIdx="3" presStyleCnt="4"/>
      <dgm:spPr/>
      <dgm:t>
        <a:bodyPr/>
        <a:lstStyle/>
        <a:p>
          <a:endParaRPr lang="sv-SE"/>
        </a:p>
      </dgm:t>
    </dgm:pt>
    <dgm:pt modelId="{9866D144-8042-4022-BA75-BA9FB4A32504}" type="pres">
      <dgm:prSet presAssocID="{A2F3AC56-9CFA-4AD4-A643-2CB35D0E95BA}" presName="connectorText" presStyleLbl="sibTrans2D1" presStyleIdx="3" presStyleCnt="4"/>
      <dgm:spPr/>
      <dgm:t>
        <a:bodyPr/>
        <a:lstStyle/>
        <a:p>
          <a:endParaRPr lang="sv-SE"/>
        </a:p>
      </dgm:t>
    </dgm:pt>
    <dgm:pt modelId="{9A1C1C7F-C6A2-4590-8490-10AD01E9C19E}" type="pres">
      <dgm:prSet presAssocID="{2F7542D9-CF3E-4815-B7BF-DF5BEC808839}" presName="node" presStyleLbl="node1" presStyleIdx="4" presStyleCnt="5">
        <dgm:presLayoutVars>
          <dgm:bulletEnabled val="1"/>
        </dgm:presLayoutVars>
      </dgm:prSet>
      <dgm:spPr/>
      <dgm:t>
        <a:bodyPr/>
        <a:lstStyle/>
        <a:p>
          <a:endParaRPr lang="sv-SE"/>
        </a:p>
      </dgm:t>
    </dgm:pt>
  </dgm:ptLst>
  <dgm:cxnLst>
    <dgm:cxn modelId="{FF5139B2-861D-45D5-A073-68B7C1C92AE9}" type="presOf" srcId="{4311B42C-4136-4298-B4C0-69184E01169B}" destId="{A71F5A83-626A-4A54-A833-1BA8358EF448}" srcOrd="1" destOrd="0" presId="urn:microsoft.com/office/officeart/2005/8/layout/process1"/>
    <dgm:cxn modelId="{EEE0A8CD-86D5-4372-9F92-304036D661C2}" type="presOf" srcId="{2F7542D9-CF3E-4815-B7BF-DF5BEC808839}" destId="{9A1C1C7F-C6A2-4590-8490-10AD01E9C19E}" srcOrd="0" destOrd="0" presId="urn:microsoft.com/office/officeart/2005/8/layout/process1"/>
    <dgm:cxn modelId="{A798E209-F0E2-4761-980E-1B78B3462A5B}" srcId="{637042BA-4860-45C4-90AB-DA7FD553E3D6}" destId="{2F7542D9-CF3E-4815-B7BF-DF5BEC808839}" srcOrd="4" destOrd="0" parTransId="{48BAD654-1423-4E19-9929-55699E7A467F}" sibTransId="{3C142400-114E-4236-AB90-EEAF0623B74A}"/>
    <dgm:cxn modelId="{F7F3CB55-B894-46F9-84A4-D76D7897911B}" type="presOf" srcId="{1C0486D5-43F2-49AD-9658-82B7112B100E}" destId="{030D6462-2B74-4EC6-B88F-E4EAA32BD524}" srcOrd="0" destOrd="0" presId="urn:microsoft.com/office/officeart/2005/8/layout/process1"/>
    <dgm:cxn modelId="{D9A71894-D011-4977-B492-929AF01AF9A1}" srcId="{637042BA-4860-45C4-90AB-DA7FD553E3D6}" destId="{35259A56-3412-4C68-9433-8E49588323AB}" srcOrd="3" destOrd="0" parTransId="{DCA36D4A-0FB3-4442-88D1-FC5E9A5B152C}" sibTransId="{A2F3AC56-9CFA-4AD4-A643-2CB35D0E95BA}"/>
    <dgm:cxn modelId="{EF9BF367-F5D5-4873-B4C6-4CEDABDA869E}" type="presOf" srcId="{C21F033F-F8F5-4C10-8510-F19CDF22B1F9}" destId="{5F2A1195-262D-442D-A86A-5F6E97327E44}" srcOrd="0" destOrd="0" presId="urn:microsoft.com/office/officeart/2005/8/layout/process1"/>
    <dgm:cxn modelId="{04C44BEA-6E74-4404-AB2B-9F3598EE1D2B}" type="presOf" srcId="{4311B42C-4136-4298-B4C0-69184E01169B}" destId="{DFE0BB4E-349F-427B-A7CF-344AE7B91E32}" srcOrd="0" destOrd="0" presId="urn:microsoft.com/office/officeart/2005/8/layout/process1"/>
    <dgm:cxn modelId="{359C7107-61A6-420A-83F4-DB33B02AC60F}" type="presOf" srcId="{A2F3AC56-9CFA-4AD4-A643-2CB35D0E95BA}" destId="{994AB2C9-EC8F-4B74-AF10-6221A5EE5298}" srcOrd="0" destOrd="0" presId="urn:microsoft.com/office/officeart/2005/8/layout/process1"/>
    <dgm:cxn modelId="{5B9645BB-A9E4-44F8-A2CB-59F2F08DE994}" srcId="{637042BA-4860-45C4-90AB-DA7FD553E3D6}" destId="{EB7C42F6-9793-4C1E-AA73-8A49A4A65F09}" srcOrd="1" destOrd="0" parTransId="{03AB597D-C8C0-487B-ABF2-AFA01928851C}" sibTransId="{C21F033F-F8F5-4C10-8510-F19CDF22B1F9}"/>
    <dgm:cxn modelId="{602954BB-75CC-4C11-9C7D-0A6C1EDAFE40}" srcId="{637042BA-4860-45C4-90AB-DA7FD553E3D6}" destId="{1C0486D5-43F2-49AD-9658-82B7112B100E}" srcOrd="2" destOrd="0" parTransId="{40E76702-B623-4634-B87D-C641A16C2C8C}" sibTransId="{4311B42C-4136-4298-B4C0-69184E01169B}"/>
    <dgm:cxn modelId="{1CC2DD57-C19B-471A-B879-F56695FDE576}" srcId="{637042BA-4860-45C4-90AB-DA7FD553E3D6}" destId="{0094BC27-F803-459D-ACE7-033A8C67B0B3}" srcOrd="0" destOrd="0" parTransId="{C4758164-9DA6-4792-9D25-B8B9634CC4C0}" sibTransId="{B2D2E0F1-77D0-47D6-9853-4657B3F678A2}"/>
    <dgm:cxn modelId="{F431C998-D363-43F6-9126-BE80D81F5FBB}" type="presOf" srcId="{EB7C42F6-9793-4C1E-AA73-8A49A4A65F09}" destId="{5CD02FF8-83CE-4075-8BF1-FF74C2C64613}" srcOrd="0" destOrd="0" presId="urn:microsoft.com/office/officeart/2005/8/layout/process1"/>
    <dgm:cxn modelId="{F4535B77-DFAD-4697-BC66-07334AC9C8C9}" type="presOf" srcId="{A2F3AC56-9CFA-4AD4-A643-2CB35D0E95BA}" destId="{9866D144-8042-4022-BA75-BA9FB4A32504}" srcOrd="1" destOrd="0" presId="urn:microsoft.com/office/officeart/2005/8/layout/process1"/>
    <dgm:cxn modelId="{D90CE604-3B10-4E61-830C-6E17D860D5E6}" type="presOf" srcId="{35259A56-3412-4C68-9433-8E49588323AB}" destId="{39293C70-A6EB-4DF6-B3EA-0D2485E1BFCB}" srcOrd="0" destOrd="0" presId="urn:microsoft.com/office/officeart/2005/8/layout/process1"/>
    <dgm:cxn modelId="{24322523-3361-4D1B-A1DB-0EF609541E12}" type="presOf" srcId="{637042BA-4860-45C4-90AB-DA7FD553E3D6}" destId="{A88F3C5C-5172-413C-A77A-7BDEA346E0D7}" srcOrd="0" destOrd="0" presId="urn:microsoft.com/office/officeart/2005/8/layout/process1"/>
    <dgm:cxn modelId="{15507EF7-5F6B-4172-8304-7C3F6EA89E2E}" type="presOf" srcId="{B2D2E0F1-77D0-47D6-9853-4657B3F678A2}" destId="{D13B6568-4CE2-4307-B4C9-DE0DED0710E4}" srcOrd="0" destOrd="0" presId="urn:microsoft.com/office/officeart/2005/8/layout/process1"/>
    <dgm:cxn modelId="{29C323FA-D196-4700-BA70-FB807C8E1D00}" type="presOf" srcId="{B2D2E0F1-77D0-47D6-9853-4657B3F678A2}" destId="{8DB70549-5AFC-4280-8BEB-F0B38232B96E}" srcOrd="1" destOrd="0" presId="urn:microsoft.com/office/officeart/2005/8/layout/process1"/>
    <dgm:cxn modelId="{063F6F9E-37D1-49D3-9891-9358014BA75C}" type="presOf" srcId="{C21F033F-F8F5-4C10-8510-F19CDF22B1F9}" destId="{B22EB764-FB90-4060-ACA6-3DF375DBA93E}" srcOrd="1" destOrd="0" presId="urn:microsoft.com/office/officeart/2005/8/layout/process1"/>
    <dgm:cxn modelId="{1A95AE4C-E2B1-4B6E-AE8A-F48F28DC1753}" type="presOf" srcId="{0094BC27-F803-459D-ACE7-033A8C67B0B3}" destId="{4A36B030-65FB-4DC9-B862-C25865A31948}" srcOrd="0" destOrd="0" presId="urn:microsoft.com/office/officeart/2005/8/layout/process1"/>
    <dgm:cxn modelId="{DEC35038-BC51-41DF-AAE2-7FB9258889A2}" type="presParOf" srcId="{A88F3C5C-5172-413C-A77A-7BDEA346E0D7}" destId="{4A36B030-65FB-4DC9-B862-C25865A31948}" srcOrd="0" destOrd="0" presId="urn:microsoft.com/office/officeart/2005/8/layout/process1"/>
    <dgm:cxn modelId="{A1160142-0AA1-4BAA-B753-36CBA58B44CA}" type="presParOf" srcId="{A88F3C5C-5172-413C-A77A-7BDEA346E0D7}" destId="{D13B6568-4CE2-4307-B4C9-DE0DED0710E4}" srcOrd="1" destOrd="0" presId="urn:microsoft.com/office/officeart/2005/8/layout/process1"/>
    <dgm:cxn modelId="{B5C16076-4B62-4058-83E9-EC8ED5E9C264}" type="presParOf" srcId="{D13B6568-4CE2-4307-B4C9-DE0DED0710E4}" destId="{8DB70549-5AFC-4280-8BEB-F0B38232B96E}" srcOrd="0" destOrd="0" presId="urn:microsoft.com/office/officeart/2005/8/layout/process1"/>
    <dgm:cxn modelId="{12553996-4328-48BE-9929-3D2B62B95407}" type="presParOf" srcId="{A88F3C5C-5172-413C-A77A-7BDEA346E0D7}" destId="{5CD02FF8-83CE-4075-8BF1-FF74C2C64613}" srcOrd="2" destOrd="0" presId="urn:microsoft.com/office/officeart/2005/8/layout/process1"/>
    <dgm:cxn modelId="{FA3DFFBD-E56F-48E4-AE07-2F86C0D0040F}" type="presParOf" srcId="{A88F3C5C-5172-413C-A77A-7BDEA346E0D7}" destId="{5F2A1195-262D-442D-A86A-5F6E97327E44}" srcOrd="3" destOrd="0" presId="urn:microsoft.com/office/officeart/2005/8/layout/process1"/>
    <dgm:cxn modelId="{E10D41CD-AEEE-4293-9940-13DEF44D7746}" type="presParOf" srcId="{5F2A1195-262D-442D-A86A-5F6E97327E44}" destId="{B22EB764-FB90-4060-ACA6-3DF375DBA93E}" srcOrd="0" destOrd="0" presId="urn:microsoft.com/office/officeart/2005/8/layout/process1"/>
    <dgm:cxn modelId="{19908BD2-9E63-4F1E-B7D5-798662F249BB}" type="presParOf" srcId="{A88F3C5C-5172-413C-A77A-7BDEA346E0D7}" destId="{030D6462-2B74-4EC6-B88F-E4EAA32BD524}" srcOrd="4" destOrd="0" presId="urn:microsoft.com/office/officeart/2005/8/layout/process1"/>
    <dgm:cxn modelId="{80277D3F-1A17-489C-8950-C3374311E0D5}" type="presParOf" srcId="{A88F3C5C-5172-413C-A77A-7BDEA346E0D7}" destId="{DFE0BB4E-349F-427B-A7CF-344AE7B91E32}" srcOrd="5" destOrd="0" presId="urn:microsoft.com/office/officeart/2005/8/layout/process1"/>
    <dgm:cxn modelId="{0AFAAE91-84D3-4E2C-A19B-4CC9B7B5D12D}" type="presParOf" srcId="{DFE0BB4E-349F-427B-A7CF-344AE7B91E32}" destId="{A71F5A83-626A-4A54-A833-1BA8358EF448}" srcOrd="0" destOrd="0" presId="urn:microsoft.com/office/officeart/2005/8/layout/process1"/>
    <dgm:cxn modelId="{A91647A8-1589-405E-8AB9-3D87BC6B4810}" type="presParOf" srcId="{A88F3C5C-5172-413C-A77A-7BDEA346E0D7}" destId="{39293C70-A6EB-4DF6-B3EA-0D2485E1BFCB}" srcOrd="6" destOrd="0" presId="urn:microsoft.com/office/officeart/2005/8/layout/process1"/>
    <dgm:cxn modelId="{C2D33505-2F30-414B-AD08-0434F8748491}" type="presParOf" srcId="{A88F3C5C-5172-413C-A77A-7BDEA346E0D7}" destId="{994AB2C9-EC8F-4B74-AF10-6221A5EE5298}" srcOrd="7" destOrd="0" presId="urn:microsoft.com/office/officeart/2005/8/layout/process1"/>
    <dgm:cxn modelId="{0F8BB6BC-E866-43FA-8AED-239876D72B9D}" type="presParOf" srcId="{994AB2C9-EC8F-4B74-AF10-6221A5EE5298}" destId="{9866D144-8042-4022-BA75-BA9FB4A32504}" srcOrd="0" destOrd="0" presId="urn:microsoft.com/office/officeart/2005/8/layout/process1"/>
    <dgm:cxn modelId="{25B383F9-F8CD-4CE0-8ACB-44C6B13D1B14}" type="presParOf" srcId="{A88F3C5C-5172-413C-A77A-7BDEA346E0D7}" destId="{9A1C1C7F-C6A2-4590-8490-10AD01E9C19E}" srcOrd="8"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16E084-B417-421B-9ADD-8D7E0E882B70}" type="doc">
      <dgm:prSet loTypeId="urn:microsoft.com/office/officeart/2005/8/layout/process1" loCatId="process" qsTypeId="urn:microsoft.com/office/officeart/2005/8/quickstyle/simple1" qsCatId="simple" csTypeId="urn:microsoft.com/office/officeart/2005/8/colors/accent1_2" csCatId="accent1" phldr="1"/>
      <dgm:spPr/>
    </dgm:pt>
    <dgm:pt modelId="{075D16A2-4EDE-4708-BBA8-1705881DAB4D}">
      <dgm:prSet phldrT="[Text]" custT="1"/>
      <dgm:spPr/>
      <dgm:t>
        <a:bodyPr/>
        <a:lstStyle/>
        <a:p>
          <a:pPr>
            <a:lnSpc>
              <a:spcPct val="100000"/>
            </a:lnSpc>
          </a:pPr>
          <a:r>
            <a:rPr lang="sv-SE" sz="1400" dirty="0" smtClean="0"/>
            <a:t>202412</a:t>
          </a:r>
        </a:p>
        <a:p>
          <a:pPr>
            <a:lnSpc>
              <a:spcPct val="100000"/>
            </a:lnSpc>
          </a:pPr>
          <a:r>
            <a:rPr lang="sv-SE" sz="1400" dirty="0" smtClean="0"/>
            <a:t>Utkast från juni med juristers kommentarer  går till  LCHNV styrgrupp 4 dec</a:t>
          </a:r>
          <a:endParaRPr lang="sv-SE" sz="1400" dirty="0"/>
        </a:p>
      </dgm:t>
    </dgm:pt>
    <dgm:pt modelId="{1B9AB3FD-8C71-4635-8142-0EEFB1C7A9AF}" type="parTrans" cxnId="{E0131B40-E0CE-4282-8196-F8FE6B4B591B}">
      <dgm:prSet/>
      <dgm:spPr/>
      <dgm:t>
        <a:bodyPr/>
        <a:lstStyle/>
        <a:p>
          <a:endParaRPr lang="sv-SE"/>
        </a:p>
      </dgm:t>
    </dgm:pt>
    <dgm:pt modelId="{6E3F47FD-025F-4B99-9D5A-669AFB587DD7}" type="sibTrans" cxnId="{E0131B40-E0CE-4282-8196-F8FE6B4B591B}">
      <dgm:prSet/>
      <dgm:spPr/>
      <dgm:t>
        <a:bodyPr/>
        <a:lstStyle/>
        <a:p>
          <a:endParaRPr lang="sv-SE"/>
        </a:p>
      </dgm:t>
    </dgm:pt>
    <dgm:pt modelId="{DF8A2750-BD8A-453D-8EEB-203FF9C466E0}">
      <dgm:prSet/>
      <dgm:spPr/>
      <dgm:t>
        <a:bodyPr/>
        <a:lstStyle/>
        <a:p>
          <a:r>
            <a:rPr lang="sv-SE" dirty="0" smtClean="0"/>
            <a:t>20250107</a:t>
          </a:r>
        </a:p>
        <a:p>
          <a:r>
            <a:rPr lang="sv-SE" dirty="0" smtClean="0"/>
            <a:t>Uppdrag att skapa en rapport och presentation över processen från 2011</a:t>
          </a:r>
          <a:endParaRPr lang="sv-SE" dirty="0"/>
        </a:p>
      </dgm:t>
    </dgm:pt>
    <dgm:pt modelId="{A68E4062-098F-4DA9-BB72-C417D4EC8A85}" type="parTrans" cxnId="{9878A06F-19BB-408C-A12E-65F45D2B9F12}">
      <dgm:prSet/>
      <dgm:spPr/>
      <dgm:t>
        <a:bodyPr/>
        <a:lstStyle/>
        <a:p>
          <a:endParaRPr lang="sv-SE"/>
        </a:p>
      </dgm:t>
    </dgm:pt>
    <dgm:pt modelId="{206A2384-3846-4410-9EE5-10C2D8DF27A5}" type="sibTrans" cxnId="{9878A06F-19BB-408C-A12E-65F45D2B9F12}">
      <dgm:prSet/>
      <dgm:spPr/>
      <dgm:t>
        <a:bodyPr/>
        <a:lstStyle/>
        <a:p>
          <a:endParaRPr lang="sv-SE"/>
        </a:p>
      </dgm:t>
    </dgm:pt>
    <dgm:pt modelId="{844F68BC-B3BD-4413-9D4E-7D686F831744}" type="pres">
      <dgm:prSet presAssocID="{7316E084-B417-421B-9ADD-8D7E0E882B70}" presName="Name0" presStyleCnt="0">
        <dgm:presLayoutVars>
          <dgm:dir/>
          <dgm:resizeHandles val="exact"/>
        </dgm:presLayoutVars>
      </dgm:prSet>
      <dgm:spPr/>
    </dgm:pt>
    <dgm:pt modelId="{4F808B4F-5609-48C0-A6AB-98926CB2D790}" type="pres">
      <dgm:prSet presAssocID="{075D16A2-4EDE-4708-BBA8-1705881DAB4D}" presName="node" presStyleLbl="node1" presStyleIdx="0" presStyleCnt="2">
        <dgm:presLayoutVars>
          <dgm:bulletEnabled val="1"/>
        </dgm:presLayoutVars>
      </dgm:prSet>
      <dgm:spPr/>
      <dgm:t>
        <a:bodyPr/>
        <a:lstStyle/>
        <a:p>
          <a:endParaRPr lang="sv-SE"/>
        </a:p>
      </dgm:t>
    </dgm:pt>
    <dgm:pt modelId="{C40DBE31-1C12-4E6A-BBF4-9516A1B226F9}" type="pres">
      <dgm:prSet presAssocID="{6E3F47FD-025F-4B99-9D5A-669AFB587DD7}" presName="sibTrans" presStyleLbl="sibTrans2D1" presStyleIdx="0" presStyleCnt="1"/>
      <dgm:spPr/>
      <dgm:t>
        <a:bodyPr/>
        <a:lstStyle/>
        <a:p>
          <a:endParaRPr lang="sv-SE"/>
        </a:p>
      </dgm:t>
    </dgm:pt>
    <dgm:pt modelId="{6A301541-0CDC-4374-A29F-8C284D8264A7}" type="pres">
      <dgm:prSet presAssocID="{6E3F47FD-025F-4B99-9D5A-669AFB587DD7}" presName="connectorText" presStyleLbl="sibTrans2D1" presStyleIdx="0" presStyleCnt="1"/>
      <dgm:spPr/>
      <dgm:t>
        <a:bodyPr/>
        <a:lstStyle/>
        <a:p>
          <a:endParaRPr lang="sv-SE"/>
        </a:p>
      </dgm:t>
    </dgm:pt>
    <dgm:pt modelId="{BA49BF5F-FF26-483F-9843-733640CDB458}" type="pres">
      <dgm:prSet presAssocID="{DF8A2750-BD8A-453D-8EEB-203FF9C466E0}" presName="node" presStyleLbl="node1" presStyleIdx="1" presStyleCnt="2">
        <dgm:presLayoutVars>
          <dgm:bulletEnabled val="1"/>
        </dgm:presLayoutVars>
      </dgm:prSet>
      <dgm:spPr/>
      <dgm:t>
        <a:bodyPr/>
        <a:lstStyle/>
        <a:p>
          <a:endParaRPr lang="sv-SE"/>
        </a:p>
      </dgm:t>
    </dgm:pt>
  </dgm:ptLst>
  <dgm:cxnLst>
    <dgm:cxn modelId="{E0131B40-E0CE-4282-8196-F8FE6B4B591B}" srcId="{7316E084-B417-421B-9ADD-8D7E0E882B70}" destId="{075D16A2-4EDE-4708-BBA8-1705881DAB4D}" srcOrd="0" destOrd="0" parTransId="{1B9AB3FD-8C71-4635-8142-0EEFB1C7A9AF}" sibTransId="{6E3F47FD-025F-4B99-9D5A-669AFB587DD7}"/>
    <dgm:cxn modelId="{A931FB11-52A5-458E-945F-F947BD877879}" type="presOf" srcId="{075D16A2-4EDE-4708-BBA8-1705881DAB4D}" destId="{4F808B4F-5609-48C0-A6AB-98926CB2D790}" srcOrd="0" destOrd="0" presId="urn:microsoft.com/office/officeart/2005/8/layout/process1"/>
    <dgm:cxn modelId="{9878A06F-19BB-408C-A12E-65F45D2B9F12}" srcId="{7316E084-B417-421B-9ADD-8D7E0E882B70}" destId="{DF8A2750-BD8A-453D-8EEB-203FF9C466E0}" srcOrd="1" destOrd="0" parTransId="{A68E4062-098F-4DA9-BB72-C417D4EC8A85}" sibTransId="{206A2384-3846-4410-9EE5-10C2D8DF27A5}"/>
    <dgm:cxn modelId="{82460A31-776A-4055-A5C4-10F82DE304DF}" type="presOf" srcId="{DF8A2750-BD8A-453D-8EEB-203FF9C466E0}" destId="{BA49BF5F-FF26-483F-9843-733640CDB458}" srcOrd="0" destOrd="0" presId="urn:microsoft.com/office/officeart/2005/8/layout/process1"/>
    <dgm:cxn modelId="{77957195-9A8E-4745-B648-D0FC1495FE4A}" type="presOf" srcId="{6E3F47FD-025F-4B99-9D5A-669AFB587DD7}" destId="{6A301541-0CDC-4374-A29F-8C284D8264A7}" srcOrd="1" destOrd="0" presId="urn:microsoft.com/office/officeart/2005/8/layout/process1"/>
    <dgm:cxn modelId="{B1E31EB8-9391-4C61-BCF9-BB412728CB29}" type="presOf" srcId="{7316E084-B417-421B-9ADD-8D7E0E882B70}" destId="{844F68BC-B3BD-4413-9D4E-7D686F831744}" srcOrd="0" destOrd="0" presId="urn:microsoft.com/office/officeart/2005/8/layout/process1"/>
    <dgm:cxn modelId="{EC32BF7B-BA28-4F3C-885A-0A6ADE277D88}" type="presOf" srcId="{6E3F47FD-025F-4B99-9D5A-669AFB587DD7}" destId="{C40DBE31-1C12-4E6A-BBF4-9516A1B226F9}" srcOrd="0" destOrd="0" presId="urn:microsoft.com/office/officeart/2005/8/layout/process1"/>
    <dgm:cxn modelId="{015E799D-80B8-4F33-B340-BE5E354189C1}" type="presParOf" srcId="{844F68BC-B3BD-4413-9D4E-7D686F831744}" destId="{4F808B4F-5609-48C0-A6AB-98926CB2D790}" srcOrd="0" destOrd="0" presId="urn:microsoft.com/office/officeart/2005/8/layout/process1"/>
    <dgm:cxn modelId="{AA5A20F2-663F-48B4-9E4E-8D0A9027908C}" type="presParOf" srcId="{844F68BC-B3BD-4413-9D4E-7D686F831744}" destId="{C40DBE31-1C12-4E6A-BBF4-9516A1B226F9}" srcOrd="1" destOrd="0" presId="urn:microsoft.com/office/officeart/2005/8/layout/process1"/>
    <dgm:cxn modelId="{009FA92F-5DB2-4AA3-B503-8DDCF6E696D4}" type="presParOf" srcId="{C40DBE31-1C12-4E6A-BBF4-9516A1B226F9}" destId="{6A301541-0CDC-4374-A29F-8C284D8264A7}" srcOrd="0" destOrd="0" presId="urn:microsoft.com/office/officeart/2005/8/layout/process1"/>
    <dgm:cxn modelId="{1CB41181-D3BD-4660-B6C4-658C9B25FA67}" type="presParOf" srcId="{844F68BC-B3BD-4413-9D4E-7D686F831744}" destId="{BA49BF5F-FF26-483F-9843-733640CDB458}" srcOrd="2" destOrd="0" presId="urn:microsoft.com/office/officeart/2005/8/layout/process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8A26A9-B1E7-4FF6-8984-E923444C2C22}">
      <dsp:nvSpPr>
        <dsp:cNvPr id="0" name=""/>
        <dsp:cNvSpPr/>
      </dsp:nvSpPr>
      <dsp:spPr>
        <a:xfrm>
          <a:off x="4806" y="60543"/>
          <a:ext cx="1489907" cy="200946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100000"/>
            </a:lnSpc>
            <a:spcBef>
              <a:spcPct val="0"/>
            </a:spcBef>
            <a:spcAft>
              <a:spcPct val="35000"/>
            </a:spcAft>
          </a:pPr>
          <a:r>
            <a:rPr lang="sv-SE" sz="1600" kern="1200" dirty="0" smtClean="0"/>
            <a:t>240215</a:t>
          </a:r>
        </a:p>
        <a:p>
          <a:pPr lvl="0" algn="ctr" defTabSz="711200">
            <a:lnSpc>
              <a:spcPct val="100000"/>
            </a:lnSpc>
            <a:spcBef>
              <a:spcPct val="0"/>
            </a:spcBef>
            <a:spcAft>
              <a:spcPct val="35000"/>
            </a:spcAft>
          </a:pPr>
          <a:r>
            <a:rPr lang="sv-SE" sz="1400" kern="1200" dirty="0" smtClean="0"/>
            <a:t>Uppdrag från styrgruppen</a:t>
          </a:r>
        </a:p>
        <a:p>
          <a:pPr lvl="0" algn="ctr" defTabSz="711200">
            <a:lnSpc>
              <a:spcPct val="100000"/>
            </a:lnSpc>
            <a:spcBef>
              <a:spcPct val="0"/>
            </a:spcBef>
            <a:spcAft>
              <a:spcPct val="35000"/>
            </a:spcAft>
          </a:pPr>
          <a:r>
            <a:rPr lang="sv-SE" sz="1400" kern="1200" dirty="0" smtClean="0"/>
            <a:t> ” Revidering av hemsjukvårds-avtalet ”</a:t>
          </a:r>
          <a:endParaRPr lang="sv-SE" sz="1400" kern="1200" dirty="0"/>
        </a:p>
      </dsp:txBody>
      <dsp:txXfrm>
        <a:off x="48444" y="104181"/>
        <a:ext cx="1402631" cy="1922189"/>
      </dsp:txXfrm>
    </dsp:sp>
    <dsp:sp modelId="{5EC5AFE0-10B6-4FF8-92BD-C60B3EDD613D}">
      <dsp:nvSpPr>
        <dsp:cNvPr id="0" name=""/>
        <dsp:cNvSpPr/>
      </dsp:nvSpPr>
      <dsp:spPr>
        <a:xfrm>
          <a:off x="1643704" y="880527"/>
          <a:ext cx="315860" cy="3694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sv-SE" sz="1100" kern="1200"/>
        </a:p>
      </dsp:txBody>
      <dsp:txXfrm>
        <a:off x="1643704" y="954426"/>
        <a:ext cx="221102" cy="221699"/>
      </dsp:txXfrm>
    </dsp:sp>
    <dsp:sp modelId="{2F71455D-5F95-46CA-94B2-4E79D4C9F157}">
      <dsp:nvSpPr>
        <dsp:cNvPr id="0" name=""/>
        <dsp:cNvSpPr/>
      </dsp:nvSpPr>
      <dsp:spPr>
        <a:xfrm>
          <a:off x="2090676" y="60543"/>
          <a:ext cx="1489907" cy="200946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sv-SE" sz="1600" kern="1200" dirty="0" smtClean="0"/>
            <a:t>240408</a:t>
          </a:r>
        </a:p>
        <a:p>
          <a:pPr lvl="0" algn="ctr" defTabSz="711200">
            <a:lnSpc>
              <a:spcPct val="90000"/>
            </a:lnSpc>
            <a:spcBef>
              <a:spcPct val="0"/>
            </a:spcBef>
            <a:spcAft>
              <a:spcPct val="35000"/>
            </a:spcAft>
          </a:pPr>
          <a:endParaRPr lang="sv-SE" sz="1600" kern="1200" dirty="0" smtClean="0"/>
        </a:p>
        <a:p>
          <a:pPr lvl="0" algn="ctr" defTabSz="711200">
            <a:lnSpc>
              <a:spcPct val="90000"/>
            </a:lnSpc>
            <a:spcBef>
              <a:spcPct val="0"/>
            </a:spcBef>
            <a:spcAft>
              <a:spcPct val="35000"/>
            </a:spcAft>
          </a:pPr>
          <a:r>
            <a:rPr lang="sv-SE" sz="1400" kern="1200" dirty="0" smtClean="0"/>
            <a:t>Presentation av pågående arbete och feedback från styrgrupp LCNV</a:t>
          </a:r>
          <a:endParaRPr lang="sv-SE" sz="1400" kern="1200" dirty="0"/>
        </a:p>
      </dsp:txBody>
      <dsp:txXfrm>
        <a:off x="2134314" y="104181"/>
        <a:ext cx="1402631" cy="1922189"/>
      </dsp:txXfrm>
    </dsp:sp>
    <dsp:sp modelId="{DFD61CB7-9B8F-4F61-85CB-58B99CCD4A45}">
      <dsp:nvSpPr>
        <dsp:cNvPr id="0" name=""/>
        <dsp:cNvSpPr/>
      </dsp:nvSpPr>
      <dsp:spPr>
        <a:xfrm>
          <a:off x="3729575" y="880527"/>
          <a:ext cx="315860" cy="369497"/>
        </a:xfrm>
        <a:prstGeom prst="rightArrow">
          <a:avLst>
            <a:gd name="adj1" fmla="val 60000"/>
            <a:gd name="adj2" fmla="val 50000"/>
          </a:avLst>
        </a:prstGeom>
        <a:solidFill>
          <a:schemeClr val="accent1">
            <a:lumMod val="40000"/>
            <a:lumOff val="6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sv-SE" sz="1100" kern="1200"/>
        </a:p>
      </dsp:txBody>
      <dsp:txXfrm>
        <a:off x="3729575" y="954426"/>
        <a:ext cx="221102" cy="221699"/>
      </dsp:txXfrm>
    </dsp:sp>
    <dsp:sp modelId="{EF94F39D-F687-4E56-BB8A-866EA8F7570B}">
      <dsp:nvSpPr>
        <dsp:cNvPr id="0" name=""/>
        <dsp:cNvSpPr/>
      </dsp:nvSpPr>
      <dsp:spPr>
        <a:xfrm>
          <a:off x="4176547" y="60543"/>
          <a:ext cx="1489907" cy="200946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sv-SE" sz="1600" kern="1200" dirty="0" smtClean="0"/>
            <a:t>240527</a:t>
          </a:r>
        </a:p>
        <a:p>
          <a:pPr lvl="0" algn="ctr" defTabSz="711200">
            <a:lnSpc>
              <a:spcPct val="90000"/>
            </a:lnSpc>
            <a:spcBef>
              <a:spcPct val="0"/>
            </a:spcBef>
            <a:spcAft>
              <a:spcPct val="35000"/>
            </a:spcAft>
          </a:pPr>
          <a:endParaRPr lang="sv-SE" sz="1600" kern="1200" dirty="0" smtClean="0"/>
        </a:p>
        <a:p>
          <a:pPr lvl="0" algn="ctr" defTabSz="711200">
            <a:lnSpc>
              <a:spcPct val="90000"/>
            </a:lnSpc>
            <a:spcBef>
              <a:spcPct val="0"/>
            </a:spcBef>
            <a:spcAft>
              <a:spcPct val="35000"/>
            </a:spcAft>
          </a:pPr>
          <a:r>
            <a:rPr lang="sv-SE" sz="1400" kern="1200" dirty="0" smtClean="0"/>
            <a:t>Presentation av utkast med juristernas tankar, arbetar vidare på utkastet</a:t>
          </a:r>
          <a:endParaRPr lang="sv-SE" sz="1400" kern="1200" dirty="0"/>
        </a:p>
      </dsp:txBody>
      <dsp:txXfrm>
        <a:off x="4220185" y="104181"/>
        <a:ext cx="1402631" cy="1922189"/>
      </dsp:txXfrm>
    </dsp:sp>
    <dsp:sp modelId="{5DDA23CA-D840-4C38-93C9-A7AA66B0F4FA}">
      <dsp:nvSpPr>
        <dsp:cNvPr id="0" name=""/>
        <dsp:cNvSpPr/>
      </dsp:nvSpPr>
      <dsp:spPr>
        <a:xfrm>
          <a:off x="5815446" y="880527"/>
          <a:ext cx="315860" cy="3694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sv-SE" sz="1100" kern="1200"/>
        </a:p>
      </dsp:txBody>
      <dsp:txXfrm>
        <a:off x="5815446" y="954426"/>
        <a:ext cx="221102" cy="221699"/>
      </dsp:txXfrm>
    </dsp:sp>
    <dsp:sp modelId="{ECF1CF1E-2A04-4FC4-8D10-53F51E1D1D08}">
      <dsp:nvSpPr>
        <dsp:cNvPr id="0" name=""/>
        <dsp:cNvSpPr/>
      </dsp:nvSpPr>
      <dsp:spPr>
        <a:xfrm>
          <a:off x="6262418" y="60543"/>
          <a:ext cx="1489907" cy="200946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sv-SE" sz="1600" kern="1200" dirty="0" smtClean="0"/>
            <a:t>240610</a:t>
          </a:r>
        </a:p>
        <a:p>
          <a:pPr lvl="0" algn="ctr" defTabSz="711200">
            <a:lnSpc>
              <a:spcPct val="90000"/>
            </a:lnSpc>
            <a:spcBef>
              <a:spcPct val="0"/>
            </a:spcBef>
            <a:spcAft>
              <a:spcPct val="35000"/>
            </a:spcAft>
          </a:pPr>
          <a:endParaRPr lang="sv-SE" sz="1600" kern="1200" dirty="0" smtClean="0"/>
        </a:p>
        <a:p>
          <a:pPr lvl="0" algn="ctr" defTabSz="711200">
            <a:lnSpc>
              <a:spcPct val="90000"/>
            </a:lnSpc>
            <a:spcBef>
              <a:spcPct val="0"/>
            </a:spcBef>
            <a:spcAft>
              <a:spcPct val="35000"/>
            </a:spcAft>
          </a:pPr>
          <a:r>
            <a:rPr lang="sv-SE" sz="1400" kern="1200" dirty="0" smtClean="0"/>
            <a:t>Presentation av utkast 3 där juristerna lägger sin hand under juni/juli</a:t>
          </a:r>
          <a:endParaRPr lang="sv-SE" sz="1400" kern="1200" dirty="0"/>
        </a:p>
      </dsp:txBody>
      <dsp:txXfrm>
        <a:off x="6306056" y="104181"/>
        <a:ext cx="1402631" cy="1922189"/>
      </dsp:txXfrm>
    </dsp:sp>
    <dsp:sp modelId="{AD7C7973-C1ED-4345-ACC0-0F08BFB1EE64}">
      <dsp:nvSpPr>
        <dsp:cNvPr id="0" name=""/>
        <dsp:cNvSpPr/>
      </dsp:nvSpPr>
      <dsp:spPr>
        <a:xfrm rot="42820">
          <a:off x="7901304" y="893629"/>
          <a:ext cx="315884" cy="36949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sv-SE" sz="1100" kern="1200"/>
        </a:p>
      </dsp:txBody>
      <dsp:txXfrm>
        <a:off x="7901308" y="966938"/>
        <a:ext cx="221119" cy="221699"/>
      </dsp:txXfrm>
    </dsp:sp>
    <dsp:sp modelId="{197BBF70-E2F3-44BF-A19D-9901C19561B7}">
      <dsp:nvSpPr>
        <dsp:cNvPr id="0" name=""/>
        <dsp:cNvSpPr/>
      </dsp:nvSpPr>
      <dsp:spPr>
        <a:xfrm>
          <a:off x="8348289" y="86525"/>
          <a:ext cx="1489907" cy="200946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sv-SE" sz="1400" kern="1200" dirty="0" smtClean="0"/>
            <a:t>240816</a:t>
          </a:r>
        </a:p>
        <a:p>
          <a:pPr lvl="0" algn="ctr" defTabSz="622300">
            <a:lnSpc>
              <a:spcPct val="90000"/>
            </a:lnSpc>
            <a:spcBef>
              <a:spcPct val="0"/>
            </a:spcBef>
            <a:spcAft>
              <a:spcPct val="35000"/>
            </a:spcAft>
          </a:pPr>
          <a:endParaRPr lang="sv-SE" sz="1400" kern="1200" dirty="0" smtClean="0"/>
        </a:p>
        <a:p>
          <a:pPr lvl="0" algn="ctr" defTabSz="622300">
            <a:lnSpc>
              <a:spcPct val="90000"/>
            </a:lnSpc>
            <a:spcBef>
              <a:spcPct val="0"/>
            </a:spcBef>
            <a:spcAft>
              <a:spcPct val="35000"/>
            </a:spcAft>
          </a:pPr>
          <a:r>
            <a:rPr lang="sv-SE" sz="1400" kern="1200" dirty="0" smtClean="0"/>
            <a:t>Jurister arbetar med avtalet, lämnar en </a:t>
          </a:r>
          <a:r>
            <a:rPr lang="sv-SE" sz="1400" kern="1200" dirty="0" err="1" smtClean="0"/>
            <a:t>prel</a:t>
          </a:r>
          <a:r>
            <a:rPr lang="sv-SE" sz="1400" kern="1200" dirty="0" smtClean="0"/>
            <a:t> tidsplan med </a:t>
          </a:r>
          <a:r>
            <a:rPr lang="sv-SE" sz="1400" b="0" u="none" kern="1200" dirty="0" smtClean="0"/>
            <a:t>färdigt utkast i början av oktober</a:t>
          </a:r>
          <a:endParaRPr lang="sv-SE" sz="1400" u="none" kern="1200" dirty="0"/>
        </a:p>
      </dsp:txBody>
      <dsp:txXfrm>
        <a:off x="8391927" y="130163"/>
        <a:ext cx="1402631" cy="19221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36B030-65FB-4DC9-B862-C25865A31948}">
      <dsp:nvSpPr>
        <dsp:cNvPr id="0" name=""/>
        <dsp:cNvSpPr/>
      </dsp:nvSpPr>
      <dsp:spPr>
        <a:xfrm>
          <a:off x="4769" y="214494"/>
          <a:ext cx="1478528" cy="17655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sv-SE" sz="1200" kern="1200" dirty="0" smtClean="0"/>
            <a:t>240828</a:t>
          </a:r>
        </a:p>
        <a:p>
          <a:pPr lvl="0" algn="ctr" defTabSz="533400">
            <a:lnSpc>
              <a:spcPct val="90000"/>
            </a:lnSpc>
            <a:spcBef>
              <a:spcPct val="0"/>
            </a:spcBef>
            <a:spcAft>
              <a:spcPct val="35000"/>
            </a:spcAft>
          </a:pPr>
          <a:endParaRPr lang="sv-SE" sz="1200" kern="1200" dirty="0" smtClean="0"/>
        </a:p>
        <a:p>
          <a:pPr lvl="0" algn="ctr" defTabSz="533400">
            <a:lnSpc>
              <a:spcPct val="90000"/>
            </a:lnSpc>
            <a:spcBef>
              <a:spcPct val="0"/>
            </a:spcBef>
            <a:spcAft>
              <a:spcPct val="35000"/>
            </a:spcAft>
          </a:pPr>
          <a:endParaRPr lang="sv-SE" sz="1200" kern="1200" dirty="0" smtClean="0"/>
        </a:p>
        <a:p>
          <a:pPr lvl="0" algn="ctr" defTabSz="533400">
            <a:lnSpc>
              <a:spcPct val="90000"/>
            </a:lnSpc>
            <a:spcBef>
              <a:spcPct val="0"/>
            </a:spcBef>
            <a:spcAft>
              <a:spcPct val="35000"/>
            </a:spcAft>
          </a:pPr>
          <a:r>
            <a:rPr lang="sv-SE" sz="1200" kern="1200" dirty="0" smtClean="0"/>
            <a:t>Återrapportering </a:t>
          </a:r>
          <a:r>
            <a:rPr lang="sv-SE" sz="1200" kern="1200" dirty="0" smtClean="0"/>
            <a:t>styrgrupp, frågor gällande  den specialiserade vården</a:t>
          </a:r>
          <a:endParaRPr lang="sv-SE" sz="1200" kern="1200" dirty="0"/>
        </a:p>
      </dsp:txBody>
      <dsp:txXfrm>
        <a:off x="48074" y="257799"/>
        <a:ext cx="1391918" cy="1678961"/>
      </dsp:txXfrm>
    </dsp:sp>
    <dsp:sp modelId="{D13B6568-4CE2-4307-B4C9-DE0DED0710E4}">
      <dsp:nvSpPr>
        <dsp:cNvPr id="0" name=""/>
        <dsp:cNvSpPr/>
      </dsp:nvSpPr>
      <dsp:spPr>
        <a:xfrm>
          <a:off x="1631151" y="913942"/>
          <a:ext cx="313448" cy="3666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sv-SE" sz="1000" kern="1200"/>
        </a:p>
      </dsp:txBody>
      <dsp:txXfrm>
        <a:off x="1631151" y="987277"/>
        <a:ext cx="219414" cy="220005"/>
      </dsp:txXfrm>
    </dsp:sp>
    <dsp:sp modelId="{5CD02FF8-83CE-4075-8BF1-FF74C2C64613}">
      <dsp:nvSpPr>
        <dsp:cNvPr id="0" name=""/>
        <dsp:cNvSpPr/>
      </dsp:nvSpPr>
      <dsp:spPr>
        <a:xfrm>
          <a:off x="2074709" y="214494"/>
          <a:ext cx="1478528" cy="17655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sv-SE" sz="1200" kern="1200" dirty="0" smtClean="0"/>
            <a:t>241009</a:t>
          </a:r>
        </a:p>
        <a:p>
          <a:pPr lvl="0" algn="ctr" defTabSz="533400">
            <a:lnSpc>
              <a:spcPct val="90000"/>
            </a:lnSpc>
            <a:spcBef>
              <a:spcPct val="0"/>
            </a:spcBef>
            <a:spcAft>
              <a:spcPct val="35000"/>
            </a:spcAft>
          </a:pPr>
          <a:r>
            <a:rPr lang="sv-SE" sz="1200" kern="1200" dirty="0" smtClean="0"/>
            <a:t>Efter ställd fråga till juristerna gällande status så har juristerna inte ett färdigt utkast till början av oktober. De återkommer när de är klara</a:t>
          </a:r>
          <a:endParaRPr lang="sv-SE" sz="1200" kern="1200" dirty="0"/>
        </a:p>
      </dsp:txBody>
      <dsp:txXfrm>
        <a:off x="2118014" y="257799"/>
        <a:ext cx="1391918" cy="1678961"/>
      </dsp:txXfrm>
    </dsp:sp>
    <dsp:sp modelId="{5F2A1195-262D-442D-A86A-5F6E97327E44}">
      <dsp:nvSpPr>
        <dsp:cNvPr id="0" name=""/>
        <dsp:cNvSpPr/>
      </dsp:nvSpPr>
      <dsp:spPr>
        <a:xfrm>
          <a:off x="3701091" y="913942"/>
          <a:ext cx="313448" cy="3666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sv-SE" sz="1000" kern="1200"/>
        </a:p>
      </dsp:txBody>
      <dsp:txXfrm>
        <a:off x="3701091" y="987277"/>
        <a:ext cx="219414" cy="220005"/>
      </dsp:txXfrm>
    </dsp:sp>
    <dsp:sp modelId="{030D6462-2B74-4EC6-B88F-E4EAA32BD524}">
      <dsp:nvSpPr>
        <dsp:cNvPr id="0" name=""/>
        <dsp:cNvSpPr/>
      </dsp:nvSpPr>
      <dsp:spPr>
        <a:xfrm>
          <a:off x="4144650" y="214494"/>
          <a:ext cx="1478528" cy="17655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sv-SE" sz="1200" kern="1200" dirty="0" smtClean="0"/>
            <a:t>241024</a:t>
          </a:r>
        </a:p>
        <a:p>
          <a:pPr lvl="0" algn="ctr" defTabSz="533400">
            <a:lnSpc>
              <a:spcPct val="90000"/>
            </a:lnSpc>
            <a:spcBef>
              <a:spcPct val="0"/>
            </a:spcBef>
            <a:spcAft>
              <a:spcPct val="35000"/>
            </a:spcAft>
          </a:pPr>
          <a:r>
            <a:rPr lang="sv-SE" sz="1200" kern="1200" dirty="0" smtClean="0"/>
            <a:t>Meddelande att enbart Hemsjukvårdsavtalet ska hanteras, ej den specialiserade vården Möte 28 okt för överlämnande av info till styrgrupp</a:t>
          </a:r>
          <a:endParaRPr lang="sv-SE" sz="1200" kern="1200" dirty="0"/>
        </a:p>
      </dsp:txBody>
      <dsp:txXfrm>
        <a:off x="4187955" y="257799"/>
        <a:ext cx="1391918" cy="1678961"/>
      </dsp:txXfrm>
    </dsp:sp>
    <dsp:sp modelId="{DFE0BB4E-349F-427B-A7CF-344AE7B91E32}">
      <dsp:nvSpPr>
        <dsp:cNvPr id="0" name=""/>
        <dsp:cNvSpPr/>
      </dsp:nvSpPr>
      <dsp:spPr>
        <a:xfrm>
          <a:off x="5771031" y="913942"/>
          <a:ext cx="313448" cy="3666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sv-SE" sz="1000" kern="1200"/>
        </a:p>
      </dsp:txBody>
      <dsp:txXfrm>
        <a:off x="5771031" y="987277"/>
        <a:ext cx="219414" cy="220005"/>
      </dsp:txXfrm>
    </dsp:sp>
    <dsp:sp modelId="{39293C70-A6EB-4DF6-B3EA-0D2485E1BFCB}">
      <dsp:nvSpPr>
        <dsp:cNvPr id="0" name=""/>
        <dsp:cNvSpPr/>
      </dsp:nvSpPr>
      <dsp:spPr>
        <a:xfrm>
          <a:off x="6214590" y="214494"/>
          <a:ext cx="1478528" cy="17655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sv-SE" sz="1200" kern="1200" dirty="0" smtClean="0"/>
            <a:t>241106</a:t>
          </a:r>
        </a:p>
        <a:p>
          <a:pPr lvl="0" algn="ctr" defTabSz="533400">
            <a:lnSpc>
              <a:spcPct val="90000"/>
            </a:lnSpc>
            <a:spcBef>
              <a:spcPct val="0"/>
            </a:spcBef>
            <a:spcAft>
              <a:spcPct val="35000"/>
            </a:spcAft>
          </a:pPr>
          <a:r>
            <a:rPr lang="sv-SE" sz="1200" kern="1200" dirty="0" smtClean="0"/>
            <a:t>Presentation Välfärdsråd av hemsjukvårdsavtal ursprung  med redaktionella ändringar enbart</a:t>
          </a:r>
          <a:endParaRPr lang="sv-SE" sz="1200" kern="1200" dirty="0"/>
        </a:p>
      </dsp:txBody>
      <dsp:txXfrm>
        <a:off x="6257895" y="257799"/>
        <a:ext cx="1391918" cy="1678961"/>
      </dsp:txXfrm>
    </dsp:sp>
    <dsp:sp modelId="{994AB2C9-EC8F-4B74-AF10-6221A5EE5298}">
      <dsp:nvSpPr>
        <dsp:cNvPr id="0" name=""/>
        <dsp:cNvSpPr/>
      </dsp:nvSpPr>
      <dsp:spPr>
        <a:xfrm>
          <a:off x="7840972" y="913942"/>
          <a:ext cx="313448" cy="3666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sv-SE" sz="1000" kern="1200"/>
        </a:p>
      </dsp:txBody>
      <dsp:txXfrm>
        <a:off x="7840972" y="987277"/>
        <a:ext cx="219414" cy="220005"/>
      </dsp:txXfrm>
    </dsp:sp>
    <dsp:sp modelId="{9A1C1C7F-C6A2-4590-8490-10AD01E9C19E}">
      <dsp:nvSpPr>
        <dsp:cNvPr id="0" name=""/>
        <dsp:cNvSpPr/>
      </dsp:nvSpPr>
      <dsp:spPr>
        <a:xfrm>
          <a:off x="8284530" y="214494"/>
          <a:ext cx="1478528" cy="17655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sv-SE" sz="1200" kern="1200" dirty="0" smtClean="0"/>
            <a:t>202411</a:t>
          </a:r>
        </a:p>
        <a:p>
          <a:pPr lvl="0" algn="ctr" defTabSz="533400">
            <a:lnSpc>
              <a:spcPct val="90000"/>
            </a:lnSpc>
            <a:spcBef>
              <a:spcPct val="0"/>
            </a:spcBef>
            <a:spcAft>
              <a:spcPct val="35000"/>
            </a:spcAft>
          </a:pPr>
          <a:r>
            <a:rPr lang="sv-SE" sz="1200" kern="1200" dirty="0" smtClean="0"/>
            <a:t>Kommun och Region går igenom utkast från juni med juristers kommentarer var för sig</a:t>
          </a:r>
          <a:endParaRPr lang="sv-SE" sz="1200" kern="1200" dirty="0"/>
        </a:p>
      </dsp:txBody>
      <dsp:txXfrm>
        <a:off x="8327835" y="257799"/>
        <a:ext cx="1391918" cy="16789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808B4F-5609-48C0-A6AB-98926CB2D790}">
      <dsp:nvSpPr>
        <dsp:cNvPr id="0" name=""/>
        <dsp:cNvSpPr/>
      </dsp:nvSpPr>
      <dsp:spPr>
        <a:xfrm>
          <a:off x="675" y="0"/>
          <a:ext cx="1440886" cy="157110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100000"/>
            </a:lnSpc>
            <a:spcBef>
              <a:spcPct val="0"/>
            </a:spcBef>
            <a:spcAft>
              <a:spcPct val="35000"/>
            </a:spcAft>
          </a:pPr>
          <a:r>
            <a:rPr lang="sv-SE" sz="1400" kern="1200" dirty="0" smtClean="0"/>
            <a:t>202412</a:t>
          </a:r>
        </a:p>
        <a:p>
          <a:pPr lvl="0" algn="ctr" defTabSz="622300">
            <a:lnSpc>
              <a:spcPct val="100000"/>
            </a:lnSpc>
            <a:spcBef>
              <a:spcPct val="0"/>
            </a:spcBef>
            <a:spcAft>
              <a:spcPct val="35000"/>
            </a:spcAft>
          </a:pPr>
          <a:r>
            <a:rPr lang="sv-SE" sz="1400" kern="1200" dirty="0" smtClean="0"/>
            <a:t>Utkast från juni med juristers kommentarer  går till  LCHNV styrgrupp 4 dec</a:t>
          </a:r>
          <a:endParaRPr lang="sv-SE" sz="1400" kern="1200" dirty="0"/>
        </a:p>
      </dsp:txBody>
      <dsp:txXfrm>
        <a:off x="42877" y="42202"/>
        <a:ext cx="1356482" cy="1486701"/>
      </dsp:txXfrm>
    </dsp:sp>
    <dsp:sp modelId="{C40DBE31-1C12-4E6A-BBF4-9516A1B226F9}">
      <dsp:nvSpPr>
        <dsp:cNvPr id="0" name=""/>
        <dsp:cNvSpPr/>
      </dsp:nvSpPr>
      <dsp:spPr>
        <a:xfrm>
          <a:off x="1585651" y="606882"/>
          <a:ext cx="305468" cy="35733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sv-SE" sz="1100" kern="1200"/>
        </a:p>
      </dsp:txBody>
      <dsp:txXfrm>
        <a:off x="1585651" y="678350"/>
        <a:ext cx="213828" cy="214403"/>
      </dsp:txXfrm>
    </dsp:sp>
    <dsp:sp modelId="{BA49BF5F-FF26-483F-9843-733640CDB458}">
      <dsp:nvSpPr>
        <dsp:cNvPr id="0" name=""/>
        <dsp:cNvSpPr/>
      </dsp:nvSpPr>
      <dsp:spPr>
        <a:xfrm>
          <a:off x="2017917" y="0"/>
          <a:ext cx="1440886" cy="157110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sv-SE" sz="1400" kern="1200" dirty="0" smtClean="0"/>
            <a:t>20250107</a:t>
          </a:r>
        </a:p>
        <a:p>
          <a:pPr lvl="0" algn="ctr" defTabSz="622300">
            <a:lnSpc>
              <a:spcPct val="90000"/>
            </a:lnSpc>
            <a:spcBef>
              <a:spcPct val="0"/>
            </a:spcBef>
            <a:spcAft>
              <a:spcPct val="35000"/>
            </a:spcAft>
          </a:pPr>
          <a:r>
            <a:rPr lang="sv-SE" sz="1400" kern="1200" dirty="0" smtClean="0"/>
            <a:t>Uppdrag att skapa en rapport och presentation över processen från 2011</a:t>
          </a:r>
          <a:endParaRPr lang="sv-SE" sz="1400" kern="1200" dirty="0"/>
        </a:p>
      </dsp:txBody>
      <dsp:txXfrm>
        <a:off x="2060119" y="42202"/>
        <a:ext cx="1356482" cy="148670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om du vill redigera mall för underrubrikformat</a:t>
            </a:r>
            <a:endParaRPr lang="sv-SE"/>
          </a:p>
        </p:txBody>
      </p:sp>
      <p:sp>
        <p:nvSpPr>
          <p:cNvPr id="4" name="Platshållare för datum 3"/>
          <p:cNvSpPr>
            <a:spLocks noGrp="1"/>
          </p:cNvSpPr>
          <p:nvPr>
            <p:ph type="dt" sz="half" idx="10"/>
          </p:nvPr>
        </p:nvSpPr>
        <p:spPr/>
        <p:txBody>
          <a:bodyPr/>
          <a:lstStyle/>
          <a:p>
            <a:fld id="{D5098E7F-4F67-44C1-90EE-E5C352EBB59A}" type="datetimeFigureOut">
              <a:rPr lang="sv-SE" smtClean="0"/>
              <a:t>2025-01-22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3785038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5098E7F-4F67-44C1-90EE-E5C352EBB59A}" type="datetimeFigureOut">
              <a:rPr lang="sv-SE" smtClean="0"/>
              <a:t>2025-01-22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2812214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5098E7F-4F67-44C1-90EE-E5C352EBB59A}" type="datetimeFigureOut">
              <a:rPr lang="sv-SE" smtClean="0"/>
              <a:t>2025-01-22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323679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5098E7F-4F67-44C1-90EE-E5C352EBB59A}" type="datetimeFigureOut">
              <a:rPr lang="sv-SE" smtClean="0"/>
              <a:t>2025-01-22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412808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Redigera format för bakgrundstext</a:t>
            </a:r>
          </a:p>
        </p:txBody>
      </p:sp>
      <p:sp>
        <p:nvSpPr>
          <p:cNvPr id="4" name="Platshållare för datum 3"/>
          <p:cNvSpPr>
            <a:spLocks noGrp="1"/>
          </p:cNvSpPr>
          <p:nvPr>
            <p:ph type="dt" sz="half" idx="10"/>
          </p:nvPr>
        </p:nvSpPr>
        <p:spPr/>
        <p:txBody>
          <a:bodyPr/>
          <a:lstStyle/>
          <a:p>
            <a:fld id="{D5098E7F-4F67-44C1-90EE-E5C352EBB59A}" type="datetimeFigureOut">
              <a:rPr lang="sv-SE" smtClean="0"/>
              <a:t>2025-01-22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94496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D5098E7F-4F67-44C1-90EE-E5C352EBB59A}" type="datetimeFigureOut">
              <a:rPr lang="sv-SE" smtClean="0"/>
              <a:t>2025-01-22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297576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D5098E7F-4F67-44C1-90EE-E5C352EBB59A}" type="datetimeFigureOut">
              <a:rPr lang="sv-SE" smtClean="0"/>
              <a:t>2025-01-22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113458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D5098E7F-4F67-44C1-90EE-E5C352EBB59A}" type="datetimeFigureOut">
              <a:rPr lang="sv-SE" smtClean="0"/>
              <a:t>2025-01-22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1151015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5098E7F-4F67-44C1-90EE-E5C352EBB59A}" type="datetimeFigureOut">
              <a:rPr lang="sv-SE" smtClean="0"/>
              <a:t>2025-01-22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2245848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D5098E7F-4F67-44C1-90EE-E5C352EBB59A}" type="datetimeFigureOut">
              <a:rPr lang="sv-SE" smtClean="0"/>
              <a:t>2025-01-22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2352703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Redigera format för bakgrundstext</a:t>
            </a:r>
          </a:p>
        </p:txBody>
      </p:sp>
      <p:sp>
        <p:nvSpPr>
          <p:cNvPr id="5" name="Platshållare för datum 4"/>
          <p:cNvSpPr>
            <a:spLocks noGrp="1"/>
          </p:cNvSpPr>
          <p:nvPr>
            <p:ph type="dt" sz="half" idx="10"/>
          </p:nvPr>
        </p:nvSpPr>
        <p:spPr/>
        <p:txBody>
          <a:bodyPr/>
          <a:lstStyle/>
          <a:p>
            <a:fld id="{D5098E7F-4F67-44C1-90EE-E5C352EBB59A}" type="datetimeFigureOut">
              <a:rPr lang="sv-SE" smtClean="0"/>
              <a:t>2025-01-22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E68006CA-462D-4B8E-B9C6-002AC012E272}" type="slidenum">
              <a:rPr lang="sv-SE" smtClean="0"/>
              <a:t>‹#›</a:t>
            </a:fld>
            <a:endParaRPr lang="sv-SE"/>
          </a:p>
        </p:txBody>
      </p:sp>
    </p:spTree>
    <p:extLst>
      <p:ext uri="{BB962C8B-B14F-4D97-AF65-F5344CB8AC3E}">
        <p14:creationId xmlns:p14="http://schemas.microsoft.com/office/powerpoint/2010/main" val="576284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098E7F-4F67-44C1-90EE-E5C352EBB59A}" type="datetimeFigureOut">
              <a:rPr lang="sv-SE" smtClean="0"/>
              <a:t>2025-01-22</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8006CA-462D-4B8E-B9C6-002AC012E272}" type="slidenum">
              <a:rPr lang="sv-SE" smtClean="0"/>
              <a:t>‹#›</a:t>
            </a:fld>
            <a:endParaRPr lang="sv-SE"/>
          </a:p>
        </p:txBody>
      </p:sp>
    </p:spTree>
    <p:extLst>
      <p:ext uri="{BB962C8B-B14F-4D97-AF65-F5344CB8AC3E}">
        <p14:creationId xmlns:p14="http://schemas.microsoft.com/office/powerpoint/2010/main" val="2674242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Hemsjukvård avtal process</a:t>
            </a:r>
            <a:endParaRPr lang="sv-SE" dirty="0"/>
          </a:p>
        </p:txBody>
      </p:sp>
      <p:sp>
        <p:nvSpPr>
          <p:cNvPr id="3" name="Underrubrik 2"/>
          <p:cNvSpPr>
            <a:spLocks noGrp="1"/>
          </p:cNvSpPr>
          <p:nvPr>
            <p:ph type="subTitle" idx="1"/>
          </p:nvPr>
        </p:nvSpPr>
        <p:spPr/>
        <p:txBody>
          <a:bodyPr/>
          <a:lstStyle/>
          <a:p>
            <a:r>
              <a:rPr lang="sv-SE" dirty="0" smtClean="0"/>
              <a:t>20250122</a:t>
            </a:r>
            <a:endParaRPr lang="sv-SE" dirty="0"/>
          </a:p>
        </p:txBody>
      </p:sp>
    </p:spTree>
    <p:extLst>
      <p:ext uri="{BB962C8B-B14F-4D97-AF65-F5344CB8AC3E}">
        <p14:creationId xmlns:p14="http://schemas.microsoft.com/office/powerpoint/2010/main" val="638188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Dokument gemensamma som på något vis berör Hemsjukvårdsavtalet</a:t>
            </a:r>
            <a:endParaRPr lang="sv-SE" dirty="0"/>
          </a:p>
        </p:txBody>
      </p:sp>
      <p:sp>
        <p:nvSpPr>
          <p:cNvPr id="3" name="Platshållare för innehåll 2"/>
          <p:cNvSpPr>
            <a:spLocks noGrp="1"/>
          </p:cNvSpPr>
          <p:nvPr>
            <p:ph idx="1"/>
          </p:nvPr>
        </p:nvSpPr>
        <p:spPr>
          <a:xfrm>
            <a:off x="563880" y="1581912"/>
            <a:ext cx="5388864" cy="4351338"/>
          </a:xfrm>
        </p:spPr>
        <p:txBody>
          <a:bodyPr>
            <a:normAutofit/>
          </a:bodyPr>
          <a:lstStyle/>
          <a:p>
            <a:pPr marL="0" indent="0">
              <a:buNone/>
            </a:pPr>
            <a:r>
              <a:rPr lang="sv-SE" sz="1900" b="1" dirty="0" smtClean="0"/>
              <a:t>Regionala överenskommelser (</a:t>
            </a:r>
            <a:r>
              <a:rPr lang="sv-SE" sz="1900" dirty="0" smtClean="0"/>
              <a:t>RSS </a:t>
            </a:r>
            <a:r>
              <a:rPr lang="sv-SE" sz="1900" dirty="0"/>
              <a:t>har ansvar </a:t>
            </a:r>
            <a:r>
              <a:rPr lang="sv-SE" sz="1900" dirty="0" smtClean="0"/>
              <a:t>för)</a:t>
            </a:r>
            <a:endParaRPr lang="sv-SE" sz="1900" b="1" dirty="0" smtClean="0"/>
          </a:p>
          <a:p>
            <a:pPr marL="0" indent="0">
              <a:buNone/>
            </a:pPr>
            <a:r>
              <a:rPr lang="sv-SE" sz="1900" dirty="0" smtClean="0"/>
              <a:t>Det </a:t>
            </a:r>
            <a:r>
              <a:rPr lang="sv-SE" sz="1900" dirty="0"/>
              <a:t>finns fyra i dagsläget beslutade </a:t>
            </a:r>
            <a:r>
              <a:rPr lang="sv-SE" sz="1900" dirty="0" err="1"/>
              <a:t>RÖKar</a:t>
            </a:r>
            <a:r>
              <a:rPr lang="sv-SE" sz="1900" dirty="0"/>
              <a:t> </a:t>
            </a:r>
            <a:r>
              <a:rPr lang="sv-SE" sz="1900" dirty="0" smtClean="0"/>
              <a:t>framtagna. Dessa </a:t>
            </a:r>
            <a:r>
              <a:rPr lang="sv-SE" sz="1900" dirty="0"/>
              <a:t>ska ligga till grund för huvudmännen att skapa lokala samverkansöverenskommelser ( LÖK).</a:t>
            </a:r>
          </a:p>
          <a:p>
            <a:pPr marL="0" lvl="0"/>
            <a:r>
              <a:rPr lang="sv-SE" sz="1900" dirty="0"/>
              <a:t>RÖK Barn och Unga</a:t>
            </a:r>
          </a:p>
          <a:p>
            <a:pPr marL="0" lvl="0"/>
            <a:r>
              <a:rPr lang="sv-SE" sz="1900" dirty="0"/>
              <a:t>RÖK HVB</a:t>
            </a:r>
          </a:p>
          <a:p>
            <a:pPr marL="0" lvl="0"/>
            <a:r>
              <a:rPr lang="sv-SE" sz="1900" dirty="0"/>
              <a:t>RÖK Psykisk funktionsnedsättning</a:t>
            </a:r>
          </a:p>
          <a:p>
            <a:pPr marL="0" lvl="0"/>
            <a:r>
              <a:rPr lang="sv-SE" sz="1900" dirty="0"/>
              <a:t>RÖK Missbruk/Beroende</a:t>
            </a:r>
          </a:p>
          <a:p>
            <a:pPr marL="0" lvl="0"/>
            <a:r>
              <a:rPr lang="sv-SE" sz="1900" dirty="0"/>
              <a:t>RÖK Kvinnofrid</a:t>
            </a:r>
          </a:p>
          <a:p>
            <a:endParaRPr lang="sv-SE" dirty="0"/>
          </a:p>
        </p:txBody>
      </p:sp>
      <p:sp>
        <p:nvSpPr>
          <p:cNvPr id="4" name="textruta 3"/>
          <p:cNvSpPr txBox="1"/>
          <p:nvPr/>
        </p:nvSpPr>
        <p:spPr>
          <a:xfrm>
            <a:off x="6382512" y="1581912"/>
            <a:ext cx="5522859" cy="4801314"/>
          </a:xfrm>
          <a:prstGeom prst="rect">
            <a:avLst/>
          </a:prstGeom>
          <a:noFill/>
        </p:spPr>
        <p:txBody>
          <a:bodyPr wrap="none" rtlCol="0">
            <a:spAutoFit/>
          </a:bodyPr>
          <a:lstStyle/>
          <a:p>
            <a:r>
              <a:rPr lang="sv-SE" b="1" dirty="0" smtClean="0"/>
              <a:t>Övriga samverkansdokument </a:t>
            </a:r>
            <a:r>
              <a:rPr lang="sv-SE" dirty="0" smtClean="0"/>
              <a:t>( RSS har inte ansvar)</a:t>
            </a:r>
          </a:p>
          <a:p>
            <a:r>
              <a:rPr lang="sv-SE" dirty="0" smtClean="0"/>
              <a:t>Hemsjukvården</a:t>
            </a:r>
          </a:p>
          <a:p>
            <a:r>
              <a:rPr lang="sv-SE" dirty="0" smtClean="0"/>
              <a:t>Samordnad </a:t>
            </a:r>
            <a:r>
              <a:rPr lang="sv-SE" dirty="0"/>
              <a:t>individuell </a:t>
            </a:r>
            <a:r>
              <a:rPr lang="sv-SE" dirty="0" smtClean="0"/>
              <a:t>plan</a:t>
            </a:r>
          </a:p>
          <a:p>
            <a:r>
              <a:rPr lang="sv-SE" dirty="0" smtClean="0"/>
              <a:t>Barn </a:t>
            </a:r>
            <a:r>
              <a:rPr lang="sv-SE" dirty="0"/>
              <a:t>och unga, Missbruk och </a:t>
            </a:r>
            <a:r>
              <a:rPr lang="sv-SE" dirty="0" smtClean="0"/>
              <a:t>beroendevård</a:t>
            </a:r>
          </a:p>
          <a:p>
            <a:r>
              <a:rPr lang="sv-SE" dirty="0"/>
              <a:t>R</a:t>
            </a:r>
            <a:r>
              <a:rPr lang="sv-SE" dirty="0" smtClean="0"/>
              <a:t>ÖK Rehabilitering habilitering </a:t>
            </a:r>
            <a:r>
              <a:rPr lang="sv-SE" dirty="0"/>
              <a:t>och </a:t>
            </a:r>
            <a:r>
              <a:rPr lang="sv-SE" dirty="0" smtClean="0"/>
              <a:t>hjälpmedel</a:t>
            </a:r>
          </a:p>
          <a:p>
            <a:r>
              <a:rPr lang="sv-SE" dirty="0" smtClean="0"/>
              <a:t>Rehabilitering </a:t>
            </a:r>
            <a:r>
              <a:rPr lang="sv-SE" dirty="0"/>
              <a:t>efter </a:t>
            </a:r>
            <a:r>
              <a:rPr lang="sv-SE" dirty="0" err="1" smtClean="0"/>
              <a:t>covid</a:t>
            </a:r>
            <a:endParaRPr lang="sv-SE" dirty="0"/>
          </a:p>
          <a:p>
            <a:r>
              <a:rPr lang="sv-SE" dirty="0" smtClean="0"/>
              <a:t>Samverkan </a:t>
            </a:r>
            <a:r>
              <a:rPr lang="sv-SE" dirty="0"/>
              <a:t>vid utskrivning från sluten hälso och </a:t>
            </a:r>
            <a:r>
              <a:rPr lang="sv-SE" dirty="0" smtClean="0"/>
              <a:t>sjukvård</a:t>
            </a:r>
          </a:p>
          <a:p>
            <a:r>
              <a:rPr lang="sv-SE" dirty="0" smtClean="0"/>
              <a:t>Egenvård</a:t>
            </a:r>
          </a:p>
          <a:p>
            <a:r>
              <a:rPr lang="sv-SE" dirty="0" smtClean="0"/>
              <a:t>Munhälsa</a:t>
            </a:r>
          </a:p>
          <a:p>
            <a:r>
              <a:rPr lang="sv-SE" dirty="0" smtClean="0"/>
              <a:t>Vårdprogram hjärtsvikt</a:t>
            </a:r>
          </a:p>
          <a:p>
            <a:r>
              <a:rPr lang="sv-SE" dirty="0" smtClean="0"/>
              <a:t>Vårdprogram blåsdysfunktion</a:t>
            </a:r>
          </a:p>
          <a:p>
            <a:r>
              <a:rPr lang="sv-SE" dirty="0" smtClean="0"/>
              <a:t>Rutin </a:t>
            </a:r>
            <a:r>
              <a:rPr lang="sv-SE" dirty="0"/>
              <a:t>förväntat </a:t>
            </a:r>
            <a:r>
              <a:rPr lang="sv-SE" dirty="0" smtClean="0"/>
              <a:t>dödsfall</a:t>
            </a:r>
          </a:p>
          <a:p>
            <a:r>
              <a:rPr lang="sv-SE" dirty="0" smtClean="0"/>
              <a:t>Kartläggning Kvinnofrid</a:t>
            </a:r>
          </a:p>
          <a:p>
            <a:r>
              <a:rPr lang="sv-SE" dirty="0" smtClean="0"/>
              <a:t>Skyddsåtgärder</a:t>
            </a:r>
          </a:p>
          <a:p>
            <a:r>
              <a:rPr lang="sv-SE" dirty="0" smtClean="0"/>
              <a:t>Självmordsnära vårdtagare</a:t>
            </a:r>
          </a:p>
          <a:p>
            <a:endParaRPr lang="sv-SE" dirty="0" smtClean="0"/>
          </a:p>
          <a:p>
            <a:r>
              <a:rPr lang="sv-SE" dirty="0" smtClean="0"/>
              <a:t>Strategidokument God och Nära Vård</a:t>
            </a:r>
            <a:endParaRPr lang="sv-SE" dirty="0"/>
          </a:p>
        </p:txBody>
      </p:sp>
    </p:spTree>
    <p:extLst>
      <p:ext uri="{BB962C8B-B14F-4D97-AF65-F5344CB8AC3E}">
        <p14:creationId xmlns:p14="http://schemas.microsoft.com/office/powerpoint/2010/main" val="1949382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Strategidokument God och Nära Vård</a:t>
            </a:r>
            <a:endParaRPr lang="sv-SE" dirty="0"/>
          </a:p>
        </p:txBody>
      </p:sp>
      <p:sp>
        <p:nvSpPr>
          <p:cNvPr id="3" name="Platshållare för innehåll 2"/>
          <p:cNvSpPr>
            <a:spLocks noGrp="1"/>
          </p:cNvSpPr>
          <p:nvPr>
            <p:ph idx="1"/>
          </p:nvPr>
        </p:nvSpPr>
        <p:spPr>
          <a:xfrm>
            <a:off x="774192" y="1542160"/>
            <a:ext cx="10515600" cy="4895215"/>
          </a:xfrm>
        </p:spPr>
        <p:txBody>
          <a:bodyPr>
            <a:normAutofit fontScale="92500" lnSpcReduction="10000"/>
          </a:bodyPr>
          <a:lstStyle/>
          <a:p>
            <a:r>
              <a:rPr lang="sv-SE" dirty="0" smtClean="0"/>
              <a:t>2022 skapades ett gemensamt strategidokument för God och Nära Vård</a:t>
            </a:r>
          </a:p>
          <a:p>
            <a:r>
              <a:rPr lang="sv-SE" dirty="0" smtClean="0"/>
              <a:t>Gemensam målbild ” </a:t>
            </a:r>
            <a:r>
              <a:rPr lang="sv-SE" dirty="0"/>
              <a:t>Nära genom hela livet – gemensamt  </a:t>
            </a:r>
            <a:r>
              <a:rPr lang="sv-SE" dirty="0" smtClean="0"/>
              <a:t>tillsammans”</a:t>
            </a:r>
          </a:p>
          <a:p>
            <a:r>
              <a:rPr lang="sv-SE" dirty="0" smtClean="0"/>
              <a:t>Fem delmål</a:t>
            </a:r>
          </a:p>
          <a:p>
            <a:pPr lvl="1"/>
            <a:r>
              <a:rPr lang="sv-SE" dirty="0"/>
              <a:t>Nära för mig</a:t>
            </a:r>
          </a:p>
          <a:p>
            <a:pPr lvl="1"/>
            <a:r>
              <a:rPr lang="sv-SE" dirty="0"/>
              <a:t>Nära för alla</a:t>
            </a:r>
          </a:p>
          <a:p>
            <a:pPr lvl="1"/>
            <a:r>
              <a:rPr lang="sv-SE" dirty="0"/>
              <a:t>Nära i hela Dalarna</a:t>
            </a:r>
          </a:p>
          <a:p>
            <a:pPr lvl="1"/>
            <a:r>
              <a:rPr lang="sv-SE" dirty="0"/>
              <a:t>Nära mellan oss</a:t>
            </a:r>
          </a:p>
          <a:p>
            <a:pPr lvl="1"/>
            <a:r>
              <a:rPr lang="sv-SE" dirty="0"/>
              <a:t>Nära till </a:t>
            </a:r>
            <a:r>
              <a:rPr lang="sv-SE" dirty="0" smtClean="0"/>
              <a:t>hälsa</a:t>
            </a:r>
          </a:p>
          <a:p>
            <a:r>
              <a:rPr lang="sv-SE" dirty="0" smtClean="0"/>
              <a:t>Systemledningar skapas i länet, kommun och region tillsammans</a:t>
            </a:r>
          </a:p>
          <a:p>
            <a:r>
              <a:rPr lang="sv-SE" dirty="0"/>
              <a:t>Systemledningarnas </a:t>
            </a:r>
            <a:r>
              <a:rPr lang="sv-SE" b="1" dirty="0"/>
              <a:t>styrning, organisering och funktion </a:t>
            </a:r>
            <a:r>
              <a:rPr lang="sv-SE" dirty="0"/>
              <a:t>utgår från de politiska forumen </a:t>
            </a:r>
            <a:r>
              <a:rPr lang="sv-SE" b="1" dirty="0"/>
              <a:t>Välfärdsrådet</a:t>
            </a:r>
            <a:r>
              <a:rPr lang="sv-SE" dirty="0"/>
              <a:t> och </a:t>
            </a:r>
            <a:r>
              <a:rPr lang="sv-SE" b="1" dirty="0"/>
              <a:t>Beredningen för Dalarnas utveckling</a:t>
            </a:r>
            <a:r>
              <a:rPr lang="sv-SE" dirty="0"/>
              <a:t>, samt chefsforumen </a:t>
            </a:r>
            <a:r>
              <a:rPr lang="sv-SE" b="1" dirty="0"/>
              <a:t>Länschefsnätverket för förvaltningschefer och kommundirektörsnätverket.</a:t>
            </a:r>
          </a:p>
          <a:p>
            <a:endParaRPr lang="sv-SE" dirty="0" smtClean="0"/>
          </a:p>
          <a:p>
            <a:endParaRPr lang="sv-SE" dirty="0" smtClean="0"/>
          </a:p>
          <a:p>
            <a:pPr lvl="1"/>
            <a:endParaRPr lang="sv-SE" dirty="0"/>
          </a:p>
          <a:p>
            <a:pPr marL="457200" lvl="1" indent="0">
              <a:buNone/>
            </a:pPr>
            <a:endParaRPr lang="sv-SE" dirty="0"/>
          </a:p>
          <a:p>
            <a:endParaRPr lang="sv-SE" dirty="0"/>
          </a:p>
        </p:txBody>
      </p:sp>
    </p:spTree>
    <p:extLst>
      <p:ext uri="{BB962C8B-B14F-4D97-AF65-F5344CB8AC3E}">
        <p14:creationId xmlns:p14="http://schemas.microsoft.com/office/powerpoint/2010/main" val="773617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Status 2025</a:t>
            </a:r>
            <a:endParaRPr lang="sv-SE" dirty="0"/>
          </a:p>
        </p:txBody>
      </p:sp>
      <p:sp>
        <p:nvSpPr>
          <p:cNvPr id="3" name="Platshållare för innehåll 2"/>
          <p:cNvSpPr>
            <a:spLocks noGrp="1"/>
          </p:cNvSpPr>
          <p:nvPr>
            <p:ph idx="1"/>
          </p:nvPr>
        </p:nvSpPr>
        <p:spPr/>
        <p:txBody>
          <a:bodyPr/>
          <a:lstStyle/>
          <a:p>
            <a:r>
              <a:rPr lang="sv-SE" dirty="0" smtClean="0"/>
              <a:t>Det reviderade avtalet, mer bäring i Strategidokumentet för GNV, från juni som granskades av jurister, levererades till styrgruppen för Länschefsnätverket i början av dec 2024 av var part för sig</a:t>
            </a:r>
          </a:p>
          <a:p>
            <a:r>
              <a:rPr lang="sv-SE" dirty="0" smtClean="0"/>
              <a:t>7 jan 2025 får Emelie Forslund och Lis Linnberg uppdraget att sammanställa en rapport och en presentation över processen från 2011 och framåt</a:t>
            </a:r>
          </a:p>
          <a:p>
            <a:r>
              <a:rPr lang="sv-SE" dirty="0" smtClean="0"/>
              <a:t>Rapporten skickas </a:t>
            </a:r>
            <a:r>
              <a:rPr lang="sv-SE" dirty="0" smtClean="0"/>
              <a:t>till  styrgrupp för socialchefer  senast 24 januari 2025</a:t>
            </a:r>
          </a:p>
          <a:p>
            <a:endParaRPr lang="sv-SE" dirty="0"/>
          </a:p>
        </p:txBody>
      </p:sp>
    </p:spTree>
    <p:extLst>
      <p:ext uri="{BB962C8B-B14F-4D97-AF65-F5344CB8AC3E}">
        <p14:creationId xmlns:p14="http://schemas.microsoft.com/office/powerpoint/2010/main" val="461670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10515600" cy="1027601"/>
          </a:xfrm>
        </p:spPr>
        <p:txBody>
          <a:bodyPr>
            <a:normAutofit fontScale="90000"/>
          </a:bodyPr>
          <a:lstStyle/>
          <a:p>
            <a:r>
              <a:rPr lang="sv-SE" dirty="0" smtClean="0"/>
              <a:t>Utmaningar                               Att </a:t>
            </a:r>
            <a:r>
              <a:rPr lang="sv-SE" dirty="0"/>
              <a:t>förhålla sig till </a:t>
            </a:r>
            <a:br>
              <a:rPr lang="sv-SE" dirty="0"/>
            </a:br>
            <a:endParaRPr lang="sv-SE" dirty="0"/>
          </a:p>
        </p:txBody>
      </p:sp>
      <p:sp>
        <p:nvSpPr>
          <p:cNvPr id="3" name="Platshållare för innehåll 2"/>
          <p:cNvSpPr>
            <a:spLocks noGrp="1"/>
          </p:cNvSpPr>
          <p:nvPr>
            <p:ph idx="1"/>
          </p:nvPr>
        </p:nvSpPr>
        <p:spPr>
          <a:xfrm>
            <a:off x="838200" y="1397358"/>
            <a:ext cx="5571744" cy="4351338"/>
          </a:xfrm>
        </p:spPr>
        <p:txBody>
          <a:bodyPr>
            <a:normAutofit/>
          </a:bodyPr>
          <a:lstStyle/>
          <a:p>
            <a:r>
              <a:rPr lang="sv-SE" dirty="0" smtClean="0"/>
              <a:t>Tröskelprincipen</a:t>
            </a:r>
          </a:p>
          <a:p>
            <a:r>
              <a:rPr lang="sv-SE" dirty="0" smtClean="0"/>
              <a:t>Vårdbegäran</a:t>
            </a:r>
          </a:p>
          <a:p>
            <a:r>
              <a:rPr lang="sv-SE" dirty="0" smtClean="0"/>
              <a:t>Samverkan gällande den specialiserade vården i hemmet</a:t>
            </a:r>
          </a:p>
          <a:p>
            <a:r>
              <a:rPr lang="sv-SE" dirty="0" smtClean="0"/>
              <a:t>Kostnader och ekonomi geografiskt</a:t>
            </a:r>
          </a:p>
          <a:p>
            <a:r>
              <a:rPr lang="sv-SE" dirty="0" smtClean="0"/>
              <a:t>Rekrytering och bemanning</a:t>
            </a:r>
          </a:p>
          <a:p>
            <a:r>
              <a:rPr lang="sv-SE" dirty="0" smtClean="0"/>
              <a:t>Gemensamma journaler</a:t>
            </a:r>
          </a:p>
          <a:p>
            <a:r>
              <a:rPr lang="sv-SE" dirty="0" smtClean="0"/>
              <a:t>Medicinskteknisk utrustning och förbrukningsartiklar</a:t>
            </a:r>
          </a:p>
          <a:p>
            <a:endParaRPr lang="sv-SE" dirty="0" smtClean="0"/>
          </a:p>
          <a:p>
            <a:endParaRPr lang="sv-SE" dirty="0" smtClean="0"/>
          </a:p>
          <a:p>
            <a:endParaRPr lang="sv-SE" dirty="0"/>
          </a:p>
        </p:txBody>
      </p:sp>
      <p:sp>
        <p:nvSpPr>
          <p:cNvPr id="4" name="textruta 3"/>
          <p:cNvSpPr txBox="1"/>
          <p:nvPr/>
        </p:nvSpPr>
        <p:spPr>
          <a:xfrm>
            <a:off x="7708393" y="3200400"/>
            <a:ext cx="45719" cy="369332"/>
          </a:xfrm>
          <a:prstGeom prst="rect">
            <a:avLst/>
          </a:prstGeom>
          <a:noFill/>
        </p:spPr>
        <p:txBody>
          <a:bodyPr wrap="square" rtlCol="0">
            <a:spAutoFit/>
          </a:bodyPr>
          <a:lstStyle/>
          <a:p>
            <a:endParaRPr lang="sv-SE" dirty="0"/>
          </a:p>
        </p:txBody>
      </p:sp>
      <p:sp>
        <p:nvSpPr>
          <p:cNvPr id="5" name="textruta 4"/>
          <p:cNvSpPr txBox="1"/>
          <p:nvPr/>
        </p:nvSpPr>
        <p:spPr>
          <a:xfrm>
            <a:off x="6812280" y="1392726"/>
            <a:ext cx="4754880" cy="2693045"/>
          </a:xfrm>
          <a:prstGeom prst="rect">
            <a:avLst/>
          </a:prstGeom>
          <a:noFill/>
        </p:spPr>
        <p:txBody>
          <a:bodyPr wrap="square" rtlCol="0">
            <a:spAutoFit/>
          </a:bodyPr>
          <a:lstStyle/>
          <a:p>
            <a:pPr marL="228600" indent="-228600">
              <a:lnSpc>
                <a:spcPct val="90000"/>
              </a:lnSpc>
              <a:spcBef>
                <a:spcPts val="1000"/>
              </a:spcBef>
              <a:buFont typeface="Arial" panose="020B0604020202020204" pitchFamily="34" charset="0"/>
              <a:buChar char="•"/>
            </a:pPr>
            <a:r>
              <a:rPr lang="sv-SE" sz="2800" dirty="0" err="1" smtClean="0"/>
              <a:t>RÖKar</a:t>
            </a:r>
            <a:endParaRPr lang="sv-SE" sz="2800" dirty="0"/>
          </a:p>
          <a:p>
            <a:pPr marL="228600" indent="-228600">
              <a:lnSpc>
                <a:spcPct val="90000"/>
              </a:lnSpc>
              <a:spcBef>
                <a:spcPts val="1000"/>
              </a:spcBef>
              <a:buFont typeface="Arial" panose="020B0604020202020204" pitchFamily="34" charset="0"/>
              <a:buChar char="•"/>
            </a:pPr>
            <a:r>
              <a:rPr lang="sv-SE" sz="2800" dirty="0"/>
              <a:t>Nytt strategidokument God och Nära </a:t>
            </a:r>
            <a:r>
              <a:rPr lang="sv-SE" sz="2800" dirty="0" smtClean="0"/>
              <a:t>Vård</a:t>
            </a:r>
          </a:p>
          <a:p>
            <a:pPr marL="228600" indent="-228600">
              <a:lnSpc>
                <a:spcPct val="90000"/>
              </a:lnSpc>
              <a:spcBef>
                <a:spcPts val="1000"/>
              </a:spcBef>
              <a:buFont typeface="Arial" panose="020B0604020202020204" pitchFamily="34" charset="0"/>
              <a:buChar char="•"/>
            </a:pPr>
            <a:r>
              <a:rPr lang="sv-SE" sz="2800" dirty="0" smtClean="0"/>
              <a:t>Systemledningar GNV</a:t>
            </a:r>
            <a:endParaRPr lang="sv-SE" sz="2800" dirty="0"/>
          </a:p>
          <a:p>
            <a:pPr marL="228600" indent="-228600">
              <a:lnSpc>
                <a:spcPct val="90000"/>
              </a:lnSpc>
              <a:spcBef>
                <a:spcPts val="1000"/>
              </a:spcBef>
              <a:buFont typeface="Arial" panose="020B0604020202020204" pitchFamily="34" charset="0"/>
              <a:buChar char="•"/>
            </a:pPr>
            <a:r>
              <a:rPr lang="sv-SE" sz="2800" dirty="0"/>
              <a:t>Övriga </a:t>
            </a:r>
            <a:r>
              <a:rPr lang="sv-SE" sz="2800" dirty="0" smtClean="0"/>
              <a:t>samverkansdokument</a:t>
            </a:r>
            <a:endParaRPr lang="sv-SE" sz="2800" dirty="0"/>
          </a:p>
          <a:p>
            <a:endParaRPr lang="sv-SE" dirty="0"/>
          </a:p>
        </p:txBody>
      </p:sp>
    </p:spTree>
    <p:extLst>
      <p:ext uri="{BB962C8B-B14F-4D97-AF65-F5344CB8AC3E}">
        <p14:creationId xmlns:p14="http://schemas.microsoft.com/office/powerpoint/2010/main" val="3094459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Organisationsstruktur</a:t>
            </a:r>
            <a:endParaRPr lang="sv-SE" dirty="0"/>
          </a:p>
        </p:txBody>
      </p:sp>
      <p:sp>
        <p:nvSpPr>
          <p:cNvPr id="3" name="Platshållare för innehåll 2"/>
          <p:cNvSpPr>
            <a:spLocks noGrp="1"/>
          </p:cNvSpPr>
          <p:nvPr>
            <p:ph idx="1"/>
          </p:nvPr>
        </p:nvSpPr>
        <p:spPr/>
        <p:txBody>
          <a:bodyPr/>
          <a:lstStyle/>
          <a:p>
            <a:r>
              <a:rPr lang="sv-SE" dirty="0" smtClean="0"/>
              <a:t>Oklar organisationsstruktur och hur uppdrag lämnas, samt hur beslut fattas</a:t>
            </a:r>
          </a:p>
          <a:p>
            <a:r>
              <a:rPr lang="sv-SE" dirty="0" smtClean="0"/>
              <a:t>Ett arbete </a:t>
            </a:r>
            <a:r>
              <a:rPr lang="sv-SE" dirty="0" smtClean="0"/>
              <a:t>behöver utföras för </a:t>
            </a:r>
            <a:r>
              <a:rPr lang="sv-SE" dirty="0" smtClean="0"/>
              <a:t>att tydliggöra förhållandet mellan BDU, Välfärdsrådet, Länschefsnätverket  och dess styrgrupp, Socialchefsnätverket och dess styrgrupp, RSS samt systemledningarna i länet och dess styrning</a:t>
            </a:r>
          </a:p>
          <a:p>
            <a:endParaRPr lang="sv-SE" dirty="0"/>
          </a:p>
        </p:txBody>
      </p:sp>
    </p:spTree>
    <p:extLst>
      <p:ext uri="{BB962C8B-B14F-4D97-AF65-F5344CB8AC3E}">
        <p14:creationId xmlns:p14="http://schemas.microsoft.com/office/powerpoint/2010/main" val="1613549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Förbättrad samverkan</a:t>
            </a:r>
          </a:p>
        </p:txBody>
      </p:sp>
      <p:sp>
        <p:nvSpPr>
          <p:cNvPr id="3" name="Platshållare för innehåll 2"/>
          <p:cNvSpPr>
            <a:spLocks noGrp="1"/>
          </p:cNvSpPr>
          <p:nvPr>
            <p:ph idx="1"/>
          </p:nvPr>
        </p:nvSpPr>
        <p:spPr/>
        <p:txBody>
          <a:bodyPr/>
          <a:lstStyle/>
          <a:p>
            <a:r>
              <a:rPr lang="sv-SE" dirty="0" smtClean="0"/>
              <a:t>Skapa utifrån fastställda mallar lokala överenskommelser med systemledningarna som ansvariga och hemsjukvårdsavtalet som </a:t>
            </a:r>
            <a:r>
              <a:rPr lang="sv-SE" dirty="0" smtClean="0"/>
              <a:t>grund </a:t>
            </a:r>
            <a:r>
              <a:rPr lang="sv-SE" dirty="0" err="1" smtClean="0"/>
              <a:t>inkl</a:t>
            </a:r>
            <a:r>
              <a:rPr lang="sv-SE" dirty="0" smtClean="0"/>
              <a:t> strategidokument för God och Nära Vård</a:t>
            </a:r>
            <a:endParaRPr lang="sv-SE" dirty="0" smtClean="0"/>
          </a:p>
          <a:p>
            <a:r>
              <a:rPr lang="sv-SE" dirty="0" smtClean="0"/>
              <a:t>Fokus på </a:t>
            </a:r>
            <a:r>
              <a:rPr lang="sv-SE" dirty="0" smtClean="0"/>
              <a:t>Tröskelprincip  och vårdbegäran</a:t>
            </a:r>
            <a:endParaRPr lang="sv-SE" dirty="0" smtClean="0"/>
          </a:p>
          <a:p>
            <a:r>
              <a:rPr lang="sv-SE" dirty="0" smtClean="0"/>
              <a:t>Skapa team </a:t>
            </a:r>
            <a:r>
              <a:rPr lang="sv-SE" dirty="0" err="1" smtClean="0"/>
              <a:t>sk</a:t>
            </a:r>
            <a:r>
              <a:rPr lang="sv-SE" dirty="0" smtClean="0"/>
              <a:t> Nära Vård Team för samverkan mellan den specialiserade vården, den kommunala primärvården och den regionala primärvården  och även där en lokal överenskommelse </a:t>
            </a:r>
            <a:endParaRPr lang="sv-SE" dirty="0"/>
          </a:p>
        </p:txBody>
      </p:sp>
    </p:spTree>
    <p:extLst>
      <p:ext uri="{BB962C8B-B14F-4D97-AF65-F5344CB8AC3E}">
        <p14:creationId xmlns:p14="http://schemas.microsoft.com/office/powerpoint/2010/main" val="1256665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Bilagor</a:t>
            </a:r>
            <a:endParaRPr lang="sv-SE" dirty="0"/>
          </a:p>
        </p:txBody>
      </p:sp>
      <p:sp>
        <p:nvSpPr>
          <p:cNvPr id="3" name="Platshållare för innehåll 2"/>
          <p:cNvSpPr>
            <a:spLocks noGrp="1"/>
          </p:cNvSpPr>
          <p:nvPr>
            <p:ph idx="1"/>
          </p:nvPr>
        </p:nvSpPr>
        <p:spPr/>
        <p:txBody>
          <a:bodyPr>
            <a:normAutofit fontScale="92500" lnSpcReduction="20000"/>
          </a:bodyPr>
          <a:lstStyle/>
          <a:p>
            <a:pPr lvl="0"/>
            <a:r>
              <a:rPr lang="sv-SE" dirty="0"/>
              <a:t>Projektplan  kommunalisering hemsjukvård</a:t>
            </a:r>
          </a:p>
          <a:p>
            <a:pPr lvl="0"/>
            <a:r>
              <a:rPr lang="sv-SE" dirty="0"/>
              <a:t>Avtalsförslag och utredningsrapport</a:t>
            </a:r>
          </a:p>
          <a:p>
            <a:pPr lvl="0"/>
            <a:r>
              <a:rPr lang="sv-SE" dirty="0"/>
              <a:t>Utvärdering av hemsjukvården i Dalarna 2014</a:t>
            </a:r>
          </a:p>
          <a:p>
            <a:pPr lvl="0"/>
            <a:r>
              <a:rPr lang="sv-SE" dirty="0"/>
              <a:t>Förtydligande av hemsjukvårdsavtalet 2015</a:t>
            </a:r>
          </a:p>
          <a:p>
            <a:pPr lvl="0"/>
            <a:r>
              <a:rPr lang="sv-SE" dirty="0"/>
              <a:t>Patienten i centrum 2018</a:t>
            </a:r>
          </a:p>
          <a:p>
            <a:pPr lvl="0"/>
            <a:r>
              <a:rPr lang="sv-SE" dirty="0"/>
              <a:t>Slutrapport Vård i hemmet Dalarna 2022</a:t>
            </a:r>
          </a:p>
          <a:p>
            <a:pPr lvl="0"/>
            <a:r>
              <a:rPr lang="sv-SE" dirty="0"/>
              <a:t>Uppdragsformulering till Länschefsnätverket: Revidering av hemsjukvårdsavtalet </a:t>
            </a:r>
          </a:p>
          <a:p>
            <a:pPr lvl="0"/>
            <a:r>
              <a:rPr lang="sv-SE" dirty="0"/>
              <a:t>Studie uppföljning av Ledningsbolagets rapport 2023</a:t>
            </a:r>
          </a:p>
          <a:p>
            <a:pPr lvl="0"/>
            <a:r>
              <a:rPr lang="sv-SE" dirty="0"/>
              <a:t>Strategidokument God och Nära Vård</a:t>
            </a:r>
          </a:p>
          <a:p>
            <a:pPr lvl="0"/>
            <a:r>
              <a:rPr lang="sv-SE" dirty="0"/>
              <a:t>Power Point presentation Process hemsjukvårdsavtal</a:t>
            </a:r>
          </a:p>
          <a:p>
            <a:endParaRPr lang="sv-SE" dirty="0"/>
          </a:p>
        </p:txBody>
      </p:sp>
    </p:spTree>
    <p:extLst>
      <p:ext uri="{BB962C8B-B14F-4D97-AF65-F5344CB8AC3E}">
        <p14:creationId xmlns:p14="http://schemas.microsoft.com/office/powerpoint/2010/main" val="3757204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Start</a:t>
            </a:r>
            <a:endParaRPr lang="sv-SE" dirty="0"/>
          </a:p>
        </p:txBody>
      </p:sp>
      <p:sp>
        <p:nvSpPr>
          <p:cNvPr id="3" name="Platshållare för innehåll 2"/>
          <p:cNvSpPr>
            <a:spLocks noGrp="1"/>
          </p:cNvSpPr>
          <p:nvPr>
            <p:ph idx="1"/>
          </p:nvPr>
        </p:nvSpPr>
        <p:spPr/>
        <p:txBody>
          <a:bodyPr>
            <a:normAutofit fontScale="92500" lnSpcReduction="20000"/>
          </a:bodyPr>
          <a:lstStyle/>
          <a:p>
            <a:r>
              <a:rPr lang="sv-SE" dirty="0"/>
              <a:t>Landstingsstyrelsen beslutade 20110328 att uppta förhandlingar med kommunerna gällande hemsjukvården. </a:t>
            </a:r>
            <a:endParaRPr lang="sv-SE" dirty="0" smtClean="0"/>
          </a:p>
          <a:p>
            <a:r>
              <a:rPr lang="sv-SE" dirty="0" smtClean="0"/>
              <a:t>Region Dalarnas  direktion beslutade </a:t>
            </a:r>
            <a:r>
              <a:rPr lang="sv-SE" dirty="0"/>
              <a:t>20110511 att medverka i ett utredningsarbete med välfärdsberedningen som styrgrupp</a:t>
            </a:r>
            <a:r>
              <a:rPr lang="sv-SE" dirty="0" smtClean="0"/>
              <a:t>.</a:t>
            </a:r>
          </a:p>
          <a:p>
            <a:r>
              <a:rPr lang="sv-SE" dirty="0"/>
              <a:t>Projektets syfte är att utreda hemsjukvårdens nuvarande form och omfattning ( tom sjuksköterskenivå) i ordinärt boende. </a:t>
            </a:r>
            <a:endParaRPr lang="sv-SE" dirty="0" smtClean="0"/>
          </a:p>
          <a:p>
            <a:r>
              <a:rPr lang="sv-SE" dirty="0" smtClean="0"/>
              <a:t>Projektet </a:t>
            </a:r>
            <a:r>
              <a:rPr lang="sv-SE" dirty="0"/>
              <a:t>ska även omfatta förslag på /underlag för vidare beslut av en överflyttning av huvudmannaskap år 2013 till kommunerna i Region Dalarna</a:t>
            </a:r>
            <a:r>
              <a:rPr lang="sv-SE" dirty="0" smtClean="0"/>
              <a:t>.</a:t>
            </a:r>
          </a:p>
          <a:p>
            <a:r>
              <a:rPr lang="sv-SE" dirty="0"/>
              <a:t>Tidsplanen sätts till juli 2011-april 2012 med politiska beslut juni-okt 2012 och  där skatteväxling sker januari 2013</a:t>
            </a:r>
            <a:r>
              <a:rPr lang="sv-SE" dirty="0" smtClean="0"/>
              <a:t>.</a:t>
            </a:r>
          </a:p>
          <a:p>
            <a:r>
              <a:rPr lang="sv-SE" dirty="0" smtClean="0"/>
              <a:t>Växling </a:t>
            </a:r>
            <a:r>
              <a:rPr lang="sv-SE" dirty="0"/>
              <a:t>7</a:t>
            </a:r>
            <a:r>
              <a:rPr lang="sv-SE" dirty="0" smtClean="0"/>
              <a:t> januari 2013</a:t>
            </a:r>
            <a:endParaRPr lang="sv-SE" dirty="0"/>
          </a:p>
          <a:p>
            <a:endParaRPr lang="sv-SE" dirty="0"/>
          </a:p>
          <a:p>
            <a:endParaRPr lang="sv-SE" dirty="0"/>
          </a:p>
        </p:txBody>
      </p:sp>
    </p:spTree>
    <p:extLst>
      <p:ext uri="{BB962C8B-B14F-4D97-AF65-F5344CB8AC3E}">
        <p14:creationId xmlns:p14="http://schemas.microsoft.com/office/powerpoint/2010/main" val="29022294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Utvärderingar och rapporter</a:t>
            </a:r>
            <a:endParaRPr lang="sv-SE" dirty="0"/>
          </a:p>
        </p:txBody>
      </p:sp>
      <p:sp>
        <p:nvSpPr>
          <p:cNvPr id="3" name="Platshållare för innehåll 2"/>
          <p:cNvSpPr>
            <a:spLocks noGrp="1"/>
          </p:cNvSpPr>
          <p:nvPr>
            <p:ph idx="1"/>
          </p:nvPr>
        </p:nvSpPr>
        <p:spPr/>
        <p:txBody>
          <a:bodyPr>
            <a:normAutofit fontScale="92500"/>
          </a:bodyPr>
          <a:lstStyle/>
          <a:p>
            <a:r>
              <a:rPr lang="sv-SE" dirty="0" smtClean="0"/>
              <a:t>2014 Högskolan utreder Hemsjukvården</a:t>
            </a:r>
          </a:p>
          <a:p>
            <a:r>
              <a:rPr lang="sv-SE" dirty="0" smtClean="0"/>
              <a:t>2015 Chefsgruppering kommun och landsting skapar dokument förtydliganden hemsjukvårdsavtalet</a:t>
            </a:r>
          </a:p>
          <a:p>
            <a:r>
              <a:rPr lang="sv-SE" dirty="0" smtClean="0"/>
              <a:t>2018 Högskolan Dalarna utreder Hemsjukvården  med patienten i centrum</a:t>
            </a:r>
          </a:p>
          <a:p>
            <a:r>
              <a:rPr lang="sv-SE" dirty="0" smtClean="0"/>
              <a:t>2022 Ledningsbolaget utreder Hemsjukvården</a:t>
            </a:r>
          </a:p>
          <a:p>
            <a:r>
              <a:rPr lang="sv-SE" dirty="0" smtClean="0"/>
              <a:t>2022/2023 studie/uppföljning och plan  Ledningsportalens arbete</a:t>
            </a:r>
          </a:p>
          <a:p>
            <a:r>
              <a:rPr lang="sv-SE" dirty="0" smtClean="0"/>
              <a:t>2024 </a:t>
            </a:r>
            <a:r>
              <a:rPr lang="sv-SE" dirty="0" smtClean="0"/>
              <a:t>Två personer, en kommunrepresentant och en regionrepresentant, får </a:t>
            </a:r>
            <a:r>
              <a:rPr lang="sv-SE" dirty="0" smtClean="0"/>
              <a:t>i uppdrag att </a:t>
            </a:r>
            <a:r>
              <a:rPr lang="sv-SE" dirty="0" smtClean="0"/>
              <a:t>tillsammans med jurist från Hedemora kommun och Region Dalarna, att revidera </a:t>
            </a:r>
            <a:r>
              <a:rPr lang="sv-SE" dirty="0" smtClean="0"/>
              <a:t>Hemsjukvårdsavtalet</a:t>
            </a:r>
          </a:p>
          <a:p>
            <a:pPr marL="0" indent="0">
              <a:buNone/>
            </a:pPr>
            <a:endParaRPr lang="sv-SE" dirty="0"/>
          </a:p>
        </p:txBody>
      </p:sp>
    </p:spTree>
    <p:extLst>
      <p:ext uri="{BB962C8B-B14F-4D97-AF65-F5344CB8AC3E}">
        <p14:creationId xmlns:p14="http://schemas.microsoft.com/office/powerpoint/2010/main" val="3772839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Utvärdering 2014</a:t>
            </a:r>
            <a:endParaRPr lang="sv-SE" dirty="0"/>
          </a:p>
        </p:txBody>
      </p:sp>
      <p:sp>
        <p:nvSpPr>
          <p:cNvPr id="3" name="Platshållare för innehåll 2"/>
          <p:cNvSpPr>
            <a:spLocks noGrp="1"/>
          </p:cNvSpPr>
          <p:nvPr>
            <p:ph idx="1"/>
          </p:nvPr>
        </p:nvSpPr>
        <p:spPr/>
        <p:txBody>
          <a:bodyPr>
            <a:normAutofit fontScale="70000" lnSpcReduction="20000"/>
          </a:bodyPr>
          <a:lstStyle/>
          <a:p>
            <a:pPr marL="0" indent="0">
              <a:buNone/>
            </a:pPr>
            <a:r>
              <a:rPr lang="sv-SE" dirty="0"/>
              <a:t>F</a:t>
            </a:r>
            <a:r>
              <a:rPr lang="sv-SE" dirty="0" smtClean="0"/>
              <a:t>ramgångsfaktorer  </a:t>
            </a:r>
          </a:p>
          <a:p>
            <a:r>
              <a:rPr lang="sv-SE" dirty="0" smtClean="0"/>
              <a:t>patienternas </a:t>
            </a:r>
            <a:r>
              <a:rPr lang="sv-SE" dirty="0"/>
              <a:t>upplevelse och värdering av kvalitet i kommunal </a:t>
            </a:r>
            <a:r>
              <a:rPr lang="sv-SE" dirty="0" smtClean="0"/>
              <a:t>hemsjukvård</a:t>
            </a:r>
          </a:p>
          <a:p>
            <a:r>
              <a:rPr lang="sv-SE" dirty="0" smtClean="0"/>
              <a:t>en </a:t>
            </a:r>
            <a:r>
              <a:rPr lang="sv-SE" dirty="0"/>
              <a:t>tydlig satsning på personscentrerad </a:t>
            </a:r>
            <a:r>
              <a:rPr lang="sv-SE" dirty="0" smtClean="0"/>
              <a:t>omvårdnad</a:t>
            </a:r>
          </a:p>
          <a:p>
            <a:r>
              <a:rPr lang="sv-SE" dirty="0" smtClean="0"/>
              <a:t>viktiga </a:t>
            </a:r>
            <a:r>
              <a:rPr lang="sv-SE" dirty="0"/>
              <a:t>faktorer för ökad personcentrering ses bra vårdplaneringar utifrån evidensbaserade vårdprogram samt att patienter och anhöriga  är välinformerade och delaktiga i vården. </a:t>
            </a:r>
            <a:endParaRPr lang="sv-SE" dirty="0" smtClean="0"/>
          </a:p>
          <a:p>
            <a:r>
              <a:rPr lang="sv-SE" dirty="0"/>
              <a:t>f</a:t>
            </a:r>
            <a:r>
              <a:rPr lang="sv-SE" dirty="0" smtClean="0"/>
              <a:t>ör </a:t>
            </a:r>
            <a:r>
              <a:rPr lang="sv-SE" dirty="0"/>
              <a:t>att uppnå detta krävs att organisationer, vårdpersonal, chefer och politiker arbetar för patientens bästa och mot gemensamma </a:t>
            </a:r>
            <a:r>
              <a:rPr lang="sv-SE" dirty="0" smtClean="0"/>
              <a:t>mål</a:t>
            </a:r>
          </a:p>
          <a:p>
            <a:r>
              <a:rPr lang="sv-SE" dirty="0"/>
              <a:t>bra </a:t>
            </a:r>
            <a:r>
              <a:rPr lang="sv-SE" dirty="0" smtClean="0"/>
              <a:t>kommunikation</a:t>
            </a:r>
          </a:p>
          <a:p>
            <a:r>
              <a:rPr lang="sv-SE" dirty="0" smtClean="0"/>
              <a:t>forum </a:t>
            </a:r>
            <a:r>
              <a:rPr lang="sv-SE" dirty="0"/>
              <a:t>för diskussioner på alla nivåer både inom och mellan </a:t>
            </a:r>
            <a:r>
              <a:rPr lang="sv-SE" dirty="0" smtClean="0"/>
              <a:t>huvudmän</a:t>
            </a:r>
          </a:p>
          <a:p>
            <a:r>
              <a:rPr lang="sv-SE" dirty="0" smtClean="0"/>
              <a:t>styrdokument </a:t>
            </a:r>
            <a:r>
              <a:rPr lang="sv-SE" dirty="0"/>
              <a:t>som är kommunicerade och </a:t>
            </a:r>
            <a:r>
              <a:rPr lang="sv-SE" dirty="0" smtClean="0"/>
              <a:t>implementerade</a:t>
            </a:r>
          </a:p>
          <a:p>
            <a:r>
              <a:rPr lang="sv-SE" dirty="0" smtClean="0"/>
              <a:t>regelbundna </a:t>
            </a:r>
            <a:r>
              <a:rPr lang="sv-SE" dirty="0"/>
              <a:t>uppföljningar och utvärderingar som delges medarbetare</a:t>
            </a:r>
            <a:r>
              <a:rPr lang="sv-SE" dirty="0" smtClean="0"/>
              <a:t>.</a:t>
            </a:r>
          </a:p>
          <a:p>
            <a:r>
              <a:rPr lang="sv-SE" dirty="0"/>
              <a:t>d</a:t>
            </a:r>
            <a:r>
              <a:rPr lang="sv-SE" dirty="0" smtClean="0"/>
              <a:t>et </a:t>
            </a:r>
            <a:r>
              <a:rPr lang="sv-SE" dirty="0"/>
              <a:t>finns stora skillnader mellan kommunerna och det har försvårat möjligheten att jämföra hemsjukvården före och efter kommunaliseringen</a:t>
            </a:r>
            <a:r>
              <a:rPr lang="sv-SE" dirty="0" smtClean="0"/>
              <a:t> </a:t>
            </a:r>
          </a:p>
          <a:p>
            <a:endParaRPr lang="sv-SE" dirty="0" smtClean="0"/>
          </a:p>
          <a:p>
            <a:pPr marL="0" indent="0">
              <a:buNone/>
            </a:pPr>
            <a:endParaRPr lang="sv-SE" dirty="0"/>
          </a:p>
        </p:txBody>
      </p:sp>
    </p:spTree>
    <p:extLst>
      <p:ext uri="{BB962C8B-B14F-4D97-AF65-F5344CB8AC3E}">
        <p14:creationId xmlns:p14="http://schemas.microsoft.com/office/powerpoint/2010/main" val="30133906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Förtydligande 2015</a:t>
            </a:r>
            <a:endParaRPr lang="sv-SE" dirty="0"/>
          </a:p>
        </p:txBody>
      </p:sp>
      <p:sp>
        <p:nvSpPr>
          <p:cNvPr id="3" name="Platshållare för innehåll 2"/>
          <p:cNvSpPr>
            <a:spLocks noGrp="1"/>
          </p:cNvSpPr>
          <p:nvPr>
            <p:ph idx="1"/>
          </p:nvPr>
        </p:nvSpPr>
        <p:spPr/>
        <p:txBody>
          <a:bodyPr>
            <a:normAutofit/>
          </a:bodyPr>
          <a:lstStyle/>
          <a:p>
            <a:r>
              <a:rPr lang="sv-SE" dirty="0" smtClean="0"/>
              <a:t>Syftet är att förtydliga  för att underlätta samverkan och nedan rubriker har ett förtydligande</a:t>
            </a:r>
          </a:p>
          <a:p>
            <a:pPr lvl="1"/>
            <a:r>
              <a:rPr lang="sv-SE" dirty="0" smtClean="0"/>
              <a:t>Ledstjärnor</a:t>
            </a:r>
          </a:p>
          <a:p>
            <a:pPr lvl="1"/>
            <a:r>
              <a:rPr lang="sv-SE" dirty="0" smtClean="0"/>
              <a:t>Hemsjukvård</a:t>
            </a:r>
          </a:p>
          <a:p>
            <a:pPr lvl="1"/>
            <a:r>
              <a:rPr lang="sv-SE" dirty="0" smtClean="0"/>
              <a:t>Hembesök</a:t>
            </a:r>
          </a:p>
          <a:p>
            <a:pPr lvl="1"/>
            <a:r>
              <a:rPr lang="sv-SE" dirty="0" smtClean="0"/>
              <a:t>Tröskelprincipen</a:t>
            </a:r>
          </a:p>
          <a:p>
            <a:pPr lvl="1"/>
            <a:r>
              <a:rPr lang="sv-SE" dirty="0" smtClean="0"/>
              <a:t>Inkontinens</a:t>
            </a:r>
          </a:p>
          <a:p>
            <a:pPr lvl="1"/>
            <a:r>
              <a:rPr lang="sv-SE" dirty="0" smtClean="0"/>
              <a:t>Asylvård</a:t>
            </a:r>
          </a:p>
          <a:p>
            <a:pPr lvl="1"/>
            <a:r>
              <a:rPr lang="sv-SE" dirty="0"/>
              <a:t>Specialiserad vård i </a:t>
            </a:r>
            <a:r>
              <a:rPr lang="sv-SE" dirty="0" smtClean="0"/>
              <a:t>hemmet</a:t>
            </a:r>
          </a:p>
          <a:p>
            <a:pPr lvl="1"/>
            <a:r>
              <a:rPr lang="sv-SE" dirty="0"/>
              <a:t>Patientfall</a:t>
            </a:r>
          </a:p>
          <a:p>
            <a:endParaRPr lang="sv-SE" dirty="0"/>
          </a:p>
          <a:p>
            <a:endParaRPr lang="sv-SE" dirty="0" smtClean="0"/>
          </a:p>
          <a:p>
            <a:endParaRPr lang="sv-SE" dirty="0"/>
          </a:p>
        </p:txBody>
      </p:sp>
    </p:spTree>
    <p:extLst>
      <p:ext uri="{BB962C8B-B14F-4D97-AF65-F5344CB8AC3E}">
        <p14:creationId xmlns:p14="http://schemas.microsoft.com/office/powerpoint/2010/main" val="1313927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Högskolan </a:t>
            </a:r>
            <a:r>
              <a:rPr lang="sv-SE" dirty="0"/>
              <a:t>Dalarna </a:t>
            </a:r>
            <a:r>
              <a:rPr lang="sv-SE" dirty="0" smtClean="0"/>
              <a:t>Hemsjukvården </a:t>
            </a:r>
            <a:r>
              <a:rPr lang="sv-SE" dirty="0" smtClean="0"/>
              <a:t>med </a:t>
            </a:r>
            <a:r>
              <a:rPr lang="sv-SE" dirty="0"/>
              <a:t>patienten i </a:t>
            </a:r>
            <a:r>
              <a:rPr lang="sv-SE" dirty="0" smtClean="0"/>
              <a:t>centrum 2018</a:t>
            </a:r>
            <a:endParaRPr lang="sv-SE" dirty="0"/>
          </a:p>
        </p:txBody>
      </p:sp>
      <p:sp>
        <p:nvSpPr>
          <p:cNvPr id="3" name="Platshållare för innehåll 2"/>
          <p:cNvSpPr>
            <a:spLocks noGrp="1"/>
          </p:cNvSpPr>
          <p:nvPr>
            <p:ph idx="1"/>
          </p:nvPr>
        </p:nvSpPr>
        <p:spPr/>
        <p:txBody>
          <a:bodyPr>
            <a:normAutofit fontScale="92500" lnSpcReduction="20000"/>
          </a:bodyPr>
          <a:lstStyle/>
          <a:p>
            <a:r>
              <a:rPr lang="sv-SE" dirty="0" smtClean="0"/>
              <a:t>Avesta , Borlänge och Älvdalens kommun valdes ut</a:t>
            </a:r>
          </a:p>
          <a:p>
            <a:r>
              <a:rPr lang="sv-SE" dirty="0" smtClean="0"/>
              <a:t>Identifierade problemområden</a:t>
            </a:r>
          </a:p>
          <a:p>
            <a:pPr lvl="1"/>
            <a:r>
              <a:rPr lang="sv-SE" dirty="0"/>
              <a:t>brist på </a:t>
            </a:r>
            <a:r>
              <a:rPr lang="sv-SE" dirty="0" smtClean="0"/>
              <a:t>läkarmedverkan</a:t>
            </a:r>
          </a:p>
          <a:p>
            <a:pPr lvl="1"/>
            <a:r>
              <a:rPr lang="sv-SE" dirty="0" smtClean="0"/>
              <a:t>olika journalsystem</a:t>
            </a:r>
          </a:p>
          <a:p>
            <a:pPr lvl="1"/>
            <a:r>
              <a:rPr lang="sv-SE" dirty="0" smtClean="0"/>
              <a:t>läkemedelslistor</a:t>
            </a:r>
          </a:p>
          <a:p>
            <a:pPr lvl="1"/>
            <a:r>
              <a:rPr lang="sv-SE" dirty="0" smtClean="0"/>
              <a:t>fastställda diagnoser</a:t>
            </a:r>
            <a:endParaRPr lang="sv-SE" dirty="0"/>
          </a:p>
          <a:p>
            <a:pPr lvl="1"/>
            <a:r>
              <a:rPr lang="sv-SE" dirty="0"/>
              <a:t>ö</a:t>
            </a:r>
            <a:r>
              <a:rPr lang="sv-SE" dirty="0" smtClean="0"/>
              <a:t>kade kostnader för hjälpmedel </a:t>
            </a:r>
            <a:r>
              <a:rPr lang="sv-SE" dirty="0"/>
              <a:t>och förbrukningsmaterial </a:t>
            </a:r>
            <a:r>
              <a:rPr lang="sv-SE" dirty="0" smtClean="0"/>
              <a:t>för </a:t>
            </a:r>
            <a:r>
              <a:rPr lang="sv-SE" dirty="0"/>
              <a:t>kommunerna, en kostnad som inte täcks av de skatteväxlade </a:t>
            </a:r>
            <a:r>
              <a:rPr lang="sv-SE" dirty="0" smtClean="0"/>
              <a:t>medlen</a:t>
            </a:r>
          </a:p>
          <a:p>
            <a:pPr lvl="1"/>
            <a:r>
              <a:rPr lang="sv-SE" dirty="0"/>
              <a:t>personalbrist, kompetensbrist, stora skillnader i länet vad gäller säkerhet, definitioner och ansvarsgränser, informationsöverföring, vårdbegäran, samverkan, avsaknad av vårdplaner, vårdplaneringar, teamträffar, ökad administration, fler kontakter, ansvaret för hjälpmedel och förbrukningsmaterial fungerar inte, läkarbemanning och läkemedelsgenomgångar fungerar inte, har inte läsbehörighet i varandras </a:t>
            </a:r>
            <a:r>
              <a:rPr lang="sv-SE" dirty="0" smtClean="0"/>
              <a:t>journaler</a:t>
            </a:r>
            <a:endParaRPr lang="sv-SE" dirty="0"/>
          </a:p>
          <a:p>
            <a:endParaRPr lang="sv-SE" dirty="0"/>
          </a:p>
          <a:p>
            <a:endParaRPr lang="sv-SE" dirty="0"/>
          </a:p>
        </p:txBody>
      </p:sp>
    </p:spTree>
    <p:extLst>
      <p:ext uri="{BB962C8B-B14F-4D97-AF65-F5344CB8AC3E}">
        <p14:creationId xmlns:p14="http://schemas.microsoft.com/office/powerpoint/2010/main" val="2407109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t>Ledningsbolaget Hemsjukvården2022</a:t>
            </a:r>
            <a:r>
              <a:rPr lang="sv-SE" dirty="0"/>
              <a:t/>
            </a:r>
            <a:br>
              <a:rPr lang="sv-SE" dirty="0"/>
            </a:br>
            <a:endParaRPr lang="sv-SE" dirty="0"/>
          </a:p>
        </p:txBody>
      </p:sp>
      <p:sp>
        <p:nvSpPr>
          <p:cNvPr id="3" name="Platshållare för innehåll 2"/>
          <p:cNvSpPr>
            <a:spLocks noGrp="1"/>
          </p:cNvSpPr>
          <p:nvPr>
            <p:ph idx="1"/>
          </p:nvPr>
        </p:nvSpPr>
        <p:spPr/>
        <p:txBody>
          <a:bodyPr>
            <a:normAutofit fontScale="85000" lnSpcReduction="20000"/>
          </a:bodyPr>
          <a:lstStyle/>
          <a:p>
            <a:pPr lvl="0"/>
            <a:r>
              <a:rPr lang="sv-SE" dirty="0"/>
              <a:t>Ledningsbolaget Skandinavien AB </a:t>
            </a:r>
            <a:r>
              <a:rPr lang="sv-SE" dirty="0" smtClean="0"/>
              <a:t>fick i </a:t>
            </a:r>
            <a:r>
              <a:rPr lang="sv-SE" dirty="0"/>
              <a:t>uppdrag att utreda förutsättningarna för en eventuell översyn av det s.k. Hemsjukvårdsavtalet från 2012.</a:t>
            </a:r>
            <a:endParaRPr lang="sv-SE" dirty="0" smtClean="0"/>
          </a:p>
          <a:p>
            <a:pPr lvl="0"/>
            <a:r>
              <a:rPr lang="sv-SE" dirty="0" smtClean="0"/>
              <a:t>Ledningsbolaget kom fram till att </a:t>
            </a:r>
            <a:r>
              <a:rPr lang="sv-SE" dirty="0"/>
              <a:t>u</a:t>
            </a:r>
            <a:r>
              <a:rPr lang="sv-SE" dirty="0" smtClean="0"/>
              <a:t>ppdatera </a:t>
            </a:r>
            <a:r>
              <a:rPr lang="sv-SE" dirty="0"/>
              <a:t>och förtydliga det nuvarande avtalet från 2012 utifrån de rekommendationer som lämnats i rapporten samt som i förenklad form finns i sammanställd </a:t>
            </a:r>
            <a:r>
              <a:rPr lang="sv-SE" dirty="0" smtClean="0"/>
              <a:t>rapport </a:t>
            </a:r>
            <a:r>
              <a:rPr lang="sv-SE" dirty="0"/>
              <a:t>sist som bilaga</a:t>
            </a:r>
          </a:p>
          <a:p>
            <a:pPr lvl="0"/>
            <a:r>
              <a:rPr lang="sv-SE" dirty="0"/>
              <a:t>Benämn avtalet ” Vård i hemmet” för att bättre spegla all hälso och sjukvård som idag utförs i den enskildes hem</a:t>
            </a:r>
          </a:p>
          <a:p>
            <a:pPr lvl="0"/>
            <a:r>
              <a:rPr lang="sv-SE" dirty="0"/>
              <a:t>Fastställ en tidpunkt i det nya avtalet för kommande översyn. Ett avtal som relegerar delat ansvar inom hälso och sjukvården behöver kontinuerligt uppdateras och ibland förändras.</a:t>
            </a:r>
          </a:p>
          <a:p>
            <a:pPr lvl="0"/>
            <a:r>
              <a:rPr lang="sv-SE" dirty="0"/>
              <a:t>Genomför en särskild översyn avseende hälso och sjukvårdsinsatser för personer med psykiatriska diagnoser</a:t>
            </a:r>
          </a:p>
          <a:p>
            <a:pPr lvl="0"/>
            <a:r>
              <a:rPr lang="sv-SE" dirty="0"/>
              <a:t>I samband med uppdatering av avtalet, se över och knyt an till berörda, aktuella, samverkansdokument så att de kan härledas till avtalet och är samstämmiga</a:t>
            </a:r>
          </a:p>
          <a:p>
            <a:pPr marL="0" indent="0">
              <a:buNone/>
            </a:pPr>
            <a:endParaRPr lang="sv-SE" dirty="0"/>
          </a:p>
        </p:txBody>
      </p:sp>
    </p:spTree>
    <p:extLst>
      <p:ext uri="{BB962C8B-B14F-4D97-AF65-F5344CB8AC3E}">
        <p14:creationId xmlns:p14="http://schemas.microsoft.com/office/powerpoint/2010/main" val="143136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5"/>
            <a:ext cx="10515600" cy="750443"/>
          </a:xfrm>
        </p:spPr>
        <p:txBody>
          <a:bodyPr/>
          <a:lstStyle/>
          <a:p>
            <a:r>
              <a:rPr lang="sv-SE" dirty="0" smtClean="0"/>
              <a:t>Studie Ledningsbolaget 2022/2023</a:t>
            </a:r>
            <a:endParaRPr lang="sv-SE" dirty="0"/>
          </a:p>
        </p:txBody>
      </p:sp>
      <p:sp>
        <p:nvSpPr>
          <p:cNvPr id="3" name="Platshållare för innehåll 2"/>
          <p:cNvSpPr>
            <a:spLocks noGrp="1"/>
          </p:cNvSpPr>
          <p:nvPr>
            <p:ph idx="1"/>
          </p:nvPr>
        </p:nvSpPr>
        <p:spPr>
          <a:xfrm>
            <a:off x="838200" y="1115568"/>
            <a:ext cx="10515600" cy="5061395"/>
          </a:xfrm>
        </p:spPr>
        <p:txBody>
          <a:bodyPr>
            <a:normAutofit fontScale="62500" lnSpcReduction="20000"/>
          </a:bodyPr>
          <a:lstStyle/>
          <a:p>
            <a:pPr marL="0" indent="0">
              <a:buNone/>
            </a:pPr>
            <a:r>
              <a:rPr lang="sv-SE" dirty="0" smtClean="0"/>
              <a:t>Gruppen hade utgångspunkt </a:t>
            </a:r>
            <a:r>
              <a:rPr lang="sv-SE" dirty="0" smtClean="0"/>
              <a:t>ur Ledningsbolaget med </a:t>
            </a:r>
            <a:r>
              <a:rPr lang="sv-SE" dirty="0" smtClean="0"/>
              <a:t>nedan frågeställningar</a:t>
            </a:r>
            <a:endParaRPr lang="sv-SE" dirty="0" smtClean="0"/>
          </a:p>
          <a:p>
            <a:pPr lvl="1"/>
            <a:r>
              <a:rPr lang="sv-SE" dirty="0"/>
              <a:t>Behöver nuvarande hemsjukvårdsavtal revideras? I så fall avseende vad? </a:t>
            </a:r>
          </a:p>
          <a:p>
            <a:pPr lvl="1"/>
            <a:r>
              <a:rPr lang="sv-SE" dirty="0"/>
              <a:t>Vad av utredningens förslag bör revideras/läggas till i avtalet? </a:t>
            </a:r>
          </a:p>
          <a:p>
            <a:pPr lvl="1"/>
            <a:r>
              <a:rPr lang="sv-SE" dirty="0"/>
              <a:t>Utgå ifrån utredningens förslag och rekommendationer och analysera om avtalet stödjer </a:t>
            </a:r>
            <a:r>
              <a:rPr lang="sv-SE" dirty="0" smtClean="0"/>
              <a:t>eller </a:t>
            </a:r>
            <a:r>
              <a:rPr lang="sv-SE" dirty="0"/>
              <a:t>förhindrar- god och nära vård omställningen</a:t>
            </a:r>
          </a:p>
          <a:p>
            <a:pPr marL="0" indent="0">
              <a:buNone/>
            </a:pPr>
            <a:r>
              <a:rPr lang="sv-SE" dirty="0" smtClean="0"/>
              <a:t>Projektgrupp utses och tillsätts 2023</a:t>
            </a:r>
          </a:p>
          <a:p>
            <a:pPr marL="0" indent="0">
              <a:buNone/>
            </a:pPr>
            <a:r>
              <a:rPr lang="sv-SE" dirty="0" smtClean="0"/>
              <a:t>Projektgruppen skapar en matris med:</a:t>
            </a:r>
          </a:p>
          <a:p>
            <a:pPr lvl="1"/>
            <a:r>
              <a:rPr lang="sv-SE" dirty="0"/>
              <a:t>Å</a:t>
            </a:r>
            <a:r>
              <a:rPr lang="sv-SE" dirty="0" smtClean="0"/>
              <a:t>tgärdspunkter </a:t>
            </a:r>
            <a:r>
              <a:rPr lang="sv-SE" dirty="0"/>
              <a:t>utifrån Ledningsbolagets </a:t>
            </a:r>
            <a:r>
              <a:rPr lang="sv-SE" dirty="0" smtClean="0"/>
              <a:t>rapport</a:t>
            </a:r>
          </a:p>
          <a:p>
            <a:pPr lvl="1"/>
            <a:r>
              <a:rPr lang="sv-SE" dirty="0" smtClean="0"/>
              <a:t>Synpunkter</a:t>
            </a:r>
          </a:p>
          <a:p>
            <a:pPr marL="0" indent="0">
              <a:buNone/>
            </a:pPr>
            <a:r>
              <a:rPr lang="sv-SE" b="1" dirty="0" smtClean="0"/>
              <a:t>Lösningsförslag från projektgruppen 20230905:</a:t>
            </a:r>
          </a:p>
          <a:p>
            <a:r>
              <a:rPr lang="sv-SE" dirty="0"/>
              <a:t>Ge styrgruppen uppgift att sammankalla ny projektledare och projektgrupp för revidering och på sikt även upprätta ett nytt och aktuellt </a:t>
            </a:r>
            <a:r>
              <a:rPr lang="sv-SE" dirty="0" smtClean="0"/>
              <a:t>avtal </a:t>
            </a:r>
          </a:p>
          <a:p>
            <a:r>
              <a:rPr lang="sv-SE" dirty="0" smtClean="0"/>
              <a:t>Den </a:t>
            </a:r>
            <a:r>
              <a:rPr lang="sv-SE" dirty="0"/>
              <a:t>projektgrupp som åtar sig uppgiften att revidera Hemsjukvårdsavtalet, bör vara väl förankrad i kommunal och regional </a:t>
            </a:r>
            <a:r>
              <a:rPr lang="sv-SE" dirty="0" smtClean="0"/>
              <a:t>sjukvård </a:t>
            </a:r>
          </a:p>
          <a:p>
            <a:r>
              <a:rPr lang="sv-SE" dirty="0" smtClean="0"/>
              <a:t>Därtill </a:t>
            </a:r>
            <a:r>
              <a:rPr lang="sv-SE" dirty="0"/>
              <a:t>bör projektgruppen vara sammansatt med representation från såväl kommunal som primär och </a:t>
            </a:r>
            <a:r>
              <a:rPr lang="sv-SE" dirty="0" smtClean="0"/>
              <a:t>slutenvård </a:t>
            </a:r>
          </a:p>
          <a:p>
            <a:r>
              <a:rPr lang="sv-SE" dirty="0" smtClean="0"/>
              <a:t>Det </a:t>
            </a:r>
            <a:r>
              <a:rPr lang="sv-SE" dirty="0"/>
              <a:t>är av mycket stor vikt att projektgruppen även innehåller </a:t>
            </a:r>
            <a:r>
              <a:rPr lang="sv-SE" dirty="0" smtClean="0"/>
              <a:t>läkarkompetens </a:t>
            </a:r>
          </a:p>
          <a:p>
            <a:r>
              <a:rPr lang="sv-SE" dirty="0" smtClean="0"/>
              <a:t>Därtill </a:t>
            </a:r>
            <a:r>
              <a:rPr lang="sv-SE" dirty="0"/>
              <a:t>behöver projektgruppen tillgång till juridisk </a:t>
            </a:r>
            <a:r>
              <a:rPr lang="sv-SE" dirty="0" smtClean="0"/>
              <a:t>kompetens</a:t>
            </a:r>
            <a:endParaRPr lang="sv-SE" dirty="0"/>
          </a:p>
          <a:p>
            <a:endParaRPr lang="sv-SE" dirty="0" smtClean="0"/>
          </a:p>
          <a:p>
            <a:endParaRPr lang="sv-SE" dirty="0"/>
          </a:p>
        </p:txBody>
      </p:sp>
    </p:spTree>
    <p:extLst>
      <p:ext uri="{BB962C8B-B14F-4D97-AF65-F5344CB8AC3E}">
        <p14:creationId xmlns:p14="http://schemas.microsoft.com/office/powerpoint/2010/main" val="3546327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22267339"/>
              </p:ext>
            </p:extLst>
          </p:nvPr>
        </p:nvGraphicFramePr>
        <p:xfrm>
          <a:off x="937773" y="929778"/>
          <a:ext cx="9843003" cy="2130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2" name="Diagram 1"/>
          <p:cNvGraphicFramePr/>
          <p:nvPr>
            <p:extLst>
              <p:ext uri="{D42A27DB-BD31-4B8C-83A1-F6EECF244321}">
                <p14:modId xmlns:p14="http://schemas.microsoft.com/office/powerpoint/2010/main" val="3811172279"/>
              </p:ext>
            </p:extLst>
          </p:nvPr>
        </p:nvGraphicFramePr>
        <p:xfrm>
          <a:off x="1012947" y="3055134"/>
          <a:ext cx="9767829" cy="21945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Högerpil 4"/>
          <p:cNvSpPr/>
          <p:nvPr/>
        </p:nvSpPr>
        <p:spPr>
          <a:xfrm>
            <a:off x="11138403" y="1631580"/>
            <a:ext cx="676656" cy="585216"/>
          </a:xfrm>
          <a:prstGeom prst="rightArrow">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 name="Högerpil 5"/>
          <p:cNvSpPr/>
          <p:nvPr/>
        </p:nvSpPr>
        <p:spPr>
          <a:xfrm>
            <a:off x="261117" y="3788108"/>
            <a:ext cx="676656" cy="4846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graphicFrame>
        <p:nvGraphicFramePr>
          <p:cNvPr id="3" name="Diagram 2"/>
          <p:cNvGraphicFramePr/>
          <p:nvPr>
            <p:extLst>
              <p:ext uri="{D42A27DB-BD31-4B8C-83A1-F6EECF244321}">
                <p14:modId xmlns:p14="http://schemas.microsoft.com/office/powerpoint/2010/main" val="2113251545"/>
              </p:ext>
            </p:extLst>
          </p:nvPr>
        </p:nvGraphicFramePr>
        <p:xfrm>
          <a:off x="1066800" y="5222886"/>
          <a:ext cx="3459480" cy="1571105"/>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7" name="Högerpil 6"/>
          <p:cNvSpPr/>
          <p:nvPr/>
        </p:nvSpPr>
        <p:spPr>
          <a:xfrm>
            <a:off x="11138403" y="3788108"/>
            <a:ext cx="676656" cy="5852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Högerpil 7"/>
          <p:cNvSpPr/>
          <p:nvPr/>
        </p:nvSpPr>
        <p:spPr>
          <a:xfrm>
            <a:off x="261117" y="5537520"/>
            <a:ext cx="676656" cy="4846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textruta 8"/>
          <p:cNvSpPr txBox="1"/>
          <p:nvPr/>
        </p:nvSpPr>
        <p:spPr>
          <a:xfrm>
            <a:off x="1066800" y="193223"/>
            <a:ext cx="9473184" cy="769441"/>
          </a:xfrm>
          <a:prstGeom prst="rect">
            <a:avLst/>
          </a:prstGeom>
          <a:noFill/>
        </p:spPr>
        <p:txBody>
          <a:bodyPr wrap="square" rtlCol="0">
            <a:spAutoFit/>
          </a:bodyPr>
          <a:lstStyle/>
          <a:p>
            <a:r>
              <a:rPr lang="sv-SE" sz="4400" dirty="0">
                <a:latin typeface="+mj-lt"/>
                <a:ea typeface="+mj-ea"/>
                <a:cs typeface="+mj-cs"/>
              </a:rPr>
              <a:t>Översyn</a:t>
            </a:r>
            <a:r>
              <a:rPr lang="sv-SE" dirty="0" smtClean="0"/>
              <a:t> </a:t>
            </a:r>
            <a:r>
              <a:rPr lang="sv-SE" sz="4400" dirty="0">
                <a:latin typeface="+mj-lt"/>
                <a:ea typeface="+mj-ea"/>
                <a:cs typeface="+mj-cs"/>
              </a:rPr>
              <a:t>och revidering 2024</a:t>
            </a:r>
          </a:p>
        </p:txBody>
      </p:sp>
    </p:spTree>
    <p:extLst>
      <p:ext uri="{BB962C8B-B14F-4D97-AF65-F5344CB8AC3E}">
        <p14:creationId xmlns:p14="http://schemas.microsoft.com/office/powerpoint/2010/main" val="2900534932"/>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8641</TotalTime>
  <Words>1291</Words>
  <Application>Microsoft Office PowerPoint</Application>
  <PresentationFormat>Bredbild</PresentationFormat>
  <Paragraphs>175</Paragraphs>
  <Slides>16</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16</vt:i4>
      </vt:variant>
    </vt:vector>
  </HeadingPairs>
  <TitlesOfParts>
    <vt:vector size="20" baseType="lpstr">
      <vt:lpstr>Arial</vt:lpstr>
      <vt:lpstr>Calibri</vt:lpstr>
      <vt:lpstr>Calibri Light</vt:lpstr>
      <vt:lpstr>Office-tema</vt:lpstr>
      <vt:lpstr>Hemsjukvård avtal process</vt:lpstr>
      <vt:lpstr>Start</vt:lpstr>
      <vt:lpstr>Utvärderingar och rapporter</vt:lpstr>
      <vt:lpstr>Utvärdering 2014</vt:lpstr>
      <vt:lpstr>Förtydligande 2015</vt:lpstr>
      <vt:lpstr>Högskolan Dalarna Hemsjukvården med patienten i centrum 2018</vt:lpstr>
      <vt:lpstr>Ledningsbolaget Hemsjukvården2022 </vt:lpstr>
      <vt:lpstr>Studie Ledningsbolaget 2022/2023</vt:lpstr>
      <vt:lpstr>PowerPoint-presentation</vt:lpstr>
      <vt:lpstr>Dokument gemensamma som på något vis berör Hemsjukvårdsavtalet</vt:lpstr>
      <vt:lpstr>Strategidokument God och Nära Vård</vt:lpstr>
      <vt:lpstr>Status 2025</vt:lpstr>
      <vt:lpstr>Utmaningar                               Att förhålla sig till  </vt:lpstr>
      <vt:lpstr>Organisationsstruktur</vt:lpstr>
      <vt:lpstr>Förbättrad samverkan</vt:lpstr>
      <vt:lpstr>Bilagor</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Linnberg Lis /Omställning Hälso- och sjukvård /Falun</dc:creator>
  <cp:lastModifiedBy>Linnberg Lis /Omställning Hälso- och sjukvård /Falun</cp:lastModifiedBy>
  <cp:revision>32</cp:revision>
  <dcterms:created xsi:type="dcterms:W3CDTF">2025-01-07T13:14:46Z</dcterms:created>
  <dcterms:modified xsi:type="dcterms:W3CDTF">2025-01-22T10:44:03Z</dcterms:modified>
</cp:coreProperties>
</file>