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6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7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8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9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10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11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1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3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14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5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6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682" r:id="rId3"/>
    <p:sldMasterId id="2147483686" r:id="rId4"/>
    <p:sldMasterId id="2147483695" r:id="rId5"/>
    <p:sldMasterId id="2147483705" r:id="rId6"/>
    <p:sldMasterId id="2147483717" r:id="rId7"/>
    <p:sldMasterId id="2147483726" r:id="rId8"/>
    <p:sldMasterId id="2147483736" r:id="rId9"/>
    <p:sldMasterId id="2147483742" r:id="rId10"/>
    <p:sldMasterId id="2147483751" r:id="rId11"/>
    <p:sldMasterId id="2147483762" r:id="rId12"/>
    <p:sldMasterId id="2147483772" r:id="rId13"/>
    <p:sldMasterId id="2147483778" r:id="rId14"/>
    <p:sldMasterId id="2147483787" r:id="rId15"/>
    <p:sldMasterId id="2147483798" r:id="rId16"/>
    <p:sldMasterId id="2147483808" r:id="rId17"/>
  </p:sldMasterIdLst>
  <p:notesMasterIdLst>
    <p:notesMasterId r:id="rId79"/>
  </p:notesMasterIdLst>
  <p:sldIdLst>
    <p:sldId id="266" r:id="rId18"/>
    <p:sldId id="267" r:id="rId19"/>
    <p:sldId id="283" r:id="rId20"/>
    <p:sldId id="278" r:id="rId21"/>
    <p:sldId id="256" r:id="rId22"/>
    <p:sldId id="770" r:id="rId23"/>
    <p:sldId id="2134806743" r:id="rId24"/>
    <p:sldId id="3150" r:id="rId25"/>
    <p:sldId id="2916" r:id="rId26"/>
    <p:sldId id="3041" r:id="rId27"/>
    <p:sldId id="2134806744" r:id="rId28"/>
    <p:sldId id="3036" r:id="rId29"/>
    <p:sldId id="3040" r:id="rId30"/>
    <p:sldId id="2147374079" r:id="rId31"/>
    <p:sldId id="2147374065" r:id="rId32"/>
    <p:sldId id="2147374063" r:id="rId33"/>
    <p:sldId id="2873" r:id="rId34"/>
    <p:sldId id="3096" r:id="rId35"/>
    <p:sldId id="2147374064" r:id="rId36"/>
    <p:sldId id="3091" r:id="rId37"/>
    <p:sldId id="3097" r:id="rId38"/>
    <p:sldId id="2147374066" r:id="rId39"/>
    <p:sldId id="3085" r:id="rId40"/>
    <p:sldId id="2147374067" r:id="rId41"/>
    <p:sldId id="2834" r:id="rId42"/>
    <p:sldId id="2134806737" r:id="rId43"/>
    <p:sldId id="2134806735" r:id="rId44"/>
    <p:sldId id="2134806740" r:id="rId45"/>
    <p:sldId id="2134806738" r:id="rId46"/>
    <p:sldId id="2134806739" r:id="rId47"/>
    <p:sldId id="2134804900" r:id="rId48"/>
    <p:sldId id="279" r:id="rId49"/>
    <p:sldId id="5305" r:id="rId50"/>
    <p:sldId id="5363" r:id="rId51"/>
    <p:sldId id="5273" r:id="rId52"/>
    <p:sldId id="5274" r:id="rId53"/>
    <p:sldId id="5390" r:id="rId54"/>
    <p:sldId id="260" r:id="rId55"/>
    <p:sldId id="5396" r:id="rId56"/>
    <p:sldId id="5391" r:id="rId57"/>
    <p:sldId id="5392" r:id="rId58"/>
    <p:sldId id="5371" r:id="rId59"/>
    <p:sldId id="5394" r:id="rId60"/>
    <p:sldId id="5395" r:id="rId61"/>
    <p:sldId id="5212" r:id="rId62"/>
    <p:sldId id="271" r:id="rId63"/>
    <p:sldId id="280" r:id="rId64"/>
    <p:sldId id="2147472813" r:id="rId65"/>
    <p:sldId id="2147472781" r:id="rId66"/>
    <p:sldId id="2147472812" r:id="rId67"/>
    <p:sldId id="2147472807" r:id="rId68"/>
    <p:sldId id="2147472808" r:id="rId69"/>
    <p:sldId id="2147472810" r:id="rId70"/>
    <p:sldId id="2134806741" r:id="rId71"/>
    <p:sldId id="269" r:id="rId72"/>
    <p:sldId id="261" r:id="rId73"/>
    <p:sldId id="262" r:id="rId74"/>
    <p:sldId id="2134806742" r:id="rId75"/>
    <p:sldId id="268" r:id="rId76"/>
    <p:sldId id="270" r:id="rId77"/>
    <p:sldId id="284" r:id="rId78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ielsen Anna" initials="NA" lastIdx="1" clrIdx="0">
    <p:extLst>
      <p:ext uri="{19B8F6BF-5375-455C-9EA6-DF929625EA0E}">
        <p15:presenceInfo xmlns:p15="http://schemas.microsoft.com/office/powerpoint/2012/main" userId="S::anna.nielsen@skr.se::62d1b203-1e2f-46b6-bc0b-50113c41a49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22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0" autoAdjust="0"/>
    <p:restoredTop sz="94660"/>
  </p:normalViewPr>
  <p:slideViewPr>
    <p:cSldViewPr snapToGrid="0">
      <p:cViewPr varScale="1">
        <p:scale>
          <a:sx n="66" d="100"/>
          <a:sy n="66" d="100"/>
        </p:scale>
        <p:origin x="40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slide" Target="slides/slide22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50" Type="http://schemas.openxmlformats.org/officeDocument/2006/relationships/slide" Target="slides/slide33.xml"/><Relationship Id="rId55" Type="http://schemas.openxmlformats.org/officeDocument/2006/relationships/slide" Target="slides/slide38.xml"/><Relationship Id="rId63" Type="http://schemas.openxmlformats.org/officeDocument/2006/relationships/slide" Target="slides/slide46.xml"/><Relationship Id="rId68" Type="http://schemas.openxmlformats.org/officeDocument/2006/relationships/slide" Target="slides/slide51.xml"/><Relationship Id="rId76" Type="http://schemas.openxmlformats.org/officeDocument/2006/relationships/slide" Target="slides/slide59.xml"/><Relationship Id="rId8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4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2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53" Type="http://schemas.openxmlformats.org/officeDocument/2006/relationships/slide" Target="slides/slide36.xml"/><Relationship Id="rId58" Type="http://schemas.openxmlformats.org/officeDocument/2006/relationships/slide" Target="slides/slide41.xml"/><Relationship Id="rId66" Type="http://schemas.openxmlformats.org/officeDocument/2006/relationships/slide" Target="slides/slide49.xml"/><Relationship Id="rId74" Type="http://schemas.openxmlformats.org/officeDocument/2006/relationships/slide" Target="slides/slide57.xml"/><Relationship Id="rId79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4.xml"/><Relationship Id="rId82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2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slide" Target="slides/slide35.xml"/><Relationship Id="rId60" Type="http://schemas.openxmlformats.org/officeDocument/2006/relationships/slide" Target="slides/slide43.xml"/><Relationship Id="rId65" Type="http://schemas.openxmlformats.org/officeDocument/2006/relationships/slide" Target="slides/slide48.xml"/><Relationship Id="rId73" Type="http://schemas.openxmlformats.org/officeDocument/2006/relationships/slide" Target="slides/slide56.xml"/><Relationship Id="rId78" Type="http://schemas.openxmlformats.org/officeDocument/2006/relationships/slide" Target="slides/slide61.xml"/><Relationship Id="rId8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56" Type="http://schemas.openxmlformats.org/officeDocument/2006/relationships/slide" Target="slides/slide39.xml"/><Relationship Id="rId64" Type="http://schemas.openxmlformats.org/officeDocument/2006/relationships/slide" Target="slides/slide47.xml"/><Relationship Id="rId69" Type="http://schemas.openxmlformats.org/officeDocument/2006/relationships/slide" Target="slides/slide52.xml"/><Relationship Id="rId77" Type="http://schemas.openxmlformats.org/officeDocument/2006/relationships/slide" Target="slides/slide60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4.xml"/><Relationship Id="rId72" Type="http://schemas.openxmlformats.org/officeDocument/2006/relationships/slide" Target="slides/slide55.xml"/><Relationship Id="rId80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59" Type="http://schemas.openxmlformats.org/officeDocument/2006/relationships/slide" Target="slides/slide42.xml"/><Relationship Id="rId67" Type="http://schemas.openxmlformats.org/officeDocument/2006/relationships/slide" Target="slides/slide50.xml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54" Type="http://schemas.openxmlformats.org/officeDocument/2006/relationships/slide" Target="slides/slide37.xml"/><Relationship Id="rId62" Type="http://schemas.openxmlformats.org/officeDocument/2006/relationships/slide" Target="slides/slide45.xml"/><Relationship Id="rId70" Type="http://schemas.openxmlformats.org/officeDocument/2006/relationships/slide" Target="slides/slide53.xml"/><Relationship Id="rId75" Type="http://schemas.openxmlformats.org/officeDocument/2006/relationships/slide" Target="slides/slide58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Relationship Id="rId57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kalkylblad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1026900579034369E-2"/>
          <c:y val="5.8068788142754409E-2"/>
          <c:w val="0.94862304508737672"/>
          <c:h val="0.8847990591190115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Allmänna statsbidrag</c:v>
                </c:pt>
              </c:strCache>
            </c:strRef>
          </c:tx>
          <c:spPr>
            <a:pattFill prst="narHorz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cat>
            <c:numRef>
              <c:f>Blad1!$A$2:$A$6</c:f>
              <c:numCache>
                <c:formatCode>General</c:formatCode>
                <c:ptCount val="5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</c:numCache>
            </c:numRef>
          </c:cat>
          <c:val>
            <c:numRef>
              <c:f>Blad1!$B$2:$B$6</c:f>
              <c:numCache>
                <c:formatCode>General</c:formatCode>
                <c:ptCount val="5"/>
                <c:pt idx="1">
                  <c:v>63</c:v>
                </c:pt>
                <c:pt idx="2">
                  <c:v>126</c:v>
                </c:pt>
                <c:pt idx="3">
                  <c:v>126</c:v>
                </c:pt>
                <c:pt idx="4">
                  <c:v>126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315-4F0D-9E8D-06D591B5752D}"/>
            </c:ext>
          </c:extLst>
        </c:ser>
        <c:ser>
          <c:idx val="1"/>
          <c:order val="1"/>
          <c:tx>
            <c:strRef>
              <c:f>Blad1!$C$1</c:f>
              <c:strCache>
                <c:ptCount val="1"/>
                <c:pt idx="0">
                  <c:v>Kommuner </c:v>
                </c:pt>
              </c:strCache>
            </c:strRef>
          </c:tx>
          <c:spPr>
            <a:pattFill prst="narHorz">
              <a:fgClr>
                <a:schemeClr val="accent3"/>
              </a:fgClr>
              <a:bgClr>
                <a:schemeClr val="accent3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3"/>
              </a:innerShdw>
            </a:effectLst>
          </c:spPr>
          <c:invertIfNegative val="0"/>
          <c:cat>
            <c:numRef>
              <c:f>Blad1!$A$2:$A$6</c:f>
              <c:numCache>
                <c:formatCode>General</c:formatCode>
                <c:ptCount val="5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</c:numCache>
            </c:numRef>
          </c:cat>
          <c:val>
            <c:numRef>
              <c:f>Blad1!$C$2:$C$6</c:f>
              <c:numCache>
                <c:formatCode>General</c:formatCode>
                <c:ptCount val="5"/>
                <c:pt idx="0">
                  <c:v>200</c:v>
                </c:pt>
                <c:pt idx="1">
                  <c:v>1200</c:v>
                </c:pt>
                <c:pt idx="2">
                  <c:v>2200</c:v>
                </c:pt>
                <c:pt idx="3">
                  <c:v>2200</c:v>
                </c:pt>
                <c:pt idx="4">
                  <c:v>2200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759-4A1C-A83A-8666F3B9899D}"/>
            </c:ext>
          </c:extLst>
        </c:ser>
        <c:ser>
          <c:idx val="2"/>
          <c:order val="2"/>
          <c:tx>
            <c:strRef>
              <c:f>Blad1!$D$1</c:f>
              <c:strCache>
                <c:ptCount val="1"/>
                <c:pt idx="0">
                  <c:v>Kunskapsbaserad socialtjänst</c:v>
                </c:pt>
              </c:strCache>
            </c:strRef>
          </c:tx>
          <c:spPr>
            <a:pattFill prst="narHorz">
              <a:fgClr>
                <a:schemeClr val="accent5"/>
              </a:fgClr>
              <a:bgClr>
                <a:schemeClr val="accent5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5"/>
              </a:innerShdw>
            </a:effectLst>
          </c:spPr>
          <c:invertIfNegative val="0"/>
          <c:cat>
            <c:numRef>
              <c:f>Blad1!$A$2:$A$6</c:f>
              <c:numCache>
                <c:formatCode>General</c:formatCode>
                <c:ptCount val="5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</c:numCache>
            </c:numRef>
          </c:cat>
          <c:val>
            <c:numRef>
              <c:f>Blad1!$D$2:$D$6</c:f>
              <c:numCache>
                <c:formatCode>General</c:formatCode>
                <c:ptCount val="5"/>
                <c:pt idx="0">
                  <c:v>50</c:v>
                </c:pt>
                <c:pt idx="1">
                  <c:v>50</c:v>
                </c:pt>
                <c:pt idx="2">
                  <c:v>50</c:v>
                </c:pt>
                <c:pt idx="3">
                  <c:v>50</c:v>
                </c:pt>
                <c:pt idx="4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1F4-4454-9465-4EDEFD8900C7}"/>
            </c:ext>
          </c:extLst>
        </c:ser>
        <c:ser>
          <c:idx val="3"/>
          <c:order val="3"/>
          <c:tx>
            <c:strRef>
              <c:f>Blad1!$E$1</c:f>
              <c:strCache>
                <c:ptCount val="1"/>
                <c:pt idx="0">
                  <c:v>SKR</c:v>
                </c:pt>
              </c:strCache>
            </c:strRef>
          </c:tx>
          <c:spPr>
            <a:pattFill prst="narHorz">
              <a:fgClr>
                <a:schemeClr val="accent1">
                  <a:lumMod val="60000"/>
                </a:schemeClr>
              </a:fgClr>
              <a:bgClr>
                <a:schemeClr val="accent1">
                  <a:lumMod val="60000"/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1">
                  <a:lumMod val="60000"/>
                </a:schemeClr>
              </a:innerShdw>
            </a:effectLst>
          </c:spPr>
          <c:invertIfNegative val="0"/>
          <c:cat>
            <c:numRef>
              <c:f>Blad1!$A$2:$A$6</c:f>
              <c:numCache>
                <c:formatCode>General</c:formatCode>
                <c:ptCount val="5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</c:numCache>
            </c:numRef>
          </c:cat>
          <c:val>
            <c:numRef>
              <c:f>Blad1!$E$2:$E$6</c:f>
              <c:numCache>
                <c:formatCode>General</c:formatCode>
                <c:ptCount val="5"/>
                <c:pt idx="0">
                  <c:v>20</c:v>
                </c:pt>
                <c:pt idx="1">
                  <c:v>20</c:v>
                </c:pt>
                <c:pt idx="2">
                  <c:v>20</c:v>
                </c:pt>
                <c:pt idx="3">
                  <c:v>20</c:v>
                </c:pt>
                <c:pt idx="4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F1F4-4454-9465-4EDEFD8900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45238415"/>
        <c:axId val="645238831"/>
      </c:barChart>
      <c:catAx>
        <c:axId val="6452384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645238831"/>
        <c:crosses val="autoZero"/>
        <c:auto val="1"/>
        <c:lblAlgn val="ctr"/>
        <c:lblOffset val="100"/>
        <c:noMultiLvlLbl val="0"/>
      </c:catAx>
      <c:valAx>
        <c:axId val="645238831"/>
        <c:scaling>
          <c:orientation val="minMax"/>
        </c:scaling>
        <c:delete val="0"/>
        <c:axPos val="l"/>
        <c:majorGridlines>
          <c:spPr>
            <a:ln>
              <a:solidFill>
                <a:schemeClr val="tx1">
                  <a:lumMod val="15000"/>
                  <a:lumOff val="85000"/>
                </a:schemeClr>
              </a:solidFill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64523841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pattFill prst="ltDn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>
        <a:solidFill>
          <a:schemeClr val="phClr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1EC70B5-812F-4596-B8AA-27FE187E302E}" type="doc">
      <dgm:prSet loTypeId="urn:microsoft.com/office/officeart/2005/8/layout/hProcess11" loCatId="process" qsTypeId="urn:microsoft.com/office/officeart/2005/8/quickstyle/simple1" qsCatId="simple" csTypeId="urn:microsoft.com/office/officeart/2005/8/colors/colorful3" csCatId="colorful" phldr="1"/>
      <dgm:spPr/>
    </dgm:pt>
    <dgm:pt modelId="{7C8823F1-AFB1-4EFE-A76A-FD4F0FDB1FEB}">
      <dgm:prSet phldrT="[Text]" custT="1"/>
      <dgm:spPr/>
      <dgm:t>
        <a:bodyPr/>
        <a:lstStyle/>
        <a:p>
          <a:r>
            <a:rPr lang="sv-SE" sz="1600" dirty="0"/>
            <a:t>Ny:                     </a:t>
          </a:r>
        </a:p>
        <a:p>
          <a:r>
            <a:rPr lang="sv-SE" sz="1600" i="1" dirty="0"/>
            <a:t>Att arbeta med familjehem  </a:t>
          </a:r>
        </a:p>
        <a:p>
          <a:r>
            <a:rPr lang="sv-SE" sz="1600" dirty="0"/>
            <a:t>Januari 2024</a:t>
          </a:r>
          <a:endParaRPr lang="sv-SE" sz="1400" dirty="0"/>
        </a:p>
      </dgm:t>
    </dgm:pt>
    <dgm:pt modelId="{61F15641-CBB1-4285-BF43-9D32B52A14DB}" type="parTrans" cxnId="{5E43798B-2378-42D5-A683-357346A85A03}">
      <dgm:prSet/>
      <dgm:spPr/>
      <dgm:t>
        <a:bodyPr/>
        <a:lstStyle/>
        <a:p>
          <a:endParaRPr lang="sv-SE"/>
        </a:p>
      </dgm:t>
    </dgm:pt>
    <dgm:pt modelId="{5989918C-89CE-4456-9C33-C8C8A7D081C4}" type="sibTrans" cxnId="{5E43798B-2378-42D5-A683-357346A85A03}">
      <dgm:prSet/>
      <dgm:spPr/>
      <dgm:t>
        <a:bodyPr/>
        <a:lstStyle/>
        <a:p>
          <a:endParaRPr lang="sv-SE"/>
        </a:p>
      </dgm:t>
    </dgm:pt>
    <dgm:pt modelId="{A1BBF69E-6D68-44D5-A52E-990E5F34F96C}">
      <dgm:prSet phldrT="[Text]" custT="1"/>
      <dgm:spPr/>
      <dgm:t>
        <a:bodyPr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600" kern="1200" dirty="0">
              <a:latin typeface="Arial"/>
              <a:ea typeface="+mn-ea"/>
              <a:cs typeface="+mn-cs"/>
            </a:rPr>
            <a:t>Van: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600" i="1" kern="1200" dirty="0">
              <a:latin typeface="Arial"/>
              <a:ea typeface="+mn-ea"/>
              <a:cs typeface="+mn-cs"/>
            </a:rPr>
            <a:t>Aktualisera</a:t>
          </a:r>
          <a:r>
            <a:rPr lang="sv-SE" sz="1600" kern="1200" dirty="0">
              <a:latin typeface="Arial"/>
              <a:ea typeface="+mn-ea"/>
              <a:cs typeface="+mn-cs"/>
            </a:rPr>
            <a:t>             Sen vår 2024 </a:t>
          </a:r>
        </a:p>
      </dgm:t>
    </dgm:pt>
    <dgm:pt modelId="{89B06EBC-1072-4900-8E8F-06F1AF9F71D9}" type="parTrans" cxnId="{31016E30-03E1-42B1-A3E3-A8A2D2E95D53}">
      <dgm:prSet/>
      <dgm:spPr/>
      <dgm:t>
        <a:bodyPr/>
        <a:lstStyle/>
        <a:p>
          <a:endParaRPr lang="sv-SE"/>
        </a:p>
      </dgm:t>
    </dgm:pt>
    <dgm:pt modelId="{4E68C564-B7F7-452A-B2C9-5AC5F513D67D}" type="sibTrans" cxnId="{31016E30-03E1-42B1-A3E3-A8A2D2E95D53}">
      <dgm:prSet/>
      <dgm:spPr/>
      <dgm:t>
        <a:bodyPr/>
        <a:lstStyle/>
        <a:p>
          <a:endParaRPr lang="sv-SE"/>
        </a:p>
      </dgm:t>
    </dgm:pt>
    <dgm:pt modelId="{4F0564DA-49E5-4CAF-8CA0-FE74BC70D080}">
      <dgm:prSet phldrT="[Text]" custT="1"/>
      <dgm:spPr/>
      <dgm:t>
        <a:bodyPr/>
        <a:lstStyle/>
        <a:p>
          <a:r>
            <a:rPr lang="sv-SE" sz="1600" dirty="0"/>
            <a:t>Van: </a:t>
          </a:r>
        </a:p>
        <a:p>
          <a:r>
            <a:rPr lang="sv-SE" sz="1600" i="1" dirty="0"/>
            <a:t>Handläggning med barnet i centrum 2.0 </a:t>
          </a:r>
        </a:p>
        <a:p>
          <a:r>
            <a:rPr lang="sv-SE" sz="1600" dirty="0"/>
            <a:t> Tidig höst 2024</a:t>
          </a:r>
        </a:p>
      </dgm:t>
    </dgm:pt>
    <dgm:pt modelId="{553F6287-8575-4F77-9FCB-1AEA77C57B04}" type="parTrans" cxnId="{0AC8E770-D4EB-4505-A1A6-F3A73453FF59}">
      <dgm:prSet/>
      <dgm:spPr/>
      <dgm:t>
        <a:bodyPr/>
        <a:lstStyle/>
        <a:p>
          <a:endParaRPr lang="sv-SE"/>
        </a:p>
      </dgm:t>
    </dgm:pt>
    <dgm:pt modelId="{1A459A08-FB60-4A91-B8A9-C24988F2B6DC}" type="sibTrans" cxnId="{0AC8E770-D4EB-4505-A1A6-F3A73453FF59}">
      <dgm:prSet/>
      <dgm:spPr/>
      <dgm:t>
        <a:bodyPr/>
        <a:lstStyle/>
        <a:p>
          <a:endParaRPr lang="sv-SE"/>
        </a:p>
      </dgm:t>
    </dgm:pt>
    <dgm:pt modelId="{DA236C11-BB73-4070-83EC-E64A1DD76408}">
      <dgm:prSet phldrT="[Text]" custT="1"/>
      <dgm:spPr/>
      <dgm:t>
        <a:bodyPr/>
        <a:lstStyle/>
        <a:p>
          <a:r>
            <a:rPr lang="sv-SE" sz="1600" dirty="0"/>
            <a:t>Arbetsledare/chef:</a:t>
          </a:r>
        </a:p>
        <a:p>
          <a:r>
            <a:rPr lang="sv-SE" sz="1600" i="1" dirty="0"/>
            <a:t>BBIC för arbetsledare</a:t>
          </a:r>
        </a:p>
        <a:p>
          <a:r>
            <a:rPr lang="sv-SE" sz="1600" dirty="0"/>
            <a:t>höst 2024</a:t>
          </a:r>
        </a:p>
      </dgm:t>
    </dgm:pt>
    <dgm:pt modelId="{B3BA1694-C182-42AC-9AB0-44F25D0A1C18}" type="parTrans" cxnId="{8E5FA22E-ECF9-45E7-96FF-307B6F4F651F}">
      <dgm:prSet/>
      <dgm:spPr/>
      <dgm:t>
        <a:bodyPr/>
        <a:lstStyle/>
        <a:p>
          <a:endParaRPr lang="sv-SE"/>
        </a:p>
      </dgm:t>
    </dgm:pt>
    <dgm:pt modelId="{192DDC1A-507F-449C-9635-20C9BCCA2E73}" type="sibTrans" cxnId="{8E5FA22E-ECF9-45E7-96FF-307B6F4F651F}">
      <dgm:prSet/>
      <dgm:spPr/>
      <dgm:t>
        <a:bodyPr/>
        <a:lstStyle/>
        <a:p>
          <a:endParaRPr lang="sv-SE"/>
        </a:p>
      </dgm:t>
    </dgm:pt>
    <dgm:pt modelId="{51E1B8EC-5994-4AD2-B45C-F335CEDF1A60}">
      <dgm:prSet phldrT="[Text]" custT="1"/>
      <dgm:spPr/>
      <dgm:t>
        <a:bodyPr/>
        <a:lstStyle/>
        <a:p>
          <a:pPr marL="0"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6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/>
              <a:ea typeface="+mn-ea"/>
              <a:cs typeface="+mn-cs"/>
            </a:rPr>
            <a:t>Van:  </a:t>
          </a:r>
        </a:p>
        <a:p>
          <a:pPr marL="0"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600" i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/>
              <a:ea typeface="+mn-ea"/>
              <a:cs typeface="+mn-cs"/>
            </a:rPr>
            <a:t>Placerade barn och unga           </a:t>
          </a:r>
          <a:r>
            <a:rPr lang="sv-SE" sz="16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/>
              <a:ea typeface="+mn-ea"/>
              <a:cs typeface="+mn-cs"/>
            </a:rPr>
            <a:t>höst 2024</a:t>
          </a:r>
        </a:p>
      </dgm:t>
    </dgm:pt>
    <dgm:pt modelId="{E92C3F10-772A-4A56-B2B7-382F56FC6E4B}" type="parTrans" cxnId="{5630DEEB-DDF0-4FD1-8A0D-2CB7BC8AE8AF}">
      <dgm:prSet/>
      <dgm:spPr/>
      <dgm:t>
        <a:bodyPr/>
        <a:lstStyle/>
        <a:p>
          <a:endParaRPr lang="sv-SE"/>
        </a:p>
      </dgm:t>
    </dgm:pt>
    <dgm:pt modelId="{3D16DCFF-F87C-4C85-8930-4DF43171A53A}" type="sibTrans" cxnId="{5630DEEB-DDF0-4FD1-8A0D-2CB7BC8AE8AF}">
      <dgm:prSet/>
      <dgm:spPr/>
      <dgm:t>
        <a:bodyPr/>
        <a:lstStyle/>
        <a:p>
          <a:endParaRPr lang="sv-SE"/>
        </a:p>
      </dgm:t>
    </dgm:pt>
    <dgm:pt modelId="{7F14BAD6-7803-44D8-AB0A-74AD88749C83}" type="pres">
      <dgm:prSet presAssocID="{71EC70B5-812F-4596-B8AA-27FE187E302E}" presName="Name0" presStyleCnt="0">
        <dgm:presLayoutVars>
          <dgm:dir/>
          <dgm:resizeHandles val="exact"/>
        </dgm:presLayoutVars>
      </dgm:prSet>
      <dgm:spPr/>
    </dgm:pt>
    <dgm:pt modelId="{6DA1FADB-0AFE-48DD-9220-EF5B82FF37A0}" type="pres">
      <dgm:prSet presAssocID="{71EC70B5-812F-4596-B8AA-27FE187E302E}" presName="arrow" presStyleLbl="bgShp" presStyleIdx="0" presStyleCnt="1" custLinFactNeighborX="-33" custLinFactNeighborY="-492"/>
      <dgm:spPr/>
    </dgm:pt>
    <dgm:pt modelId="{CD931999-20AA-4A9F-969B-A02792BB7635}" type="pres">
      <dgm:prSet presAssocID="{71EC70B5-812F-4596-B8AA-27FE187E302E}" presName="points" presStyleCnt="0"/>
      <dgm:spPr/>
    </dgm:pt>
    <dgm:pt modelId="{EE5BB60A-0CF8-475F-A57C-CC212D4164BA}" type="pres">
      <dgm:prSet presAssocID="{7C8823F1-AFB1-4EFE-A76A-FD4F0FDB1FEB}" presName="compositeA" presStyleCnt="0"/>
      <dgm:spPr/>
    </dgm:pt>
    <dgm:pt modelId="{3F70B8B3-473A-429C-9AF1-ED1F5FAB631B}" type="pres">
      <dgm:prSet presAssocID="{7C8823F1-AFB1-4EFE-A76A-FD4F0FDB1FEB}" presName="textA" presStyleLbl="revTx" presStyleIdx="0" presStyleCnt="5" custScaleX="121416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EFF8A9C9-41D2-4CA8-9F68-1B83A1F16423}" type="pres">
      <dgm:prSet presAssocID="{7C8823F1-AFB1-4EFE-A76A-FD4F0FDB1FEB}" presName="circleA" presStyleLbl="node1" presStyleIdx="0" presStyleCnt="5"/>
      <dgm:spPr/>
    </dgm:pt>
    <dgm:pt modelId="{4BEEBD7E-2CE7-491B-BA88-8DF462F00771}" type="pres">
      <dgm:prSet presAssocID="{7C8823F1-AFB1-4EFE-A76A-FD4F0FDB1FEB}" presName="spaceA" presStyleCnt="0"/>
      <dgm:spPr/>
    </dgm:pt>
    <dgm:pt modelId="{8CA0C15E-C9D6-4690-AF17-BF2985C256F2}" type="pres">
      <dgm:prSet presAssocID="{5989918C-89CE-4456-9C33-C8C8A7D081C4}" presName="space" presStyleCnt="0"/>
      <dgm:spPr/>
    </dgm:pt>
    <dgm:pt modelId="{F55FA3B6-D770-48B1-83FD-C66EC47B79E9}" type="pres">
      <dgm:prSet presAssocID="{A1BBF69E-6D68-44D5-A52E-990E5F34F96C}" presName="compositeB" presStyleCnt="0"/>
      <dgm:spPr/>
    </dgm:pt>
    <dgm:pt modelId="{59A54EF0-DAB2-4248-8C62-22ADAD186E09}" type="pres">
      <dgm:prSet presAssocID="{A1BBF69E-6D68-44D5-A52E-990E5F34F96C}" presName="textB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8EF4519D-C69E-4143-96DC-791D90F6C26A}" type="pres">
      <dgm:prSet presAssocID="{A1BBF69E-6D68-44D5-A52E-990E5F34F96C}" presName="circleB" presStyleLbl="node1" presStyleIdx="1" presStyleCnt="5"/>
      <dgm:spPr/>
    </dgm:pt>
    <dgm:pt modelId="{1070C83C-B126-4E12-9940-EF6B04900AC9}" type="pres">
      <dgm:prSet presAssocID="{A1BBF69E-6D68-44D5-A52E-990E5F34F96C}" presName="spaceB" presStyleCnt="0"/>
      <dgm:spPr/>
    </dgm:pt>
    <dgm:pt modelId="{208ABFC1-1C1A-4249-9781-E5E4EF15A7A5}" type="pres">
      <dgm:prSet presAssocID="{4E68C564-B7F7-452A-B2C9-5AC5F513D67D}" presName="space" presStyleCnt="0"/>
      <dgm:spPr/>
    </dgm:pt>
    <dgm:pt modelId="{4D57B4C6-B2AF-48F9-873C-0C073CA69756}" type="pres">
      <dgm:prSet presAssocID="{4F0564DA-49E5-4CAF-8CA0-FE74BC70D080}" presName="compositeA" presStyleCnt="0"/>
      <dgm:spPr/>
    </dgm:pt>
    <dgm:pt modelId="{D0333B91-4C87-4F24-9842-ADA18192C517}" type="pres">
      <dgm:prSet presAssocID="{4F0564DA-49E5-4CAF-8CA0-FE74BC70D080}" presName="textA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8B580162-DB23-4C3E-8AFE-7D4E85B62865}" type="pres">
      <dgm:prSet presAssocID="{4F0564DA-49E5-4CAF-8CA0-FE74BC70D080}" presName="circleA" presStyleLbl="node1" presStyleIdx="2" presStyleCnt="5"/>
      <dgm:spPr/>
    </dgm:pt>
    <dgm:pt modelId="{E5D95CE0-CAC5-4C71-89AB-7916BA47A31E}" type="pres">
      <dgm:prSet presAssocID="{4F0564DA-49E5-4CAF-8CA0-FE74BC70D080}" presName="spaceA" presStyleCnt="0"/>
      <dgm:spPr/>
    </dgm:pt>
    <dgm:pt modelId="{C496A35A-96D0-4398-9A1A-35E6CE0D9B92}" type="pres">
      <dgm:prSet presAssocID="{1A459A08-FB60-4A91-B8A9-C24988F2B6DC}" presName="space" presStyleCnt="0"/>
      <dgm:spPr/>
    </dgm:pt>
    <dgm:pt modelId="{B36EDA70-2AD0-451B-AD55-C0C4B360C189}" type="pres">
      <dgm:prSet presAssocID="{DA236C11-BB73-4070-83EC-E64A1DD76408}" presName="compositeB" presStyleCnt="0"/>
      <dgm:spPr/>
    </dgm:pt>
    <dgm:pt modelId="{88B0A78D-8C96-4953-883D-E2B44D709CA5}" type="pres">
      <dgm:prSet presAssocID="{DA236C11-BB73-4070-83EC-E64A1DD76408}" presName="textB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187A3825-3F35-4755-B92E-90B739371B8F}" type="pres">
      <dgm:prSet presAssocID="{DA236C11-BB73-4070-83EC-E64A1DD76408}" presName="circleB" presStyleLbl="node1" presStyleIdx="3" presStyleCnt="5"/>
      <dgm:spPr/>
    </dgm:pt>
    <dgm:pt modelId="{0410402B-9CA8-4E47-989C-67220A437532}" type="pres">
      <dgm:prSet presAssocID="{DA236C11-BB73-4070-83EC-E64A1DD76408}" presName="spaceB" presStyleCnt="0"/>
      <dgm:spPr/>
    </dgm:pt>
    <dgm:pt modelId="{5A4387D8-7C83-449C-A4CA-6BA4D974740C}" type="pres">
      <dgm:prSet presAssocID="{192DDC1A-507F-449C-9635-20C9BCCA2E73}" presName="space" presStyleCnt="0"/>
      <dgm:spPr/>
    </dgm:pt>
    <dgm:pt modelId="{084E7FD0-A992-4B58-9371-B5A540E91FF8}" type="pres">
      <dgm:prSet presAssocID="{51E1B8EC-5994-4AD2-B45C-F335CEDF1A60}" presName="compositeA" presStyleCnt="0"/>
      <dgm:spPr/>
    </dgm:pt>
    <dgm:pt modelId="{8AD5E8F7-7D57-4C74-AC9E-CA35447E3621}" type="pres">
      <dgm:prSet presAssocID="{51E1B8EC-5994-4AD2-B45C-F335CEDF1A60}" presName="textA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44CDD332-A24C-40BC-B241-773FBB34CF40}" type="pres">
      <dgm:prSet presAssocID="{51E1B8EC-5994-4AD2-B45C-F335CEDF1A60}" presName="circleA" presStyleLbl="node1" presStyleIdx="4" presStyleCnt="5"/>
      <dgm:spPr/>
    </dgm:pt>
    <dgm:pt modelId="{0C7C4A4B-614A-48C0-BBF1-E37B357B486D}" type="pres">
      <dgm:prSet presAssocID="{51E1B8EC-5994-4AD2-B45C-F335CEDF1A60}" presName="spaceA" presStyleCnt="0"/>
      <dgm:spPr/>
    </dgm:pt>
  </dgm:ptLst>
  <dgm:cxnLst>
    <dgm:cxn modelId="{0AC8E770-D4EB-4505-A1A6-F3A73453FF59}" srcId="{71EC70B5-812F-4596-B8AA-27FE187E302E}" destId="{4F0564DA-49E5-4CAF-8CA0-FE74BC70D080}" srcOrd="2" destOrd="0" parTransId="{553F6287-8575-4F77-9FCB-1AEA77C57B04}" sibTransId="{1A459A08-FB60-4A91-B8A9-C24988F2B6DC}"/>
    <dgm:cxn modelId="{BA84F43B-C331-4007-B8D5-DD8DD394B9C3}" type="presOf" srcId="{71EC70B5-812F-4596-B8AA-27FE187E302E}" destId="{7F14BAD6-7803-44D8-AB0A-74AD88749C83}" srcOrd="0" destOrd="0" presId="urn:microsoft.com/office/officeart/2005/8/layout/hProcess11"/>
    <dgm:cxn modelId="{F9D66646-71C1-4404-BE65-162027A03DC2}" type="presOf" srcId="{51E1B8EC-5994-4AD2-B45C-F335CEDF1A60}" destId="{8AD5E8F7-7D57-4C74-AC9E-CA35447E3621}" srcOrd="0" destOrd="0" presId="urn:microsoft.com/office/officeart/2005/8/layout/hProcess11"/>
    <dgm:cxn modelId="{91F97FC0-FC70-456D-964E-3FF3E574A6BE}" type="presOf" srcId="{DA236C11-BB73-4070-83EC-E64A1DD76408}" destId="{88B0A78D-8C96-4953-883D-E2B44D709CA5}" srcOrd="0" destOrd="0" presId="urn:microsoft.com/office/officeart/2005/8/layout/hProcess11"/>
    <dgm:cxn modelId="{5630DEEB-DDF0-4FD1-8A0D-2CB7BC8AE8AF}" srcId="{71EC70B5-812F-4596-B8AA-27FE187E302E}" destId="{51E1B8EC-5994-4AD2-B45C-F335CEDF1A60}" srcOrd="4" destOrd="0" parTransId="{E92C3F10-772A-4A56-B2B7-382F56FC6E4B}" sibTransId="{3D16DCFF-F87C-4C85-8930-4DF43171A53A}"/>
    <dgm:cxn modelId="{C424A6E4-63C1-4C52-96FB-49B094478E34}" type="presOf" srcId="{4F0564DA-49E5-4CAF-8CA0-FE74BC70D080}" destId="{D0333B91-4C87-4F24-9842-ADA18192C517}" srcOrd="0" destOrd="0" presId="urn:microsoft.com/office/officeart/2005/8/layout/hProcess11"/>
    <dgm:cxn modelId="{C9E974F7-E519-4C28-B549-698E13645428}" type="presOf" srcId="{A1BBF69E-6D68-44D5-A52E-990E5F34F96C}" destId="{59A54EF0-DAB2-4248-8C62-22ADAD186E09}" srcOrd="0" destOrd="0" presId="urn:microsoft.com/office/officeart/2005/8/layout/hProcess11"/>
    <dgm:cxn modelId="{8E5FA22E-ECF9-45E7-96FF-307B6F4F651F}" srcId="{71EC70B5-812F-4596-B8AA-27FE187E302E}" destId="{DA236C11-BB73-4070-83EC-E64A1DD76408}" srcOrd="3" destOrd="0" parTransId="{B3BA1694-C182-42AC-9AB0-44F25D0A1C18}" sibTransId="{192DDC1A-507F-449C-9635-20C9BCCA2E73}"/>
    <dgm:cxn modelId="{5E43798B-2378-42D5-A683-357346A85A03}" srcId="{71EC70B5-812F-4596-B8AA-27FE187E302E}" destId="{7C8823F1-AFB1-4EFE-A76A-FD4F0FDB1FEB}" srcOrd="0" destOrd="0" parTransId="{61F15641-CBB1-4285-BF43-9D32B52A14DB}" sibTransId="{5989918C-89CE-4456-9C33-C8C8A7D081C4}"/>
    <dgm:cxn modelId="{8E9D27F5-31C5-438A-95F0-C90F9BA2BC6C}" type="presOf" srcId="{7C8823F1-AFB1-4EFE-A76A-FD4F0FDB1FEB}" destId="{3F70B8B3-473A-429C-9AF1-ED1F5FAB631B}" srcOrd="0" destOrd="0" presId="urn:microsoft.com/office/officeart/2005/8/layout/hProcess11"/>
    <dgm:cxn modelId="{31016E30-03E1-42B1-A3E3-A8A2D2E95D53}" srcId="{71EC70B5-812F-4596-B8AA-27FE187E302E}" destId="{A1BBF69E-6D68-44D5-A52E-990E5F34F96C}" srcOrd="1" destOrd="0" parTransId="{89B06EBC-1072-4900-8E8F-06F1AF9F71D9}" sibTransId="{4E68C564-B7F7-452A-B2C9-5AC5F513D67D}"/>
    <dgm:cxn modelId="{899FCCA0-B887-4547-B7A6-31E99A3374B6}" type="presParOf" srcId="{7F14BAD6-7803-44D8-AB0A-74AD88749C83}" destId="{6DA1FADB-0AFE-48DD-9220-EF5B82FF37A0}" srcOrd="0" destOrd="0" presId="urn:microsoft.com/office/officeart/2005/8/layout/hProcess11"/>
    <dgm:cxn modelId="{D4E63AA3-BAEB-4B63-ABEB-3C00CE6D9B79}" type="presParOf" srcId="{7F14BAD6-7803-44D8-AB0A-74AD88749C83}" destId="{CD931999-20AA-4A9F-969B-A02792BB7635}" srcOrd="1" destOrd="0" presId="urn:microsoft.com/office/officeart/2005/8/layout/hProcess11"/>
    <dgm:cxn modelId="{181E0BD3-5832-4C47-99FD-25AFB16D391C}" type="presParOf" srcId="{CD931999-20AA-4A9F-969B-A02792BB7635}" destId="{EE5BB60A-0CF8-475F-A57C-CC212D4164BA}" srcOrd="0" destOrd="0" presId="urn:microsoft.com/office/officeart/2005/8/layout/hProcess11"/>
    <dgm:cxn modelId="{4520CA04-D25D-4954-8C41-43CED0882356}" type="presParOf" srcId="{EE5BB60A-0CF8-475F-A57C-CC212D4164BA}" destId="{3F70B8B3-473A-429C-9AF1-ED1F5FAB631B}" srcOrd="0" destOrd="0" presId="urn:microsoft.com/office/officeart/2005/8/layout/hProcess11"/>
    <dgm:cxn modelId="{197B6790-538C-4460-8AD8-610E33457C2D}" type="presParOf" srcId="{EE5BB60A-0CF8-475F-A57C-CC212D4164BA}" destId="{EFF8A9C9-41D2-4CA8-9F68-1B83A1F16423}" srcOrd="1" destOrd="0" presId="urn:microsoft.com/office/officeart/2005/8/layout/hProcess11"/>
    <dgm:cxn modelId="{D5749ECF-2490-4C27-9B5A-CB20FDDECBD9}" type="presParOf" srcId="{EE5BB60A-0CF8-475F-A57C-CC212D4164BA}" destId="{4BEEBD7E-2CE7-491B-BA88-8DF462F00771}" srcOrd="2" destOrd="0" presId="urn:microsoft.com/office/officeart/2005/8/layout/hProcess11"/>
    <dgm:cxn modelId="{1C542B41-DBFF-4A49-8679-C3EBE93886A1}" type="presParOf" srcId="{CD931999-20AA-4A9F-969B-A02792BB7635}" destId="{8CA0C15E-C9D6-4690-AF17-BF2985C256F2}" srcOrd="1" destOrd="0" presId="urn:microsoft.com/office/officeart/2005/8/layout/hProcess11"/>
    <dgm:cxn modelId="{424673EB-62FC-4ADE-9745-99D6CC349031}" type="presParOf" srcId="{CD931999-20AA-4A9F-969B-A02792BB7635}" destId="{F55FA3B6-D770-48B1-83FD-C66EC47B79E9}" srcOrd="2" destOrd="0" presId="urn:microsoft.com/office/officeart/2005/8/layout/hProcess11"/>
    <dgm:cxn modelId="{AB1C8C88-4E79-4AE3-8332-F67A340648F4}" type="presParOf" srcId="{F55FA3B6-D770-48B1-83FD-C66EC47B79E9}" destId="{59A54EF0-DAB2-4248-8C62-22ADAD186E09}" srcOrd="0" destOrd="0" presId="urn:microsoft.com/office/officeart/2005/8/layout/hProcess11"/>
    <dgm:cxn modelId="{FF7BB8D4-F319-49D9-BF01-1707C8CD43AC}" type="presParOf" srcId="{F55FA3B6-D770-48B1-83FD-C66EC47B79E9}" destId="{8EF4519D-C69E-4143-96DC-791D90F6C26A}" srcOrd="1" destOrd="0" presId="urn:microsoft.com/office/officeart/2005/8/layout/hProcess11"/>
    <dgm:cxn modelId="{29A85C99-C502-4391-82D0-336E6D50FAB6}" type="presParOf" srcId="{F55FA3B6-D770-48B1-83FD-C66EC47B79E9}" destId="{1070C83C-B126-4E12-9940-EF6B04900AC9}" srcOrd="2" destOrd="0" presId="urn:microsoft.com/office/officeart/2005/8/layout/hProcess11"/>
    <dgm:cxn modelId="{0043B4C6-A38E-4F4B-BAA7-34D5BD43383D}" type="presParOf" srcId="{CD931999-20AA-4A9F-969B-A02792BB7635}" destId="{208ABFC1-1C1A-4249-9781-E5E4EF15A7A5}" srcOrd="3" destOrd="0" presId="urn:microsoft.com/office/officeart/2005/8/layout/hProcess11"/>
    <dgm:cxn modelId="{C9E06918-9FA6-47AE-A429-0AD2CA81F8BD}" type="presParOf" srcId="{CD931999-20AA-4A9F-969B-A02792BB7635}" destId="{4D57B4C6-B2AF-48F9-873C-0C073CA69756}" srcOrd="4" destOrd="0" presId="urn:microsoft.com/office/officeart/2005/8/layout/hProcess11"/>
    <dgm:cxn modelId="{FE4FB2DC-F203-4B24-B2C9-CE074BB7F01C}" type="presParOf" srcId="{4D57B4C6-B2AF-48F9-873C-0C073CA69756}" destId="{D0333B91-4C87-4F24-9842-ADA18192C517}" srcOrd="0" destOrd="0" presId="urn:microsoft.com/office/officeart/2005/8/layout/hProcess11"/>
    <dgm:cxn modelId="{07EF1A91-B30A-4442-BD96-2F64B7776171}" type="presParOf" srcId="{4D57B4C6-B2AF-48F9-873C-0C073CA69756}" destId="{8B580162-DB23-4C3E-8AFE-7D4E85B62865}" srcOrd="1" destOrd="0" presId="urn:microsoft.com/office/officeart/2005/8/layout/hProcess11"/>
    <dgm:cxn modelId="{64F9CF20-BA15-4E0E-9941-C6E735133B35}" type="presParOf" srcId="{4D57B4C6-B2AF-48F9-873C-0C073CA69756}" destId="{E5D95CE0-CAC5-4C71-89AB-7916BA47A31E}" srcOrd="2" destOrd="0" presId="urn:microsoft.com/office/officeart/2005/8/layout/hProcess11"/>
    <dgm:cxn modelId="{E7F5C556-B6A5-40B7-BFB7-49A405A0BF1D}" type="presParOf" srcId="{CD931999-20AA-4A9F-969B-A02792BB7635}" destId="{C496A35A-96D0-4398-9A1A-35E6CE0D9B92}" srcOrd="5" destOrd="0" presId="urn:microsoft.com/office/officeart/2005/8/layout/hProcess11"/>
    <dgm:cxn modelId="{FBFA1695-E771-4733-9012-8226890CEDA9}" type="presParOf" srcId="{CD931999-20AA-4A9F-969B-A02792BB7635}" destId="{B36EDA70-2AD0-451B-AD55-C0C4B360C189}" srcOrd="6" destOrd="0" presId="urn:microsoft.com/office/officeart/2005/8/layout/hProcess11"/>
    <dgm:cxn modelId="{8D8953D2-EDD6-4E52-BD7F-1586A6568AE4}" type="presParOf" srcId="{B36EDA70-2AD0-451B-AD55-C0C4B360C189}" destId="{88B0A78D-8C96-4953-883D-E2B44D709CA5}" srcOrd="0" destOrd="0" presId="urn:microsoft.com/office/officeart/2005/8/layout/hProcess11"/>
    <dgm:cxn modelId="{582CFB9D-776F-4810-978C-BD73DE0A4B38}" type="presParOf" srcId="{B36EDA70-2AD0-451B-AD55-C0C4B360C189}" destId="{187A3825-3F35-4755-B92E-90B739371B8F}" srcOrd="1" destOrd="0" presId="urn:microsoft.com/office/officeart/2005/8/layout/hProcess11"/>
    <dgm:cxn modelId="{6948C9CA-BC1F-48AA-9470-1E08B4A69D91}" type="presParOf" srcId="{B36EDA70-2AD0-451B-AD55-C0C4B360C189}" destId="{0410402B-9CA8-4E47-989C-67220A437532}" srcOrd="2" destOrd="0" presId="urn:microsoft.com/office/officeart/2005/8/layout/hProcess11"/>
    <dgm:cxn modelId="{174A8533-8647-4833-A1BD-2858A459E08D}" type="presParOf" srcId="{CD931999-20AA-4A9F-969B-A02792BB7635}" destId="{5A4387D8-7C83-449C-A4CA-6BA4D974740C}" srcOrd="7" destOrd="0" presId="urn:microsoft.com/office/officeart/2005/8/layout/hProcess11"/>
    <dgm:cxn modelId="{BC787004-8C78-4B2A-8670-97024FE44EA5}" type="presParOf" srcId="{CD931999-20AA-4A9F-969B-A02792BB7635}" destId="{084E7FD0-A992-4B58-9371-B5A540E91FF8}" srcOrd="8" destOrd="0" presId="urn:microsoft.com/office/officeart/2005/8/layout/hProcess11"/>
    <dgm:cxn modelId="{7B1105E4-860C-48AF-B80C-295B50699987}" type="presParOf" srcId="{084E7FD0-A992-4B58-9371-B5A540E91FF8}" destId="{8AD5E8F7-7D57-4C74-AC9E-CA35447E3621}" srcOrd="0" destOrd="0" presId="urn:microsoft.com/office/officeart/2005/8/layout/hProcess11"/>
    <dgm:cxn modelId="{8CF9E07C-0ECB-473F-A331-53144D6A6A21}" type="presParOf" srcId="{084E7FD0-A992-4B58-9371-B5A540E91FF8}" destId="{44CDD332-A24C-40BC-B241-773FBB34CF40}" srcOrd="1" destOrd="0" presId="urn:microsoft.com/office/officeart/2005/8/layout/hProcess11"/>
    <dgm:cxn modelId="{35D3DC4A-6649-4BC4-ADEB-6EDC29DE836F}" type="presParOf" srcId="{084E7FD0-A992-4B58-9371-B5A540E91FF8}" destId="{0C7C4A4B-614A-48C0-BBF1-E37B357B486D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1EC70B5-812F-4596-B8AA-27FE187E302E}" type="doc">
      <dgm:prSet loTypeId="urn:microsoft.com/office/officeart/2005/8/layout/hProcess11" loCatId="process" qsTypeId="urn:microsoft.com/office/officeart/2005/8/quickstyle/simple2" qsCatId="simple" csTypeId="urn:microsoft.com/office/officeart/2005/8/colors/accent1_3" csCatId="accent1" phldr="1"/>
      <dgm:spPr/>
    </dgm:pt>
    <dgm:pt modelId="{7C8823F1-AFB1-4EFE-A76A-FD4F0FDB1FEB}">
      <dgm:prSet phldrT="[Text]" custT="1"/>
      <dgm:spPr/>
      <dgm:t>
        <a:bodyPr/>
        <a:lstStyle/>
        <a:p>
          <a:r>
            <a:rPr lang="sv-SE" sz="1800" dirty="0"/>
            <a:t>BAS: </a:t>
          </a:r>
        </a:p>
        <a:p>
          <a:r>
            <a:rPr lang="sv-SE" sz="1800" i="1" dirty="0"/>
            <a:t>Introduktionskurs</a:t>
          </a:r>
          <a:r>
            <a:rPr lang="sv-SE" sz="1800" dirty="0"/>
            <a:t> helt klar </a:t>
          </a:r>
        </a:p>
        <a:p>
          <a:r>
            <a:rPr lang="sv-SE" sz="1800" dirty="0"/>
            <a:t>Februari 2024</a:t>
          </a:r>
        </a:p>
      </dgm:t>
    </dgm:pt>
    <dgm:pt modelId="{61F15641-CBB1-4285-BF43-9D32B52A14DB}" type="parTrans" cxnId="{5E43798B-2378-42D5-A683-357346A85A03}">
      <dgm:prSet/>
      <dgm:spPr/>
      <dgm:t>
        <a:bodyPr/>
        <a:lstStyle/>
        <a:p>
          <a:endParaRPr lang="sv-SE"/>
        </a:p>
      </dgm:t>
    </dgm:pt>
    <dgm:pt modelId="{5989918C-89CE-4456-9C33-C8C8A7D081C4}" type="sibTrans" cxnId="{5E43798B-2378-42D5-A683-357346A85A03}">
      <dgm:prSet/>
      <dgm:spPr/>
      <dgm:t>
        <a:bodyPr/>
        <a:lstStyle/>
        <a:p>
          <a:endParaRPr lang="sv-SE"/>
        </a:p>
      </dgm:t>
    </dgm:pt>
    <dgm:pt modelId="{A1BBF69E-6D68-44D5-A52E-990E5F34F96C}">
      <dgm:prSet phldrT="[Text]" custT="1"/>
      <dgm:spPr/>
      <dgm:t>
        <a:bodyPr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800" kern="1200" dirty="0">
              <a:latin typeface="Arial"/>
              <a:ea typeface="+mn-ea"/>
              <a:cs typeface="+mn-cs"/>
            </a:rPr>
            <a:t>BAS: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800" i="1" kern="1200" dirty="0">
              <a:latin typeface="Arial"/>
              <a:ea typeface="+mn-ea"/>
              <a:cs typeface="+mn-cs"/>
            </a:rPr>
            <a:t>Funktions-nedsättningar och vanliga konsekvenser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800" kern="1200" dirty="0">
              <a:latin typeface="Arial"/>
              <a:ea typeface="+mn-ea"/>
              <a:cs typeface="+mn-cs"/>
            </a:rPr>
            <a:t>December 2024</a:t>
          </a:r>
        </a:p>
      </dgm:t>
    </dgm:pt>
    <dgm:pt modelId="{89B06EBC-1072-4900-8E8F-06F1AF9F71D9}" type="parTrans" cxnId="{31016E30-03E1-42B1-A3E3-A8A2D2E95D53}">
      <dgm:prSet/>
      <dgm:spPr/>
      <dgm:t>
        <a:bodyPr/>
        <a:lstStyle/>
        <a:p>
          <a:endParaRPr lang="sv-SE"/>
        </a:p>
      </dgm:t>
    </dgm:pt>
    <dgm:pt modelId="{4E68C564-B7F7-452A-B2C9-5AC5F513D67D}" type="sibTrans" cxnId="{31016E30-03E1-42B1-A3E3-A8A2D2E95D53}">
      <dgm:prSet/>
      <dgm:spPr/>
      <dgm:t>
        <a:bodyPr/>
        <a:lstStyle/>
        <a:p>
          <a:endParaRPr lang="sv-SE"/>
        </a:p>
      </dgm:t>
    </dgm:pt>
    <dgm:pt modelId="{3C4FB227-B2B2-4C73-B771-CCDC7FFCA25C}">
      <dgm:prSet phldrT="[Text]" custT="1"/>
      <dgm:spPr/>
      <dgm:t>
        <a:bodyPr/>
        <a:lstStyle/>
        <a:p>
          <a:r>
            <a:rPr lang="sv-SE" sz="1800" dirty="0"/>
            <a:t>BAS: </a:t>
          </a:r>
        </a:p>
        <a:p>
          <a:r>
            <a:rPr lang="sv-SE" sz="1800" i="1" dirty="0"/>
            <a:t>Lagar och regler som styr arbetet</a:t>
          </a:r>
        </a:p>
        <a:p>
          <a:r>
            <a:rPr lang="sv-SE" sz="1800" dirty="0"/>
            <a:t>Maj 2024</a:t>
          </a:r>
        </a:p>
      </dgm:t>
    </dgm:pt>
    <dgm:pt modelId="{68C3A097-F99D-41D0-9FCF-4690715D98B8}" type="parTrans" cxnId="{CDD2A6A0-942A-4B3C-87AB-06558F30B11D}">
      <dgm:prSet/>
      <dgm:spPr/>
      <dgm:t>
        <a:bodyPr/>
        <a:lstStyle/>
        <a:p>
          <a:endParaRPr lang="sv-SE"/>
        </a:p>
      </dgm:t>
    </dgm:pt>
    <dgm:pt modelId="{4EE10D4D-248F-4420-BBAB-98491ED5B2C1}" type="sibTrans" cxnId="{CDD2A6A0-942A-4B3C-87AB-06558F30B11D}">
      <dgm:prSet/>
      <dgm:spPr/>
      <dgm:t>
        <a:bodyPr/>
        <a:lstStyle/>
        <a:p>
          <a:endParaRPr lang="sv-SE"/>
        </a:p>
      </dgm:t>
    </dgm:pt>
    <dgm:pt modelId="{83981B51-70BF-4052-B633-5E2EF38C9935}">
      <dgm:prSet phldrT="[Text]" custT="1"/>
      <dgm:spPr/>
      <dgm:t>
        <a:bodyPr/>
        <a:lstStyle/>
        <a:p>
          <a:r>
            <a:rPr lang="sv-SE" sz="1800" dirty="0"/>
            <a:t>Arbetsledare och chef, kurs ett </a:t>
          </a:r>
          <a:r>
            <a:rPr lang="sv-SE" sz="1800" b="0" i="1" dirty="0"/>
            <a:t>Att leda det brukarnära arbetet </a:t>
          </a:r>
        </a:p>
        <a:p>
          <a:r>
            <a:rPr lang="sv-SE" sz="1800" dirty="0"/>
            <a:t>Sen höst 2024</a:t>
          </a:r>
        </a:p>
      </dgm:t>
    </dgm:pt>
    <dgm:pt modelId="{77D8FF8D-8697-4A5A-8C59-0716526E3166}" type="parTrans" cxnId="{D6146956-D1B5-464A-BF20-24CC999158A4}">
      <dgm:prSet/>
      <dgm:spPr/>
      <dgm:t>
        <a:bodyPr/>
        <a:lstStyle/>
        <a:p>
          <a:endParaRPr lang="sv-SE"/>
        </a:p>
      </dgm:t>
    </dgm:pt>
    <dgm:pt modelId="{7648D97C-874B-4BD7-BECE-6395AECAADE1}" type="sibTrans" cxnId="{D6146956-D1B5-464A-BF20-24CC999158A4}">
      <dgm:prSet/>
      <dgm:spPr/>
      <dgm:t>
        <a:bodyPr/>
        <a:lstStyle/>
        <a:p>
          <a:endParaRPr lang="sv-SE"/>
        </a:p>
      </dgm:t>
    </dgm:pt>
    <dgm:pt modelId="{7F14BAD6-7803-44D8-AB0A-74AD88749C83}" type="pres">
      <dgm:prSet presAssocID="{71EC70B5-812F-4596-B8AA-27FE187E302E}" presName="Name0" presStyleCnt="0">
        <dgm:presLayoutVars>
          <dgm:dir/>
          <dgm:resizeHandles val="exact"/>
        </dgm:presLayoutVars>
      </dgm:prSet>
      <dgm:spPr/>
    </dgm:pt>
    <dgm:pt modelId="{6DA1FADB-0AFE-48DD-9220-EF5B82FF37A0}" type="pres">
      <dgm:prSet presAssocID="{71EC70B5-812F-4596-B8AA-27FE187E302E}" presName="arrow" presStyleLbl="bgShp" presStyleIdx="0" presStyleCnt="1" custLinFactNeighborX="-33" custLinFactNeighborY="-492"/>
      <dgm:spPr/>
    </dgm:pt>
    <dgm:pt modelId="{CD931999-20AA-4A9F-969B-A02792BB7635}" type="pres">
      <dgm:prSet presAssocID="{71EC70B5-812F-4596-B8AA-27FE187E302E}" presName="points" presStyleCnt="0"/>
      <dgm:spPr/>
    </dgm:pt>
    <dgm:pt modelId="{EE5BB60A-0CF8-475F-A57C-CC212D4164BA}" type="pres">
      <dgm:prSet presAssocID="{7C8823F1-AFB1-4EFE-A76A-FD4F0FDB1FEB}" presName="compositeA" presStyleCnt="0"/>
      <dgm:spPr/>
    </dgm:pt>
    <dgm:pt modelId="{3F70B8B3-473A-429C-9AF1-ED1F5FAB631B}" type="pres">
      <dgm:prSet presAssocID="{7C8823F1-AFB1-4EFE-A76A-FD4F0FDB1FEB}" presName="textA" presStyleLbl="revTx" presStyleIdx="0" presStyleCnt="4" custScaleX="107231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EFF8A9C9-41D2-4CA8-9F68-1B83A1F16423}" type="pres">
      <dgm:prSet presAssocID="{7C8823F1-AFB1-4EFE-A76A-FD4F0FDB1FEB}" presName="circleA" presStyleLbl="node1" presStyleIdx="0" presStyleCnt="4"/>
      <dgm:spPr/>
    </dgm:pt>
    <dgm:pt modelId="{4BEEBD7E-2CE7-491B-BA88-8DF462F00771}" type="pres">
      <dgm:prSet presAssocID="{7C8823F1-AFB1-4EFE-A76A-FD4F0FDB1FEB}" presName="spaceA" presStyleCnt="0"/>
      <dgm:spPr/>
    </dgm:pt>
    <dgm:pt modelId="{8CA0C15E-C9D6-4690-AF17-BF2985C256F2}" type="pres">
      <dgm:prSet presAssocID="{5989918C-89CE-4456-9C33-C8C8A7D081C4}" presName="space" presStyleCnt="0"/>
      <dgm:spPr/>
    </dgm:pt>
    <dgm:pt modelId="{3522A4BF-8A1B-4F83-B13D-61E1D1B33347}" type="pres">
      <dgm:prSet presAssocID="{3C4FB227-B2B2-4C73-B771-CCDC7FFCA25C}" presName="compositeB" presStyleCnt="0"/>
      <dgm:spPr/>
    </dgm:pt>
    <dgm:pt modelId="{A1ADC96A-B6D8-495B-8BFE-09B92FAB7377}" type="pres">
      <dgm:prSet presAssocID="{3C4FB227-B2B2-4C73-B771-CCDC7FFCA25C}" presName="textB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BD67EEFA-6ABA-4500-AA0F-88906EF31C27}" type="pres">
      <dgm:prSet presAssocID="{3C4FB227-B2B2-4C73-B771-CCDC7FFCA25C}" presName="circleB" presStyleLbl="node1" presStyleIdx="1" presStyleCnt="4" custLinFactNeighborY="-628"/>
      <dgm:spPr/>
    </dgm:pt>
    <dgm:pt modelId="{18177218-7273-4426-9532-BAEB059AB283}" type="pres">
      <dgm:prSet presAssocID="{3C4FB227-B2B2-4C73-B771-CCDC7FFCA25C}" presName="spaceB" presStyleCnt="0"/>
      <dgm:spPr/>
    </dgm:pt>
    <dgm:pt modelId="{309C2C7D-2328-471F-A248-A40F9435D155}" type="pres">
      <dgm:prSet presAssocID="{4EE10D4D-248F-4420-BBAB-98491ED5B2C1}" presName="space" presStyleCnt="0"/>
      <dgm:spPr/>
    </dgm:pt>
    <dgm:pt modelId="{63D6FB0B-84E9-4DB6-AACB-FF80D32BA520}" type="pres">
      <dgm:prSet presAssocID="{83981B51-70BF-4052-B633-5E2EF38C9935}" presName="compositeA" presStyleCnt="0"/>
      <dgm:spPr/>
    </dgm:pt>
    <dgm:pt modelId="{9F6DC8D5-75CD-4578-B8D2-2C879F993419}" type="pres">
      <dgm:prSet presAssocID="{83981B51-70BF-4052-B633-5E2EF38C9935}" presName="textA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D9AC852D-4DD0-4AE9-B724-CD597A77952D}" type="pres">
      <dgm:prSet presAssocID="{83981B51-70BF-4052-B633-5E2EF38C9935}" presName="circleA" presStyleLbl="node1" presStyleIdx="2" presStyleCnt="4"/>
      <dgm:spPr/>
    </dgm:pt>
    <dgm:pt modelId="{2175212F-DBA4-4935-A8A1-E440C87477D9}" type="pres">
      <dgm:prSet presAssocID="{83981B51-70BF-4052-B633-5E2EF38C9935}" presName="spaceA" presStyleCnt="0"/>
      <dgm:spPr/>
    </dgm:pt>
    <dgm:pt modelId="{E7276726-73EA-4303-B851-3646CFE3533B}" type="pres">
      <dgm:prSet presAssocID="{7648D97C-874B-4BD7-BECE-6395AECAADE1}" presName="space" presStyleCnt="0"/>
      <dgm:spPr/>
    </dgm:pt>
    <dgm:pt modelId="{2F2884DE-A548-4DFA-89D7-B2EE1A054E18}" type="pres">
      <dgm:prSet presAssocID="{A1BBF69E-6D68-44D5-A52E-990E5F34F96C}" presName="compositeB" presStyleCnt="0"/>
      <dgm:spPr/>
    </dgm:pt>
    <dgm:pt modelId="{180501B4-6C84-43B1-BD9A-B837BFD75470}" type="pres">
      <dgm:prSet presAssocID="{A1BBF69E-6D68-44D5-A52E-990E5F34F96C}" presName="textB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0360E49C-A0E7-415C-BBBD-F1CB81611982}" type="pres">
      <dgm:prSet presAssocID="{A1BBF69E-6D68-44D5-A52E-990E5F34F96C}" presName="circleB" presStyleLbl="node1" presStyleIdx="3" presStyleCnt="4"/>
      <dgm:spPr/>
    </dgm:pt>
    <dgm:pt modelId="{A8E76BFF-049C-423E-B704-7D36E5D2025F}" type="pres">
      <dgm:prSet presAssocID="{A1BBF69E-6D68-44D5-A52E-990E5F34F96C}" presName="spaceB" presStyleCnt="0"/>
      <dgm:spPr/>
    </dgm:pt>
  </dgm:ptLst>
  <dgm:cxnLst>
    <dgm:cxn modelId="{8E9D27F5-31C5-438A-95F0-C90F9BA2BC6C}" type="presOf" srcId="{7C8823F1-AFB1-4EFE-A76A-FD4F0FDB1FEB}" destId="{3F70B8B3-473A-429C-9AF1-ED1F5FAB631B}" srcOrd="0" destOrd="0" presId="urn:microsoft.com/office/officeart/2005/8/layout/hProcess11"/>
    <dgm:cxn modelId="{5EFC486C-AC50-4F43-8B31-6258961A98BD}" type="presOf" srcId="{3C4FB227-B2B2-4C73-B771-CCDC7FFCA25C}" destId="{A1ADC96A-B6D8-495B-8BFE-09B92FAB7377}" srcOrd="0" destOrd="0" presId="urn:microsoft.com/office/officeart/2005/8/layout/hProcess11"/>
    <dgm:cxn modelId="{D6146956-D1B5-464A-BF20-24CC999158A4}" srcId="{71EC70B5-812F-4596-B8AA-27FE187E302E}" destId="{83981B51-70BF-4052-B633-5E2EF38C9935}" srcOrd="2" destOrd="0" parTransId="{77D8FF8D-8697-4A5A-8C59-0716526E3166}" sibTransId="{7648D97C-874B-4BD7-BECE-6395AECAADE1}"/>
    <dgm:cxn modelId="{5E43798B-2378-42D5-A683-357346A85A03}" srcId="{71EC70B5-812F-4596-B8AA-27FE187E302E}" destId="{7C8823F1-AFB1-4EFE-A76A-FD4F0FDB1FEB}" srcOrd="0" destOrd="0" parTransId="{61F15641-CBB1-4285-BF43-9D32B52A14DB}" sibTransId="{5989918C-89CE-4456-9C33-C8C8A7D081C4}"/>
    <dgm:cxn modelId="{CDD2A6A0-942A-4B3C-87AB-06558F30B11D}" srcId="{71EC70B5-812F-4596-B8AA-27FE187E302E}" destId="{3C4FB227-B2B2-4C73-B771-CCDC7FFCA25C}" srcOrd="1" destOrd="0" parTransId="{68C3A097-F99D-41D0-9FCF-4690715D98B8}" sibTransId="{4EE10D4D-248F-4420-BBAB-98491ED5B2C1}"/>
    <dgm:cxn modelId="{E868EC7D-654A-4A87-9B18-065A3BCE03DF}" type="presOf" srcId="{83981B51-70BF-4052-B633-5E2EF38C9935}" destId="{9F6DC8D5-75CD-4578-B8D2-2C879F993419}" srcOrd="0" destOrd="0" presId="urn:microsoft.com/office/officeart/2005/8/layout/hProcess11"/>
    <dgm:cxn modelId="{AD0CA339-3C7E-4412-9180-755C46D5B16B}" type="presOf" srcId="{A1BBF69E-6D68-44D5-A52E-990E5F34F96C}" destId="{180501B4-6C84-43B1-BD9A-B837BFD75470}" srcOrd="0" destOrd="0" presId="urn:microsoft.com/office/officeart/2005/8/layout/hProcess11"/>
    <dgm:cxn modelId="{BA84F43B-C331-4007-B8D5-DD8DD394B9C3}" type="presOf" srcId="{71EC70B5-812F-4596-B8AA-27FE187E302E}" destId="{7F14BAD6-7803-44D8-AB0A-74AD88749C83}" srcOrd="0" destOrd="0" presId="urn:microsoft.com/office/officeart/2005/8/layout/hProcess11"/>
    <dgm:cxn modelId="{31016E30-03E1-42B1-A3E3-A8A2D2E95D53}" srcId="{71EC70B5-812F-4596-B8AA-27FE187E302E}" destId="{A1BBF69E-6D68-44D5-A52E-990E5F34F96C}" srcOrd="3" destOrd="0" parTransId="{89B06EBC-1072-4900-8E8F-06F1AF9F71D9}" sibTransId="{4E68C564-B7F7-452A-B2C9-5AC5F513D67D}"/>
    <dgm:cxn modelId="{899FCCA0-B887-4547-B7A6-31E99A3374B6}" type="presParOf" srcId="{7F14BAD6-7803-44D8-AB0A-74AD88749C83}" destId="{6DA1FADB-0AFE-48DD-9220-EF5B82FF37A0}" srcOrd="0" destOrd="0" presId="urn:microsoft.com/office/officeart/2005/8/layout/hProcess11"/>
    <dgm:cxn modelId="{D4E63AA3-BAEB-4B63-ABEB-3C00CE6D9B79}" type="presParOf" srcId="{7F14BAD6-7803-44D8-AB0A-74AD88749C83}" destId="{CD931999-20AA-4A9F-969B-A02792BB7635}" srcOrd="1" destOrd="0" presId="urn:microsoft.com/office/officeart/2005/8/layout/hProcess11"/>
    <dgm:cxn modelId="{181E0BD3-5832-4C47-99FD-25AFB16D391C}" type="presParOf" srcId="{CD931999-20AA-4A9F-969B-A02792BB7635}" destId="{EE5BB60A-0CF8-475F-A57C-CC212D4164BA}" srcOrd="0" destOrd="0" presId="urn:microsoft.com/office/officeart/2005/8/layout/hProcess11"/>
    <dgm:cxn modelId="{4520CA04-D25D-4954-8C41-43CED0882356}" type="presParOf" srcId="{EE5BB60A-0CF8-475F-A57C-CC212D4164BA}" destId="{3F70B8B3-473A-429C-9AF1-ED1F5FAB631B}" srcOrd="0" destOrd="0" presId="urn:microsoft.com/office/officeart/2005/8/layout/hProcess11"/>
    <dgm:cxn modelId="{197B6790-538C-4460-8AD8-610E33457C2D}" type="presParOf" srcId="{EE5BB60A-0CF8-475F-A57C-CC212D4164BA}" destId="{EFF8A9C9-41D2-4CA8-9F68-1B83A1F16423}" srcOrd="1" destOrd="0" presId="urn:microsoft.com/office/officeart/2005/8/layout/hProcess11"/>
    <dgm:cxn modelId="{D5749ECF-2490-4C27-9B5A-CB20FDDECBD9}" type="presParOf" srcId="{EE5BB60A-0CF8-475F-A57C-CC212D4164BA}" destId="{4BEEBD7E-2CE7-491B-BA88-8DF462F00771}" srcOrd="2" destOrd="0" presId="urn:microsoft.com/office/officeart/2005/8/layout/hProcess11"/>
    <dgm:cxn modelId="{1C542B41-DBFF-4A49-8679-C3EBE93886A1}" type="presParOf" srcId="{CD931999-20AA-4A9F-969B-A02792BB7635}" destId="{8CA0C15E-C9D6-4690-AF17-BF2985C256F2}" srcOrd="1" destOrd="0" presId="urn:microsoft.com/office/officeart/2005/8/layout/hProcess11"/>
    <dgm:cxn modelId="{621983D7-2C90-4160-A392-A2DBDF292E3F}" type="presParOf" srcId="{CD931999-20AA-4A9F-969B-A02792BB7635}" destId="{3522A4BF-8A1B-4F83-B13D-61E1D1B33347}" srcOrd="2" destOrd="0" presId="urn:microsoft.com/office/officeart/2005/8/layout/hProcess11"/>
    <dgm:cxn modelId="{EC8E8886-AB68-4D22-B33F-E6D7FDA4ED10}" type="presParOf" srcId="{3522A4BF-8A1B-4F83-B13D-61E1D1B33347}" destId="{A1ADC96A-B6D8-495B-8BFE-09B92FAB7377}" srcOrd="0" destOrd="0" presId="urn:microsoft.com/office/officeart/2005/8/layout/hProcess11"/>
    <dgm:cxn modelId="{0A63018A-0EFC-4768-B641-7A276FD1AF6C}" type="presParOf" srcId="{3522A4BF-8A1B-4F83-B13D-61E1D1B33347}" destId="{BD67EEFA-6ABA-4500-AA0F-88906EF31C27}" srcOrd="1" destOrd="0" presId="urn:microsoft.com/office/officeart/2005/8/layout/hProcess11"/>
    <dgm:cxn modelId="{3536345F-D67E-4743-97C2-5D9E2B009661}" type="presParOf" srcId="{3522A4BF-8A1B-4F83-B13D-61E1D1B33347}" destId="{18177218-7273-4426-9532-BAEB059AB283}" srcOrd="2" destOrd="0" presId="urn:microsoft.com/office/officeart/2005/8/layout/hProcess11"/>
    <dgm:cxn modelId="{65FC8E82-8717-4613-B0C5-26FA401F7F75}" type="presParOf" srcId="{CD931999-20AA-4A9F-969B-A02792BB7635}" destId="{309C2C7D-2328-471F-A248-A40F9435D155}" srcOrd="3" destOrd="0" presId="urn:microsoft.com/office/officeart/2005/8/layout/hProcess11"/>
    <dgm:cxn modelId="{0EB6F787-1FA0-446B-A965-8E516E0B002D}" type="presParOf" srcId="{CD931999-20AA-4A9F-969B-A02792BB7635}" destId="{63D6FB0B-84E9-4DB6-AACB-FF80D32BA520}" srcOrd="4" destOrd="0" presId="urn:microsoft.com/office/officeart/2005/8/layout/hProcess11"/>
    <dgm:cxn modelId="{E44EE12B-7ACA-4606-B18C-3986A16A5BE6}" type="presParOf" srcId="{63D6FB0B-84E9-4DB6-AACB-FF80D32BA520}" destId="{9F6DC8D5-75CD-4578-B8D2-2C879F993419}" srcOrd="0" destOrd="0" presId="urn:microsoft.com/office/officeart/2005/8/layout/hProcess11"/>
    <dgm:cxn modelId="{1272388D-A164-4181-9F51-FCD8750E6C48}" type="presParOf" srcId="{63D6FB0B-84E9-4DB6-AACB-FF80D32BA520}" destId="{D9AC852D-4DD0-4AE9-B724-CD597A77952D}" srcOrd="1" destOrd="0" presId="urn:microsoft.com/office/officeart/2005/8/layout/hProcess11"/>
    <dgm:cxn modelId="{9CC9AF88-CC11-4041-AC9A-600492BDE1F6}" type="presParOf" srcId="{63D6FB0B-84E9-4DB6-AACB-FF80D32BA520}" destId="{2175212F-DBA4-4935-A8A1-E440C87477D9}" srcOrd="2" destOrd="0" presId="urn:microsoft.com/office/officeart/2005/8/layout/hProcess11"/>
    <dgm:cxn modelId="{77C3160A-D347-4686-B476-072B36AD2594}" type="presParOf" srcId="{CD931999-20AA-4A9F-969B-A02792BB7635}" destId="{E7276726-73EA-4303-B851-3646CFE3533B}" srcOrd="5" destOrd="0" presId="urn:microsoft.com/office/officeart/2005/8/layout/hProcess11"/>
    <dgm:cxn modelId="{270C4DF8-16B6-4E85-A536-DB94A47ED6D6}" type="presParOf" srcId="{CD931999-20AA-4A9F-969B-A02792BB7635}" destId="{2F2884DE-A548-4DFA-89D7-B2EE1A054E18}" srcOrd="6" destOrd="0" presId="urn:microsoft.com/office/officeart/2005/8/layout/hProcess11"/>
    <dgm:cxn modelId="{94EA0A21-9671-4A5C-B19D-41739DBB7CAA}" type="presParOf" srcId="{2F2884DE-A548-4DFA-89D7-B2EE1A054E18}" destId="{180501B4-6C84-43B1-BD9A-B837BFD75470}" srcOrd="0" destOrd="0" presId="urn:microsoft.com/office/officeart/2005/8/layout/hProcess11"/>
    <dgm:cxn modelId="{24A1FABB-AC7B-4D2C-A644-A7952D7D7379}" type="presParOf" srcId="{2F2884DE-A548-4DFA-89D7-B2EE1A054E18}" destId="{0360E49C-A0E7-415C-BBBD-F1CB81611982}" srcOrd="1" destOrd="0" presId="urn:microsoft.com/office/officeart/2005/8/layout/hProcess11"/>
    <dgm:cxn modelId="{FE4506DF-EC04-42C5-9959-9BFC6F2B4B92}" type="presParOf" srcId="{2F2884DE-A548-4DFA-89D7-B2EE1A054E18}" destId="{A8E76BFF-049C-423E-B704-7D36E5D2025F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A1FADB-0AFE-48DD-9220-EF5B82FF37A0}">
      <dsp:nvSpPr>
        <dsp:cNvPr id="0" name=""/>
        <dsp:cNvSpPr/>
      </dsp:nvSpPr>
      <dsp:spPr>
        <a:xfrm>
          <a:off x="0" y="1753404"/>
          <a:ext cx="11574462" cy="2353310"/>
        </a:xfrm>
        <a:prstGeom prst="notched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70B8B3-473A-429C-9AF1-ED1F5FAB631B}">
      <dsp:nvSpPr>
        <dsp:cNvPr id="0" name=""/>
        <dsp:cNvSpPr/>
      </dsp:nvSpPr>
      <dsp:spPr>
        <a:xfrm>
          <a:off x="3681" y="0"/>
          <a:ext cx="2334431" cy="2353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b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600" kern="1200" dirty="0"/>
            <a:t>Ny:                    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600" i="1" kern="1200" dirty="0"/>
            <a:t>Att arbeta med familjehem 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600" kern="1200" dirty="0"/>
            <a:t>Januari 2024</a:t>
          </a:r>
          <a:endParaRPr lang="sv-SE" sz="1400" kern="1200" dirty="0"/>
        </a:p>
      </dsp:txBody>
      <dsp:txXfrm>
        <a:off x="3681" y="0"/>
        <a:ext cx="2334431" cy="2353310"/>
      </dsp:txXfrm>
    </dsp:sp>
    <dsp:sp modelId="{EFF8A9C9-41D2-4CA8-9F68-1B83A1F16423}">
      <dsp:nvSpPr>
        <dsp:cNvPr id="0" name=""/>
        <dsp:cNvSpPr/>
      </dsp:nvSpPr>
      <dsp:spPr>
        <a:xfrm>
          <a:off x="876733" y="2647473"/>
          <a:ext cx="588327" cy="58832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A54EF0-DAB2-4248-8C62-22ADAD186E09}">
      <dsp:nvSpPr>
        <dsp:cNvPr id="0" name=""/>
        <dsp:cNvSpPr/>
      </dsp:nvSpPr>
      <dsp:spPr>
        <a:xfrm>
          <a:off x="2434246" y="3529965"/>
          <a:ext cx="1922671" cy="2353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600" kern="1200" dirty="0">
              <a:latin typeface="Arial"/>
              <a:ea typeface="+mn-ea"/>
              <a:cs typeface="+mn-cs"/>
            </a:rPr>
            <a:t>Van: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600" i="1" kern="1200" dirty="0">
              <a:latin typeface="Arial"/>
              <a:ea typeface="+mn-ea"/>
              <a:cs typeface="+mn-cs"/>
            </a:rPr>
            <a:t>Aktualisera</a:t>
          </a:r>
          <a:r>
            <a:rPr lang="sv-SE" sz="1600" kern="1200" dirty="0">
              <a:latin typeface="Arial"/>
              <a:ea typeface="+mn-ea"/>
              <a:cs typeface="+mn-cs"/>
            </a:rPr>
            <a:t>             Sen vår 2024 </a:t>
          </a:r>
        </a:p>
      </dsp:txBody>
      <dsp:txXfrm>
        <a:off x="2434246" y="3529965"/>
        <a:ext cx="1922671" cy="2353310"/>
      </dsp:txXfrm>
    </dsp:sp>
    <dsp:sp modelId="{8EF4519D-C69E-4143-96DC-791D90F6C26A}">
      <dsp:nvSpPr>
        <dsp:cNvPr id="0" name=""/>
        <dsp:cNvSpPr/>
      </dsp:nvSpPr>
      <dsp:spPr>
        <a:xfrm>
          <a:off x="3101418" y="2647473"/>
          <a:ext cx="588327" cy="588327"/>
        </a:xfrm>
        <a:prstGeom prst="ellipse">
          <a:avLst/>
        </a:prstGeom>
        <a:solidFill>
          <a:schemeClr val="accent3">
            <a:hueOff val="4072"/>
            <a:satOff val="-18897"/>
            <a:lumOff val="671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333B91-4C87-4F24-9842-ADA18192C517}">
      <dsp:nvSpPr>
        <dsp:cNvPr id="0" name=""/>
        <dsp:cNvSpPr/>
      </dsp:nvSpPr>
      <dsp:spPr>
        <a:xfrm>
          <a:off x="4453051" y="0"/>
          <a:ext cx="1922671" cy="2353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b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600" kern="1200" dirty="0"/>
            <a:t>Van: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600" i="1" kern="1200" dirty="0"/>
            <a:t>Handläggning med barnet i centrum 2.0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600" kern="1200" dirty="0"/>
            <a:t> Tidig höst 2024</a:t>
          </a:r>
        </a:p>
      </dsp:txBody>
      <dsp:txXfrm>
        <a:off x="4453051" y="0"/>
        <a:ext cx="1922671" cy="2353310"/>
      </dsp:txXfrm>
    </dsp:sp>
    <dsp:sp modelId="{8B580162-DB23-4C3E-8AFE-7D4E85B62865}">
      <dsp:nvSpPr>
        <dsp:cNvPr id="0" name=""/>
        <dsp:cNvSpPr/>
      </dsp:nvSpPr>
      <dsp:spPr>
        <a:xfrm>
          <a:off x="5120223" y="2647473"/>
          <a:ext cx="588327" cy="588327"/>
        </a:xfrm>
        <a:prstGeom prst="ellipse">
          <a:avLst/>
        </a:prstGeom>
        <a:solidFill>
          <a:schemeClr val="accent3">
            <a:hueOff val="8144"/>
            <a:satOff val="-37794"/>
            <a:lumOff val="1343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B0A78D-8C96-4953-883D-E2B44D709CA5}">
      <dsp:nvSpPr>
        <dsp:cNvPr id="0" name=""/>
        <dsp:cNvSpPr/>
      </dsp:nvSpPr>
      <dsp:spPr>
        <a:xfrm>
          <a:off x="6471857" y="3529965"/>
          <a:ext cx="1922671" cy="2353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600" kern="1200" dirty="0"/>
            <a:t>Arbetsledare/chef: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600" i="1" kern="1200" dirty="0"/>
            <a:t>BBIC för arbetsledare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600" kern="1200" dirty="0"/>
            <a:t>höst 2024</a:t>
          </a:r>
        </a:p>
      </dsp:txBody>
      <dsp:txXfrm>
        <a:off x="6471857" y="3529965"/>
        <a:ext cx="1922671" cy="2353310"/>
      </dsp:txXfrm>
    </dsp:sp>
    <dsp:sp modelId="{187A3825-3F35-4755-B92E-90B739371B8F}">
      <dsp:nvSpPr>
        <dsp:cNvPr id="0" name=""/>
        <dsp:cNvSpPr/>
      </dsp:nvSpPr>
      <dsp:spPr>
        <a:xfrm>
          <a:off x="7139029" y="2647473"/>
          <a:ext cx="588327" cy="588327"/>
        </a:xfrm>
        <a:prstGeom prst="ellipse">
          <a:avLst/>
        </a:prstGeom>
        <a:solidFill>
          <a:schemeClr val="accent3">
            <a:hueOff val="12216"/>
            <a:satOff val="-56690"/>
            <a:lumOff val="2014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D5E8F7-7D57-4C74-AC9E-CA35447E3621}">
      <dsp:nvSpPr>
        <dsp:cNvPr id="0" name=""/>
        <dsp:cNvSpPr/>
      </dsp:nvSpPr>
      <dsp:spPr>
        <a:xfrm>
          <a:off x="8490662" y="0"/>
          <a:ext cx="1922671" cy="2353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b" anchorCtr="0">
          <a:noAutofit/>
        </a:bodyPr>
        <a:lstStyle/>
        <a:p>
          <a:pPr marL="0"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6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/>
              <a:ea typeface="+mn-ea"/>
              <a:cs typeface="+mn-cs"/>
            </a:rPr>
            <a:t>Van:  </a:t>
          </a:r>
        </a:p>
        <a:p>
          <a:pPr marL="0"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600" i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/>
              <a:ea typeface="+mn-ea"/>
              <a:cs typeface="+mn-cs"/>
            </a:rPr>
            <a:t>Placerade barn och unga           </a:t>
          </a:r>
          <a:r>
            <a:rPr lang="sv-SE" sz="16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/>
              <a:ea typeface="+mn-ea"/>
              <a:cs typeface="+mn-cs"/>
            </a:rPr>
            <a:t>höst 2024</a:t>
          </a:r>
        </a:p>
      </dsp:txBody>
      <dsp:txXfrm>
        <a:off x="8490662" y="0"/>
        <a:ext cx="1922671" cy="2353310"/>
      </dsp:txXfrm>
    </dsp:sp>
    <dsp:sp modelId="{44CDD332-A24C-40BC-B241-773FBB34CF40}">
      <dsp:nvSpPr>
        <dsp:cNvPr id="0" name=""/>
        <dsp:cNvSpPr/>
      </dsp:nvSpPr>
      <dsp:spPr>
        <a:xfrm>
          <a:off x="9157834" y="2647473"/>
          <a:ext cx="588327" cy="588327"/>
        </a:xfrm>
        <a:prstGeom prst="ellipse">
          <a:avLst/>
        </a:prstGeom>
        <a:solidFill>
          <a:schemeClr val="accent3">
            <a:hueOff val="16288"/>
            <a:satOff val="-75587"/>
            <a:lumOff val="2686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A1FADB-0AFE-48DD-9220-EF5B82FF37A0}">
      <dsp:nvSpPr>
        <dsp:cNvPr id="0" name=""/>
        <dsp:cNvSpPr/>
      </dsp:nvSpPr>
      <dsp:spPr>
        <a:xfrm>
          <a:off x="0" y="1753404"/>
          <a:ext cx="11574462" cy="2353310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70B8B3-473A-429C-9AF1-ED1F5FAB631B}">
      <dsp:nvSpPr>
        <dsp:cNvPr id="0" name=""/>
        <dsp:cNvSpPr/>
      </dsp:nvSpPr>
      <dsp:spPr>
        <a:xfrm>
          <a:off x="456" y="0"/>
          <a:ext cx="2645303" cy="2353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b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800" kern="1200" dirty="0"/>
            <a:t>BAS: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800" i="1" kern="1200" dirty="0"/>
            <a:t>Introduktionskurs</a:t>
          </a:r>
          <a:r>
            <a:rPr lang="sv-SE" sz="1800" kern="1200" dirty="0"/>
            <a:t> helt klar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800" kern="1200" dirty="0"/>
            <a:t>Februari 2024</a:t>
          </a:r>
        </a:p>
      </dsp:txBody>
      <dsp:txXfrm>
        <a:off x="456" y="0"/>
        <a:ext cx="2645303" cy="2353310"/>
      </dsp:txXfrm>
    </dsp:sp>
    <dsp:sp modelId="{EFF8A9C9-41D2-4CA8-9F68-1B83A1F16423}">
      <dsp:nvSpPr>
        <dsp:cNvPr id="0" name=""/>
        <dsp:cNvSpPr/>
      </dsp:nvSpPr>
      <dsp:spPr>
        <a:xfrm>
          <a:off x="1028944" y="2647473"/>
          <a:ext cx="588327" cy="588327"/>
        </a:xfrm>
        <a:prstGeom prst="ellipse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1ADC96A-B6D8-495B-8BFE-09B92FAB7377}">
      <dsp:nvSpPr>
        <dsp:cNvPr id="0" name=""/>
        <dsp:cNvSpPr/>
      </dsp:nvSpPr>
      <dsp:spPr>
        <a:xfrm>
          <a:off x="2769106" y="3529965"/>
          <a:ext cx="2466920" cy="2353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800" kern="1200" dirty="0"/>
            <a:t>BAS: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800" i="1" kern="1200" dirty="0"/>
            <a:t>Lagar och regler som styr arbetet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800" kern="1200" dirty="0"/>
            <a:t>Maj 2024</a:t>
          </a:r>
        </a:p>
      </dsp:txBody>
      <dsp:txXfrm>
        <a:off x="2769106" y="3529965"/>
        <a:ext cx="2466920" cy="2353310"/>
      </dsp:txXfrm>
    </dsp:sp>
    <dsp:sp modelId="{BD67EEFA-6ABA-4500-AA0F-88906EF31C27}">
      <dsp:nvSpPr>
        <dsp:cNvPr id="0" name=""/>
        <dsp:cNvSpPr/>
      </dsp:nvSpPr>
      <dsp:spPr>
        <a:xfrm>
          <a:off x="3708402" y="2643779"/>
          <a:ext cx="588327" cy="588327"/>
        </a:xfrm>
        <a:prstGeom prst="ellipse">
          <a:avLst/>
        </a:prstGeom>
        <a:solidFill>
          <a:schemeClr val="accent1">
            <a:shade val="80000"/>
            <a:hueOff val="-206769"/>
            <a:satOff val="-6836"/>
            <a:lumOff val="1116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F6DC8D5-75CD-4578-B8D2-2C879F993419}">
      <dsp:nvSpPr>
        <dsp:cNvPr id="0" name=""/>
        <dsp:cNvSpPr/>
      </dsp:nvSpPr>
      <dsp:spPr>
        <a:xfrm>
          <a:off x="5359372" y="0"/>
          <a:ext cx="2466920" cy="2353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b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800" kern="1200" dirty="0"/>
            <a:t>Arbetsledare och chef, kurs ett </a:t>
          </a:r>
          <a:r>
            <a:rPr lang="sv-SE" sz="1800" b="0" i="1" kern="1200" dirty="0"/>
            <a:t>Att leda det brukarnära arbetet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800" kern="1200" dirty="0"/>
            <a:t>Sen höst 2024</a:t>
          </a:r>
        </a:p>
      </dsp:txBody>
      <dsp:txXfrm>
        <a:off x="5359372" y="0"/>
        <a:ext cx="2466920" cy="2353310"/>
      </dsp:txXfrm>
    </dsp:sp>
    <dsp:sp modelId="{D9AC852D-4DD0-4AE9-B724-CD597A77952D}">
      <dsp:nvSpPr>
        <dsp:cNvPr id="0" name=""/>
        <dsp:cNvSpPr/>
      </dsp:nvSpPr>
      <dsp:spPr>
        <a:xfrm>
          <a:off x="6298668" y="2647473"/>
          <a:ext cx="588327" cy="588327"/>
        </a:xfrm>
        <a:prstGeom prst="ellipse">
          <a:avLst/>
        </a:prstGeom>
        <a:solidFill>
          <a:schemeClr val="accent1">
            <a:shade val="80000"/>
            <a:hueOff val="-413538"/>
            <a:satOff val="-13673"/>
            <a:lumOff val="2233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80501B4-6C84-43B1-BD9A-B837BFD75470}">
      <dsp:nvSpPr>
        <dsp:cNvPr id="0" name=""/>
        <dsp:cNvSpPr/>
      </dsp:nvSpPr>
      <dsp:spPr>
        <a:xfrm>
          <a:off x="7949638" y="3529965"/>
          <a:ext cx="2466920" cy="2353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800" kern="1200" dirty="0">
              <a:latin typeface="Arial"/>
              <a:ea typeface="+mn-ea"/>
              <a:cs typeface="+mn-cs"/>
            </a:rPr>
            <a:t>BAS: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800" i="1" kern="1200" dirty="0">
              <a:latin typeface="Arial"/>
              <a:ea typeface="+mn-ea"/>
              <a:cs typeface="+mn-cs"/>
            </a:rPr>
            <a:t>Funktions-nedsättningar och vanliga konsekvenser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800" kern="1200" dirty="0">
              <a:latin typeface="Arial"/>
              <a:ea typeface="+mn-ea"/>
              <a:cs typeface="+mn-cs"/>
            </a:rPr>
            <a:t>December 2024</a:t>
          </a:r>
        </a:p>
      </dsp:txBody>
      <dsp:txXfrm>
        <a:off x="7949638" y="3529965"/>
        <a:ext cx="2466920" cy="2353310"/>
      </dsp:txXfrm>
    </dsp:sp>
    <dsp:sp modelId="{0360E49C-A0E7-415C-BBBD-F1CB81611982}">
      <dsp:nvSpPr>
        <dsp:cNvPr id="0" name=""/>
        <dsp:cNvSpPr/>
      </dsp:nvSpPr>
      <dsp:spPr>
        <a:xfrm>
          <a:off x="8888935" y="2647473"/>
          <a:ext cx="588327" cy="588327"/>
        </a:xfrm>
        <a:prstGeom prst="ellipse">
          <a:avLst/>
        </a:prstGeom>
        <a:solidFill>
          <a:schemeClr val="accent1">
            <a:shade val="80000"/>
            <a:hueOff val="-620307"/>
            <a:satOff val="-20509"/>
            <a:lumOff val="3350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AA9360-444F-495F-8E0A-9AC09208271F}" type="datetimeFigureOut">
              <a:rPr lang="sv-SE" smtClean="0"/>
              <a:t>2023-12-13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7EBA45-AC2D-48E3-A172-24A8D1CAB0B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7049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16020E-4FCA-3946-835C-88BE0F7DFA95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47600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EBA467-E92C-4680-A298-A6281C8DCE7B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77144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EBA467-E92C-4680-A298-A6281C8DCE7B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9504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16020E-4FCA-3946-835C-88BE0F7DFA95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25180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Summa regionerna 1 034 Mkr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08D866-1E6D-49A3-9D6F-045B788EA77F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1819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Summa regionerna 1 034 Mkr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32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08D866-1E6D-49A3-9D6F-045B788EA77F}" type="slidenum">
              <a:rPr kumimoji="0" lang="sv-S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32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64918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1D26D-1A9F-4116-80C1-C0FF83CCD206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97602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30216-4E78-49A4-A695-49939075E274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9624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UF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Ej anslutna: Bräcke Västerås Karlskoga Örebro Hällefors Solna Nacka Södertälje Stockholm Nykvarn Tyresö Haninge Salem Botkyrka Huddinge Värmdö 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B829E-0A48-4472-8991-994AC60F6115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01102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30216-4E78-49A4-A695-49939075E274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15188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30216-4E78-49A4-A695-49939075E274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57386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cs typeface="Calibri"/>
              </a:rPr>
              <a:t>Stödfunktionen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på</a:t>
            </a:r>
            <a:r>
              <a:rPr lang="en-US" dirty="0">
                <a:cs typeface="Calibri"/>
              </a:rPr>
              <a:t> SKR </a:t>
            </a:r>
            <a:r>
              <a:rPr lang="en-US" dirty="0" err="1">
                <a:cs typeface="Calibri"/>
              </a:rPr>
              <a:t>och</a:t>
            </a:r>
            <a:r>
              <a:rPr lang="en-US" dirty="0">
                <a:cs typeface="Calibri"/>
              </a:rPr>
              <a:t> de </a:t>
            </a:r>
            <a:r>
              <a:rPr lang="en-US" dirty="0" err="1">
                <a:cs typeface="Calibri"/>
              </a:rPr>
              <a:t>tio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modellkommunerna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utgör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tillsammans</a:t>
            </a:r>
            <a:r>
              <a:rPr lang="en-US" dirty="0">
                <a:cs typeface="Calibri"/>
              </a:rPr>
              <a:t> </a:t>
            </a:r>
            <a:r>
              <a:rPr lang="en-US" dirty="0" err="1">
                <a:cs typeface="Calibri"/>
              </a:rPr>
              <a:t>kompetenscenter</a:t>
            </a:r>
            <a:r>
              <a:rPr lang="en-US" dirty="0">
                <a:cs typeface="Calibri"/>
              </a:rPr>
              <a:t> </a:t>
            </a:r>
            <a:r>
              <a:rPr lang="en-US" dirty="0" err="1">
                <a:cs typeface="Calibri"/>
              </a:rPr>
              <a:t>välfärdsteknik</a:t>
            </a:r>
            <a:r>
              <a:rPr lang="en-US" dirty="0">
                <a:cs typeface="Calibri"/>
              </a:rPr>
              <a:t>. </a:t>
            </a:r>
            <a:r>
              <a:rPr lang="en-US" dirty="0" err="1">
                <a:cs typeface="Calibri"/>
              </a:rPr>
              <a:t>Uppdraget</a:t>
            </a:r>
            <a:r>
              <a:rPr lang="en-US" dirty="0">
                <a:cs typeface="Calibri"/>
              </a:rPr>
              <a:t> </a:t>
            </a:r>
            <a:r>
              <a:rPr lang="en-US" dirty="0" err="1">
                <a:cs typeface="Calibri"/>
              </a:rPr>
              <a:t>är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att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stödja</a:t>
            </a:r>
            <a:r>
              <a:rPr lang="en-US" dirty="0">
                <a:cs typeface="Calibri"/>
              </a:rPr>
              <a:t> </a:t>
            </a:r>
            <a:r>
              <a:rPr lang="en-US" dirty="0" err="1">
                <a:cs typeface="Calibri"/>
              </a:rPr>
              <a:t>alla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kommuner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att</a:t>
            </a:r>
            <a:r>
              <a:rPr lang="en-US" dirty="0">
                <a:cs typeface="Calibri"/>
              </a:rPr>
              <a:t> </a:t>
            </a:r>
            <a:r>
              <a:rPr lang="en-US" dirty="0" err="1">
                <a:cs typeface="Calibri"/>
              </a:rPr>
              <a:t>verksamhetsutveckla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äldreomsorgen</a:t>
            </a:r>
            <a:r>
              <a:rPr lang="en-US" dirty="0">
                <a:cs typeface="Calibri"/>
              </a:rPr>
              <a:t> med </a:t>
            </a:r>
            <a:r>
              <a:rPr lang="en-US" dirty="0" err="1">
                <a:cs typeface="Calibri"/>
              </a:rPr>
              <a:t>välfärdsteknik</a:t>
            </a:r>
            <a:r>
              <a:rPr lang="en-US" dirty="0">
                <a:cs typeface="Calibri"/>
              </a:rPr>
              <a:t>. </a:t>
            </a:r>
          </a:p>
          <a:p>
            <a:r>
              <a:rPr lang="en-US" dirty="0" err="1">
                <a:cs typeface="Calibri"/>
              </a:rPr>
              <a:t>Kompetenscenter</a:t>
            </a:r>
            <a:r>
              <a:rPr lang="en-US" dirty="0">
                <a:cs typeface="Calibri"/>
              </a:rPr>
              <a:t> ska </a:t>
            </a:r>
            <a:r>
              <a:rPr lang="en-US" dirty="0" err="1">
                <a:cs typeface="Calibri"/>
              </a:rPr>
              <a:t>samla</a:t>
            </a:r>
            <a:r>
              <a:rPr lang="en-US" dirty="0">
                <a:cs typeface="Calibri"/>
              </a:rPr>
              <a:t> </a:t>
            </a:r>
            <a:r>
              <a:rPr lang="en-US" dirty="0" err="1">
                <a:cs typeface="Calibri"/>
              </a:rPr>
              <a:t>kunskaper</a:t>
            </a:r>
            <a:r>
              <a:rPr lang="en-US" dirty="0">
                <a:cs typeface="Calibri"/>
              </a:rPr>
              <a:t>, </a:t>
            </a:r>
            <a:r>
              <a:rPr lang="en-US" dirty="0" err="1">
                <a:cs typeface="Calibri"/>
              </a:rPr>
              <a:t>erfarenheter</a:t>
            </a:r>
            <a:r>
              <a:rPr lang="en-US" dirty="0">
                <a:cs typeface="Calibri"/>
              </a:rPr>
              <a:t> och </a:t>
            </a:r>
            <a:r>
              <a:rPr lang="en-US" dirty="0" err="1">
                <a:cs typeface="Calibri"/>
              </a:rPr>
              <a:t>kompetenser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av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att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införa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välfärdsteknik</a:t>
            </a:r>
            <a:r>
              <a:rPr lang="en-US" baseline="0" dirty="0">
                <a:cs typeface="Calibri"/>
              </a:rPr>
              <a:t> I den </a:t>
            </a:r>
            <a:r>
              <a:rPr lang="en-US" baseline="0" dirty="0" err="1">
                <a:cs typeface="Calibri"/>
              </a:rPr>
              <a:t>kommunala</a:t>
            </a:r>
            <a:r>
              <a:rPr lang="en-US" baseline="0" dirty="0">
                <a:cs typeface="Calibri"/>
              </a:rPr>
              <a:t> </a:t>
            </a:r>
            <a:r>
              <a:rPr lang="en-US" baseline="0" dirty="0" err="1">
                <a:cs typeface="Calibri"/>
              </a:rPr>
              <a:t>vården</a:t>
            </a:r>
            <a:r>
              <a:rPr lang="en-US" baseline="0" dirty="0">
                <a:cs typeface="Calibri"/>
              </a:rPr>
              <a:t> och </a:t>
            </a:r>
            <a:r>
              <a:rPr lang="en-US" baseline="0" dirty="0" err="1">
                <a:cs typeface="Calibri"/>
              </a:rPr>
              <a:t>omsorgen</a:t>
            </a:r>
            <a:r>
              <a:rPr lang="en-US" dirty="0">
                <a:cs typeface="Calibri"/>
              </a:rPr>
              <a:t>, </a:t>
            </a:r>
            <a:r>
              <a:rPr lang="en-US" dirty="0" err="1">
                <a:cs typeface="Calibri"/>
              </a:rPr>
              <a:t>ibland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kommer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kompetenscenttet</a:t>
            </a:r>
            <a:r>
              <a:rPr lang="en-US" baseline="0" dirty="0">
                <a:cs typeface="Calibri"/>
              </a:rPr>
              <a:t> </a:t>
            </a:r>
            <a:r>
              <a:rPr lang="en-US" baseline="0" dirty="0" err="1">
                <a:cs typeface="Calibri"/>
              </a:rPr>
              <a:t>att</a:t>
            </a:r>
            <a:r>
              <a:rPr lang="en-US" baseline="0" dirty="0">
                <a:cs typeface="Calibri"/>
              </a:rPr>
              <a:t> </a:t>
            </a:r>
            <a:r>
              <a:rPr lang="en-US" baseline="0" dirty="0" err="1">
                <a:cs typeface="Calibri"/>
              </a:rPr>
              <a:t>behöva</a:t>
            </a:r>
            <a:r>
              <a:rPr lang="en-US" baseline="0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skapa</a:t>
            </a:r>
            <a:r>
              <a:rPr lang="en-US" dirty="0">
                <a:cs typeface="Calibri"/>
              </a:rPr>
              <a:t> </a:t>
            </a:r>
            <a:r>
              <a:rPr lang="en-US" dirty="0" err="1">
                <a:cs typeface="Calibri"/>
              </a:rPr>
              <a:t>vägledningar</a:t>
            </a:r>
            <a:r>
              <a:rPr lang="en-US" dirty="0">
                <a:cs typeface="Calibri"/>
              </a:rPr>
              <a:t> mm </a:t>
            </a:r>
            <a:r>
              <a:rPr lang="en-US" dirty="0" err="1">
                <a:cs typeface="Calibri"/>
              </a:rPr>
              <a:t>när</a:t>
            </a:r>
            <a:r>
              <a:rPr lang="en-US" dirty="0">
                <a:cs typeface="Calibri"/>
              </a:rPr>
              <a:t> de </a:t>
            </a:r>
            <a:r>
              <a:rPr lang="en-US" dirty="0" err="1">
                <a:cs typeface="Calibri"/>
              </a:rPr>
              <a:t>saknas</a:t>
            </a:r>
            <a:r>
              <a:rPr lang="en-US" dirty="0">
                <a:cs typeface="Calibri"/>
              </a:rPr>
              <a:t>. </a:t>
            </a:r>
            <a:r>
              <a:rPr lang="en-US" dirty="0" err="1">
                <a:cs typeface="Calibri"/>
              </a:rPr>
              <a:t>Därefter</a:t>
            </a:r>
            <a:r>
              <a:rPr lang="en-US" baseline="0" dirty="0">
                <a:cs typeface="Calibri"/>
              </a:rPr>
              <a:t> </a:t>
            </a:r>
            <a:r>
              <a:rPr lang="en-US" baseline="0" dirty="0" err="1">
                <a:cs typeface="Calibri"/>
              </a:rPr>
              <a:t>ska</a:t>
            </a:r>
            <a:r>
              <a:rPr lang="en-US" baseline="0" dirty="0">
                <a:cs typeface="Calibri"/>
              </a:rPr>
              <a:t> </a:t>
            </a:r>
            <a:r>
              <a:rPr lang="en-US" baseline="0" dirty="0" err="1">
                <a:cs typeface="Calibri"/>
              </a:rPr>
              <a:t>kunskaperna</a:t>
            </a:r>
            <a:r>
              <a:rPr lang="en-US" baseline="0" dirty="0">
                <a:cs typeface="Calibri"/>
              </a:rPr>
              <a:t> och </a:t>
            </a:r>
            <a:r>
              <a:rPr lang="en-US" baseline="0" dirty="0" err="1">
                <a:cs typeface="Calibri"/>
              </a:rPr>
              <a:t>erfarenheterna</a:t>
            </a:r>
            <a:r>
              <a:rPr lang="en-US" baseline="0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spridas</a:t>
            </a:r>
            <a:r>
              <a:rPr lang="en-US" dirty="0">
                <a:cs typeface="Calibri"/>
              </a:rPr>
              <a:t> till </a:t>
            </a:r>
            <a:r>
              <a:rPr lang="en-US" dirty="0" err="1">
                <a:cs typeface="Calibri"/>
              </a:rPr>
              <a:t>alla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kommuner</a:t>
            </a:r>
            <a:r>
              <a:rPr lang="en-US" dirty="0">
                <a:cs typeface="Calibri"/>
              </a:rPr>
              <a:t>. Vi har </a:t>
            </a:r>
            <a:r>
              <a:rPr lang="en-US" dirty="0" err="1">
                <a:cs typeface="Calibri"/>
              </a:rPr>
              <a:t>därför</a:t>
            </a:r>
            <a:r>
              <a:rPr lang="en-US" dirty="0">
                <a:cs typeface="Calibri"/>
              </a:rPr>
              <a:t> </a:t>
            </a:r>
            <a:r>
              <a:rPr lang="en-US" dirty="0" err="1">
                <a:cs typeface="Calibri"/>
              </a:rPr>
              <a:t>formulerat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deviset</a:t>
            </a:r>
            <a:r>
              <a:rPr lang="en-US" dirty="0">
                <a:cs typeface="Calibri"/>
              </a:rPr>
              <a:t> SAMLA – SKAPA –  SPRIDA </a:t>
            </a:r>
            <a:r>
              <a:rPr lang="en-US" dirty="0" err="1">
                <a:cs typeface="Calibri"/>
              </a:rPr>
              <a:t>som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vårt</a:t>
            </a:r>
            <a:r>
              <a:rPr lang="en-US" dirty="0">
                <a:cs typeface="Calibri"/>
              </a:rPr>
              <a:t> </a:t>
            </a:r>
            <a:r>
              <a:rPr lang="en-US" dirty="0" err="1">
                <a:cs typeface="Calibri"/>
              </a:rPr>
              <a:t>huvuduppdrag</a:t>
            </a:r>
            <a:r>
              <a:rPr lang="en-US" dirty="0">
                <a:cs typeface="Calibri"/>
              </a:rPr>
              <a:t>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16020E-4FCA-3946-835C-88BE0F7DFA95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79404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C01F7-C5F0-4090-BC37-4FCC50D704AD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11589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C01F7-C5F0-4090-BC37-4FCC50D704AD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23906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30216-4E78-49A4-A695-49939075E274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30083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30216-4E78-49A4-A695-49939075E274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21828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>
                <a:solidFill>
                  <a:schemeClr val="tx1"/>
                </a:solidFill>
                <a:highlight>
                  <a:srgbClr val="FFFF00"/>
                </a:highlight>
              </a:rPr>
              <a:t>Maria Högkvist, Love Nordenmark, Goldina Smirthwaite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30216-4E78-49A4-A695-49939075E274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29041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30216-4E78-49A4-A695-49939075E274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0892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Ulrika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30216-4E78-49A4-A695-49939075E274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31530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CD8FD6-4A8A-4B57-AC15-25A799347212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9958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32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CD8FD6-4A8A-4B57-AC15-25A799347212}" type="slidenum">
              <a:rPr kumimoji="0" lang="sv-S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32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68358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32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CD8FD6-4A8A-4B57-AC15-25A799347212}" type="slidenum">
              <a:rPr kumimoji="0" lang="sv-S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32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4916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EBA467-E92C-4680-A298-A6281C8DCE7B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779346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32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CD8FD6-4A8A-4B57-AC15-25A799347212}" type="slidenum">
              <a:rPr kumimoji="0" lang="sv-S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32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955827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A0DCE4-96EA-4D00-97BB-BCC8C0B7DC0B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920758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/>
              <a:t>Governo</a:t>
            </a:r>
            <a:r>
              <a:rPr lang="sv-SE" dirty="0"/>
              <a:t> har varit med i processen fram till nu. </a:t>
            </a:r>
            <a:br>
              <a:rPr lang="sv-SE" dirty="0"/>
            </a:br>
            <a:r>
              <a:rPr lang="sv-SE" dirty="0"/>
              <a:t>Det finns ett framtaget WS material som går att använda för socialtjänsten. </a:t>
            </a:r>
            <a:br>
              <a:rPr lang="sv-SE" dirty="0"/>
            </a:br>
            <a:r>
              <a:rPr lang="sv-SE" dirty="0"/>
              <a:t>Kan behöva kompletteras utifrån läge i länet/kommunen.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A0DCE4-96EA-4D00-97BB-BCC8C0B7DC0B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693460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A0DCE4-96EA-4D00-97BB-BCC8C0B7DC0B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918779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Nationellt kompetenscenter för äldre, NKÄ, erbjuder också workshops kring kompetensutmaningen men då endast utifrån äldreomsorgen. Vad ger det länet? Hinner man med?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A0DCE4-96EA-4D00-97BB-BCC8C0B7DC0B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393000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6A011D-4F1B-4450-A2E0-53A79A21E1DA}" type="slidenum">
              <a:rPr lang="sv-SE" smtClean="0"/>
              <a:t>61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013652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EBA467-E92C-4680-A298-A6281C8DCE7B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43952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Lena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A25229-4C4B-4267-B90B-83C9F75914C7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3739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EBA467-E92C-4680-A298-A6281C8DCE7B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87292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Li</a:t>
            </a:r>
          </a:p>
          <a:p>
            <a:r>
              <a:rPr lang="sv-SE"/>
              <a:t>Berätta hur vi jobbar med nyttokalkylen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56D134-EF43-4942-BB12-BBC6F24B1676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24440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Syfte med en nyttokalkyl kan vara att</a:t>
            </a:r>
          </a:p>
          <a:p>
            <a:r>
              <a:rPr lang="sv-SE" i="0" dirty="0">
                <a:solidFill>
                  <a:srgbClr val="172B4D"/>
                </a:solidFill>
                <a:effectLst/>
                <a:latin typeface="-apple-system"/>
              </a:rPr>
              <a:t>*Specificera - vilka är nyttorna och kostnaderna med införande av </a:t>
            </a:r>
            <a:r>
              <a:rPr lang="sv-SE" i="0" dirty="0" err="1">
                <a:solidFill>
                  <a:srgbClr val="FF0000"/>
                </a:solidFill>
                <a:effectLst/>
                <a:latin typeface="-apple-system"/>
              </a:rPr>
              <a:t>vft</a:t>
            </a:r>
            <a:r>
              <a:rPr lang="sv-SE" i="0" dirty="0">
                <a:solidFill>
                  <a:srgbClr val="172B4D"/>
                </a:solidFill>
                <a:effectLst/>
                <a:latin typeface="-apple-system"/>
              </a:rPr>
              <a:t>, och hur stora är dessa?</a:t>
            </a:r>
          </a:p>
          <a:p>
            <a:r>
              <a:rPr lang="sv-SE" dirty="0">
                <a:solidFill>
                  <a:srgbClr val="172B4D"/>
                </a:solidFill>
                <a:latin typeface="-apple-system"/>
              </a:rPr>
              <a:t>*Bättre kommunikation om fördelar och nackdelar med införande av </a:t>
            </a:r>
            <a:r>
              <a:rPr lang="sv-SE" dirty="0" err="1">
                <a:solidFill>
                  <a:srgbClr val="FF0000"/>
                </a:solidFill>
                <a:latin typeface="-apple-system"/>
              </a:rPr>
              <a:t>vft</a:t>
            </a:r>
            <a:endParaRPr lang="sv-SE" dirty="0">
              <a:solidFill>
                <a:srgbClr val="FF0000"/>
              </a:solidFill>
              <a:latin typeface="-apple-system"/>
            </a:endParaRPr>
          </a:p>
          <a:p>
            <a:r>
              <a:rPr lang="sv-SE" dirty="0">
                <a:solidFill>
                  <a:srgbClr val="172B4D"/>
                </a:solidFill>
                <a:latin typeface="-apple-system"/>
              </a:rPr>
              <a:t>*Öka möjligheterna för ett lyckat införande av </a:t>
            </a:r>
            <a:r>
              <a:rPr lang="sv-SE" dirty="0" err="1">
                <a:solidFill>
                  <a:srgbClr val="172B4D"/>
                </a:solidFill>
                <a:latin typeface="-apple-system"/>
              </a:rPr>
              <a:t>vft</a:t>
            </a:r>
            <a:endParaRPr lang="sv-SE" dirty="0">
              <a:solidFill>
                <a:srgbClr val="172B4D"/>
              </a:solidFill>
              <a:latin typeface="-apple-system"/>
            </a:endParaRPr>
          </a:p>
          <a:p>
            <a:r>
              <a:rPr lang="sv-SE" dirty="0">
                <a:solidFill>
                  <a:srgbClr val="172B4D"/>
                </a:solidFill>
                <a:latin typeface="-apple-system"/>
              </a:rPr>
              <a:t>*Planera införande av </a:t>
            </a:r>
            <a:r>
              <a:rPr lang="sv-SE" dirty="0" err="1">
                <a:solidFill>
                  <a:srgbClr val="172B4D"/>
                </a:solidFill>
                <a:latin typeface="-apple-system"/>
              </a:rPr>
              <a:t>vft</a:t>
            </a:r>
            <a:r>
              <a:rPr lang="sv-SE" dirty="0">
                <a:solidFill>
                  <a:srgbClr val="172B4D"/>
                </a:solidFill>
                <a:latin typeface="-apple-system"/>
              </a:rPr>
              <a:t> - besluta, planera, fördela ansvar</a:t>
            </a:r>
          </a:p>
          <a:p>
            <a:r>
              <a:rPr lang="sv-SE" dirty="0">
                <a:solidFill>
                  <a:srgbClr val="172B4D"/>
                </a:solidFill>
                <a:latin typeface="-apple-system"/>
              </a:rPr>
              <a:t>*Realisera - genomför förändringen</a:t>
            </a:r>
          </a:p>
          <a:p>
            <a:r>
              <a:rPr lang="sv-SE" dirty="0">
                <a:solidFill>
                  <a:srgbClr val="172B4D"/>
                </a:solidFill>
                <a:latin typeface="-apple-system"/>
              </a:rPr>
              <a:t>*Följa upp - lyckas vi realisera nyttorna?</a:t>
            </a:r>
          </a:p>
          <a:p>
            <a:endParaRPr lang="sv-SE" dirty="0">
              <a:solidFill>
                <a:srgbClr val="FF0000"/>
              </a:solidFill>
              <a:latin typeface="-apple-system"/>
            </a:endParaRP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56D134-EF43-4942-BB12-BBC6F24B1676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32992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Rapporten</a:t>
            </a:r>
          </a:p>
          <a:p>
            <a:r>
              <a:rPr lang="sv-SE"/>
              <a:t>Bakgrund </a:t>
            </a:r>
          </a:p>
          <a:p>
            <a:r>
              <a:rPr lang="sv-SE"/>
              <a:t>Syfte</a:t>
            </a:r>
          </a:p>
          <a:p>
            <a:r>
              <a:rPr lang="sv-SE"/>
              <a:t>Metod</a:t>
            </a:r>
          </a:p>
          <a:p>
            <a:r>
              <a:rPr lang="sv-SE"/>
              <a:t>Alternativ som jämförs</a:t>
            </a:r>
          </a:p>
          <a:p>
            <a:r>
              <a:rPr lang="sv-SE"/>
              <a:t>Nyttoanalysen </a:t>
            </a:r>
          </a:p>
          <a:p>
            <a:r>
              <a:rPr lang="sv-SE"/>
              <a:t>	Effektkedjan</a:t>
            </a:r>
          </a:p>
          <a:p>
            <a:r>
              <a:rPr lang="sv-SE"/>
              <a:t>	Nyttor (dvs vilka konkreta nyttor kan vi se både finansiella, omställning, kvalitet och miljö)</a:t>
            </a:r>
          </a:p>
          <a:p>
            <a:r>
              <a:rPr lang="sv-SE"/>
              <a:t>	Kostnader</a:t>
            </a:r>
          </a:p>
          <a:p>
            <a:r>
              <a:rPr lang="sv-SE"/>
              <a:t>	Risker och hinder</a:t>
            </a:r>
          </a:p>
          <a:p>
            <a:r>
              <a:rPr lang="sv-SE"/>
              <a:t>Nyttokalkylen (beräkningar på nyttor och kostnader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A25229-4C4B-4267-B90B-83C9F75914C7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2142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3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2.xml"/><Relationship Id="rId1" Type="http://schemas.openxmlformats.org/officeDocument/2006/relationships/tags" Target="../tags/tag1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2.xml"/><Relationship Id="rId1" Type="http://schemas.openxmlformats.org/officeDocument/2006/relationships/tags" Target="../tags/tag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2.xml"/><Relationship Id="rId1" Type="http://schemas.openxmlformats.org/officeDocument/2006/relationships/tags" Target="../tags/tag3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2.xml"/><Relationship Id="rId1" Type="http://schemas.openxmlformats.org/officeDocument/2006/relationships/tags" Target="../tags/tag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3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3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66000" y="2746800"/>
            <a:ext cx="9608400" cy="1965600"/>
          </a:xfrm>
        </p:spPr>
        <p:txBody>
          <a:bodyPr anchor="t">
            <a:noAutofit/>
          </a:bodyPr>
          <a:lstStyle>
            <a:lvl1pPr algn="ctr">
              <a:defRPr sz="4400"/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666000" y="4809600"/>
            <a:ext cx="9608400" cy="1425600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om du vill redigera mall för underrubrikformat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18DA-410A-4124-BB0F-DE8CA676B1E5}" type="datetimeFigureOut">
              <a:rPr lang="sv-SE" smtClean="0"/>
              <a:t>2023-12-13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72557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66000" y="2746800"/>
            <a:ext cx="9608400" cy="1965600"/>
          </a:xfrm>
        </p:spPr>
        <p:txBody>
          <a:bodyPr anchor="t">
            <a:noAutofit/>
          </a:bodyPr>
          <a:lstStyle>
            <a:lvl1pPr algn="ctr">
              <a:defRPr sz="4400"/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666000" y="4809600"/>
            <a:ext cx="9608400" cy="1425600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om du vill redigera mall för underrubrikformat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2D259-ACB8-4FD1-AC0F-9CAC8F5E07E0}" type="datetimeFigureOut">
              <a:rPr lang="sv-SE" smtClean="0"/>
              <a:t>2023-12-13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B0E5-37D7-412E-A162-6A236BADC197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754840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Gult avsnit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F97776BC-9198-4B58-90BB-4964DF0EC14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12189291" cy="6858000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66000" y="2747964"/>
            <a:ext cx="9608400" cy="1966912"/>
          </a:xfrm>
        </p:spPr>
        <p:txBody>
          <a:bodyPr anchor="t">
            <a:noAutofit/>
          </a:bodyPr>
          <a:lstStyle>
            <a:lvl1pPr algn="ctr">
              <a:defRPr sz="5400">
                <a:solidFill>
                  <a:srgbClr val="222221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22222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222221"/>
                </a:solidFill>
              </a:defRPr>
            </a:lvl1pPr>
          </a:lstStyle>
          <a:p>
            <a:fld id="{4B42D259-ACB8-4FD1-AC0F-9CAC8F5E07E0}" type="datetimeFigureOut">
              <a:rPr lang="sv-SE" smtClean="0"/>
              <a:pPr/>
              <a:t>2023-12-13</a:t>
            </a:fld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221"/>
                </a:solidFill>
              </a:defRPr>
            </a:lvl1pPr>
          </a:lstStyle>
          <a:p>
            <a:fld id="{34C9B0E5-37D7-412E-A162-6A236BADC197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69416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vart avsnit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1E92A6A6-8B0A-4DE1-8142-4259EB45C9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12189291" cy="6858000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66000" y="2747964"/>
            <a:ext cx="9608400" cy="1966912"/>
          </a:xfrm>
        </p:spPr>
        <p:txBody>
          <a:bodyPr anchor="t">
            <a:noAutofit/>
          </a:bodyPr>
          <a:lstStyle>
            <a:lvl1pPr algn="ctr">
              <a:defRPr sz="54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B42D259-ACB8-4FD1-AC0F-9CAC8F5E07E0}" type="datetimeFigureOut">
              <a:rPr lang="sv-SE" smtClean="0"/>
              <a:pPr/>
              <a:t>2023-12-13</a:t>
            </a:fld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C9B0E5-37D7-412E-A162-6A236BADC197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211125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66000" y="2746800"/>
            <a:ext cx="9608400" cy="1965600"/>
          </a:xfrm>
        </p:spPr>
        <p:txBody>
          <a:bodyPr anchor="t">
            <a:noAutofit/>
          </a:bodyPr>
          <a:lstStyle>
            <a:lvl1pPr algn="ctr">
              <a:defRPr sz="4400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666000" y="4809600"/>
            <a:ext cx="9608400" cy="1425600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18DA-410A-4124-BB0F-DE8CA676B1E5}" type="datetimeFigureOut">
              <a:rPr lang="sv-SE" smtClean="0"/>
              <a:t>2023-12-13</a:t>
            </a:fld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8176964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18DA-410A-4124-BB0F-DE8CA676B1E5}" type="datetimeFigureOut">
              <a:rPr lang="sv-SE" smtClean="0"/>
              <a:t>2023-12-13</a:t>
            </a:fld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8961381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>
            <a:extLst>
              <a:ext uri="{FF2B5EF4-FFF2-40B4-BE49-F238E27FC236}">
                <a16:creationId xmlns:a16="http://schemas.microsoft.com/office/drawing/2014/main" id="{F6B07FC5-EC85-B7B6-5E62-A7123BF77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000" y="2746800"/>
            <a:ext cx="9608400" cy="1965600"/>
          </a:xfrm>
        </p:spPr>
        <p:txBody>
          <a:bodyPr/>
          <a:lstStyle>
            <a:lvl1pPr algn="ctr">
              <a:defRPr sz="5400"/>
            </a:lvl1pPr>
          </a:lstStyle>
          <a:p>
            <a:r>
              <a:rPr lang="sv-SE"/>
              <a:t>Klicka här för att ändra mall för rubrikformat</a:t>
            </a:r>
            <a:endParaRPr lang="en-GB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66000" y="4810125"/>
            <a:ext cx="9608400" cy="1427163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5C18DA-410A-4124-BB0F-DE8CA676B1E5}" type="datetimeFigureOut">
              <a:rPr lang="sv-SE" smtClean="0"/>
              <a:t>2023-12-13</a:t>
            </a:fld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6276736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66000" y="2494800"/>
            <a:ext cx="4716000" cy="37404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5552325" y="2494800"/>
            <a:ext cx="4716000" cy="37404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18DA-410A-4124-BB0F-DE8CA676B1E5}" type="datetimeFigureOut">
              <a:rPr lang="sv-SE" smtClean="0"/>
              <a:t>2023-12-13</a:t>
            </a:fld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9016444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törre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64234" y="874602"/>
            <a:ext cx="5326992" cy="1228518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66000" y="2494800"/>
            <a:ext cx="5325226" cy="37404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095999" y="874602"/>
            <a:ext cx="4172325" cy="536059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18DA-410A-4124-BB0F-DE8CA676B1E5}" type="datetimeFigureOut">
              <a:rPr lang="sv-SE" smtClean="0"/>
              <a:t>2023-12-13</a:t>
            </a:fld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0559723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66000" y="875015"/>
            <a:ext cx="9608400" cy="1228105"/>
          </a:xfrm>
        </p:spPr>
        <p:txBody>
          <a:bodyPr>
            <a:noAutofit/>
          </a:bodyPr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66001" y="2162175"/>
            <a:ext cx="4716000" cy="609600"/>
          </a:xfrm>
        </p:spPr>
        <p:txBody>
          <a:bodyPr anchor="ctr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66000" y="2845950"/>
            <a:ext cx="4716000" cy="3391337"/>
          </a:xfrm>
        </p:spPr>
        <p:txBody>
          <a:bodyPr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5551200" y="2162175"/>
            <a:ext cx="4723200" cy="609600"/>
          </a:xfrm>
        </p:spPr>
        <p:txBody>
          <a:bodyPr anchor="ctr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5551200" y="2847600"/>
            <a:ext cx="4716000" cy="3391200"/>
          </a:xfrm>
        </p:spPr>
        <p:txBody>
          <a:bodyPr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18DA-410A-4124-BB0F-DE8CA676B1E5}" type="datetimeFigureOut">
              <a:rPr lang="sv-SE" smtClean="0"/>
              <a:t>2023-12-13</a:t>
            </a:fld>
            <a:endParaRPr lang="sv-SE" dirty="0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0267974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18DA-410A-4124-BB0F-DE8CA676B1E5}" type="datetimeFigureOut">
              <a:rPr lang="sv-SE" smtClean="0"/>
              <a:t>2023-12-13</a:t>
            </a:fld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0156583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18DA-410A-4124-BB0F-DE8CA676B1E5}" type="datetimeFigureOut">
              <a:rPr lang="sv-SE" smtClean="0"/>
              <a:t>2023-12-13</a:t>
            </a:fld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7243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2D259-ACB8-4FD1-AC0F-9CAC8F5E07E0}" type="datetimeFigureOut">
              <a:rPr lang="sv-SE" smtClean="0"/>
              <a:t>2023-12-13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B0E5-37D7-412E-A162-6A236BADC197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1896118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66000" y="2746800"/>
            <a:ext cx="9608400" cy="1965600"/>
          </a:xfrm>
        </p:spPr>
        <p:txBody>
          <a:bodyPr anchor="t">
            <a:noAutofit/>
          </a:bodyPr>
          <a:lstStyle>
            <a:lvl1pPr algn="ctr">
              <a:defRPr sz="44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666000" y="4809600"/>
            <a:ext cx="9608400" cy="1425600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18DA-410A-4124-BB0F-DE8CA676B1E5}" type="datetimeFigureOut">
              <a:rPr lang="sv-SE" smtClean="0"/>
              <a:t>2023-12-13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2148424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18DA-410A-4124-BB0F-DE8CA676B1E5}" type="datetimeFigureOut">
              <a:rPr lang="sv-SE" smtClean="0"/>
              <a:t>2023-12-13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0689898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66000" y="2746800"/>
            <a:ext cx="9608400" cy="1965600"/>
          </a:xfrm>
        </p:spPr>
        <p:txBody>
          <a:bodyPr anchor="t">
            <a:noAutofit/>
          </a:bodyPr>
          <a:lstStyle>
            <a:lvl1pPr algn="ctr">
              <a:defRPr sz="54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66000" y="4810125"/>
            <a:ext cx="9608400" cy="1427163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5C18DA-410A-4124-BB0F-DE8CA676B1E5}" type="datetimeFigureOut">
              <a:rPr lang="sv-SE" smtClean="0"/>
              <a:t>2023-12-13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DBAD975-63FF-4468-AC34-025F73E043F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7095004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66000" y="2494800"/>
            <a:ext cx="4716000" cy="37404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5552325" y="2494800"/>
            <a:ext cx="4716000" cy="37404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18DA-410A-4124-BB0F-DE8CA676B1E5}" type="datetimeFigureOut">
              <a:rPr lang="sv-SE" smtClean="0"/>
              <a:t>2023-12-13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6218997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törre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64234" y="874602"/>
            <a:ext cx="5326992" cy="1228518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66000" y="2494800"/>
            <a:ext cx="5325226" cy="37404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095999" y="874602"/>
            <a:ext cx="4172325" cy="536059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18DA-410A-4124-BB0F-DE8CA676B1E5}" type="datetimeFigureOut">
              <a:rPr lang="sv-SE" smtClean="0"/>
              <a:t>2023-12-13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0041474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66000" y="875015"/>
            <a:ext cx="9608400" cy="1228105"/>
          </a:xfrm>
        </p:spPr>
        <p:txBody>
          <a:bodyPr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66001" y="2162175"/>
            <a:ext cx="4716000" cy="609600"/>
          </a:xfrm>
        </p:spPr>
        <p:txBody>
          <a:bodyPr anchor="ctr">
            <a:no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66000" y="2845950"/>
            <a:ext cx="4716000" cy="3391337"/>
          </a:xfrm>
        </p:spPr>
        <p:txBody>
          <a:bodyPr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5551200" y="2162175"/>
            <a:ext cx="4723200" cy="609600"/>
          </a:xfrm>
        </p:spPr>
        <p:txBody>
          <a:bodyPr anchor="ctr">
            <a:no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5551200" y="2847600"/>
            <a:ext cx="4716000" cy="3391200"/>
          </a:xfrm>
        </p:spPr>
        <p:txBody>
          <a:bodyPr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18DA-410A-4124-BB0F-DE8CA676B1E5}" type="datetimeFigureOut">
              <a:rPr lang="sv-SE" smtClean="0"/>
              <a:t>2023-12-13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0795071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18DA-410A-4124-BB0F-DE8CA676B1E5}" type="datetimeFigureOut">
              <a:rPr lang="sv-SE" smtClean="0"/>
              <a:t>2023-12-13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1945172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18DA-410A-4124-BB0F-DE8CA676B1E5}" type="datetimeFigureOut">
              <a:rPr lang="sv-SE" smtClean="0"/>
              <a:t>2023-12-13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6265883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18DA-410A-4124-BB0F-DE8CA676B1E5}" type="datetimeFigureOut">
              <a:rPr lang="sv-SE" smtClean="0"/>
              <a:t>2023-12-13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5649846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Rubri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66000" y="2747964"/>
            <a:ext cx="9608400" cy="1966912"/>
          </a:xfrm>
        </p:spPr>
        <p:txBody>
          <a:bodyPr anchor="t">
            <a:noAutofit/>
          </a:bodyPr>
          <a:lstStyle>
            <a:lvl1pPr algn="ctr">
              <a:defRPr sz="5400">
                <a:solidFill>
                  <a:srgbClr val="222221"/>
                </a:solidFill>
              </a:defRPr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222221"/>
                </a:solidFill>
              </a:defRPr>
            </a:lvl1pPr>
          </a:lstStyle>
          <a:p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222221"/>
                </a:solidFill>
              </a:defRPr>
            </a:lvl1pPr>
          </a:lstStyle>
          <a:p>
            <a:fld id="{4B42D259-ACB8-4FD1-AC0F-9CAC8F5E07E0}" type="datetimeFigureOut">
              <a:rPr lang="sv-SE" smtClean="0"/>
              <a:pPr/>
              <a:t>2023-12-13</a:t>
            </a:fld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221"/>
                </a:solidFill>
              </a:defRPr>
            </a:lvl1pPr>
          </a:lstStyle>
          <a:p>
            <a:fld id="{34C9B0E5-37D7-412E-A162-6A236BADC197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DC4C474C-256C-4F69-82DB-E30D2C1C09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052" y="6211021"/>
            <a:ext cx="992904" cy="4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0271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66000" y="2746800"/>
            <a:ext cx="9608400" cy="1965600"/>
          </a:xfrm>
        </p:spPr>
        <p:txBody>
          <a:bodyPr anchor="t">
            <a:noAutofit/>
          </a:bodyPr>
          <a:lstStyle>
            <a:lvl1pPr algn="ctr">
              <a:defRPr sz="54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66000" y="4810125"/>
            <a:ext cx="9608400" cy="1427163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B42D259-ACB8-4FD1-AC0F-9CAC8F5E07E0}" type="datetimeFigureOut">
              <a:rPr lang="sv-SE" smtClean="0"/>
              <a:pPr/>
              <a:t>2023-12-13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4C9B0E5-37D7-412E-A162-6A236BADC197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8818080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66000" y="2746800"/>
            <a:ext cx="9608400" cy="1965600"/>
          </a:xfrm>
        </p:spPr>
        <p:txBody>
          <a:bodyPr anchor="t">
            <a:noAutofit/>
          </a:bodyPr>
          <a:lstStyle>
            <a:lvl1pPr algn="ctr">
              <a:defRPr sz="44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666000" y="4809600"/>
            <a:ext cx="9608400" cy="1425600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om du vill redigera mall för underrubrikformat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18DA-410A-4124-BB0F-DE8CA676B1E5}" type="datetimeFigureOut">
              <a:rPr lang="sv-SE" smtClean="0"/>
              <a:t>2023-12-13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7162294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18DA-410A-4124-BB0F-DE8CA676B1E5}" type="datetimeFigureOut">
              <a:rPr lang="sv-SE" smtClean="0"/>
              <a:t>2023-12-13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3497123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66000" y="2746800"/>
            <a:ext cx="9608400" cy="1965600"/>
          </a:xfrm>
        </p:spPr>
        <p:txBody>
          <a:bodyPr anchor="t">
            <a:noAutofit/>
          </a:bodyPr>
          <a:lstStyle>
            <a:lvl1pPr algn="ctr">
              <a:defRPr sz="54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66000" y="4810125"/>
            <a:ext cx="9608400" cy="1427163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5C18DA-410A-4124-BB0F-DE8CA676B1E5}" type="datetimeFigureOut">
              <a:rPr lang="sv-SE" smtClean="0"/>
              <a:t>2023-12-13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DBAD975-63FF-4468-AC34-025F73E043F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9094714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66000" y="2494800"/>
            <a:ext cx="4716000" cy="374040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5552325" y="2494800"/>
            <a:ext cx="4716000" cy="374040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18DA-410A-4124-BB0F-DE8CA676B1E5}" type="datetimeFigureOut">
              <a:rPr lang="sv-SE" smtClean="0"/>
              <a:t>2023-12-13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3692974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törre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64234" y="874602"/>
            <a:ext cx="5326992" cy="1228518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66000" y="2494800"/>
            <a:ext cx="5325226" cy="374040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095999" y="874602"/>
            <a:ext cx="4172325" cy="536059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18DA-410A-4124-BB0F-DE8CA676B1E5}" type="datetimeFigureOut">
              <a:rPr lang="sv-SE" smtClean="0"/>
              <a:t>2023-12-13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1177120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66000" y="875015"/>
            <a:ext cx="9608400" cy="1228105"/>
          </a:xfrm>
        </p:spPr>
        <p:txBody>
          <a:bodyPr>
            <a:no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66001" y="2162175"/>
            <a:ext cx="4716000" cy="609600"/>
          </a:xfrm>
        </p:spPr>
        <p:txBody>
          <a:bodyPr anchor="ctr">
            <a:no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66000" y="2845950"/>
            <a:ext cx="4716000" cy="3391337"/>
          </a:xfrm>
        </p:spPr>
        <p:txBody>
          <a:bodyPr>
            <a:no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5551200" y="2162175"/>
            <a:ext cx="4723200" cy="609600"/>
          </a:xfrm>
        </p:spPr>
        <p:txBody>
          <a:bodyPr anchor="ctr">
            <a:no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5551200" y="2847600"/>
            <a:ext cx="4716000" cy="3391200"/>
          </a:xfrm>
        </p:spPr>
        <p:txBody>
          <a:bodyPr>
            <a:no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18DA-410A-4124-BB0F-DE8CA676B1E5}" type="datetimeFigureOut">
              <a:rPr lang="sv-SE" smtClean="0"/>
              <a:t>2023-12-13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1305021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18DA-410A-4124-BB0F-DE8CA676B1E5}" type="datetimeFigureOut">
              <a:rPr lang="sv-SE" smtClean="0"/>
              <a:t>2023-12-13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9744871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18DA-410A-4124-BB0F-DE8CA676B1E5}" type="datetimeFigureOut">
              <a:rPr lang="sv-SE" smtClean="0"/>
              <a:t>2023-12-13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2866210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18DA-410A-4124-BB0F-DE8CA676B1E5}" type="datetimeFigureOut">
              <a:rPr lang="sv-SE" smtClean="0"/>
              <a:t>2023-12-13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6379582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66000" y="2746800"/>
            <a:ext cx="9608400" cy="1965600"/>
          </a:xfrm>
        </p:spPr>
        <p:txBody>
          <a:bodyPr anchor="t">
            <a:noAutofit/>
          </a:bodyPr>
          <a:lstStyle>
            <a:lvl1pPr algn="ctr">
              <a:defRPr sz="4400"/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666000" y="4809600"/>
            <a:ext cx="9608400" cy="1425600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om du vill redigera mall för underrubrikformat</a:t>
            </a:r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18DA-410A-4124-BB0F-DE8CA676B1E5}" type="datetimeFigureOut">
              <a:rPr lang="sv-SE" smtClean="0"/>
              <a:t>2023-12-13</a:t>
            </a:fld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668205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66000" y="2494800"/>
            <a:ext cx="4716000" cy="374040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5552325" y="2494800"/>
            <a:ext cx="4716000" cy="374040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2D259-ACB8-4FD1-AC0F-9CAC8F5E07E0}" type="datetimeFigureOut">
              <a:rPr lang="sv-SE" smtClean="0"/>
              <a:t>2023-12-13</a:t>
            </a:fld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B0E5-37D7-412E-A162-6A236BADC197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3241638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18DA-410A-4124-BB0F-DE8CA676B1E5}" type="datetimeFigureOut">
              <a:rPr lang="sv-SE" smtClean="0"/>
              <a:t>2023-12-13</a:t>
            </a:fld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2416674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>
            <a:extLst>
              <a:ext uri="{FF2B5EF4-FFF2-40B4-BE49-F238E27FC236}">
                <a16:creationId xmlns:a16="http://schemas.microsoft.com/office/drawing/2014/main" id="{F7716EBB-6F74-3CA5-4094-A2F442FE6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000" y="2746800"/>
            <a:ext cx="9608400" cy="1965600"/>
          </a:xfrm>
        </p:spPr>
        <p:txBody>
          <a:bodyPr/>
          <a:lstStyle>
            <a:lvl1pPr algn="ctr">
              <a:defRPr sz="5400"/>
            </a:lvl1pPr>
          </a:lstStyle>
          <a:p>
            <a:r>
              <a:rPr lang="sv-SE" dirty="0"/>
              <a:t>Klicka här för att ändra mall för rubrikformat</a:t>
            </a:r>
            <a:endParaRPr lang="en-GB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66000" y="4810125"/>
            <a:ext cx="9608400" cy="1427163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5C18DA-410A-4124-BB0F-DE8CA676B1E5}" type="datetimeFigureOut">
              <a:rPr lang="sv-SE" smtClean="0"/>
              <a:t>2023-12-13</a:t>
            </a:fld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975862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66000" y="2494800"/>
            <a:ext cx="4716000" cy="374040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5552325" y="2494800"/>
            <a:ext cx="4716000" cy="374040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18DA-410A-4124-BB0F-DE8CA676B1E5}" type="datetimeFigureOut">
              <a:rPr lang="sv-SE" smtClean="0"/>
              <a:t>2023-12-13</a:t>
            </a:fld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9315206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törre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64234" y="874602"/>
            <a:ext cx="5326992" cy="1228518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66000" y="2494800"/>
            <a:ext cx="5325226" cy="374040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095999" y="874602"/>
            <a:ext cx="4172325" cy="536059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18DA-410A-4124-BB0F-DE8CA676B1E5}" type="datetimeFigureOut">
              <a:rPr lang="sv-SE" smtClean="0"/>
              <a:t>2023-12-13</a:t>
            </a:fld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5145800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66000" y="875015"/>
            <a:ext cx="9608400" cy="1228105"/>
          </a:xfrm>
        </p:spPr>
        <p:txBody>
          <a:bodyPr>
            <a:noAutofit/>
          </a:bodyPr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66001" y="2162175"/>
            <a:ext cx="4716000" cy="609600"/>
          </a:xfrm>
        </p:spPr>
        <p:txBody>
          <a:bodyPr anchor="ctr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Redigera format för bakgrundstext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66000" y="2845950"/>
            <a:ext cx="4716000" cy="3391337"/>
          </a:xfrm>
        </p:spPr>
        <p:txBody>
          <a:bodyPr>
            <a:no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5551200" y="2162175"/>
            <a:ext cx="4723200" cy="609600"/>
          </a:xfrm>
        </p:spPr>
        <p:txBody>
          <a:bodyPr anchor="ctr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5551200" y="2847600"/>
            <a:ext cx="4716000" cy="3391200"/>
          </a:xfrm>
        </p:spPr>
        <p:txBody>
          <a:bodyPr>
            <a:no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18DA-410A-4124-BB0F-DE8CA676B1E5}" type="datetimeFigureOut">
              <a:rPr lang="sv-SE" smtClean="0"/>
              <a:t>2023-12-13</a:t>
            </a:fld>
            <a:endParaRPr lang="sv-SE" dirty="0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7225327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18DA-410A-4124-BB0F-DE8CA676B1E5}" type="datetimeFigureOut">
              <a:rPr lang="sv-SE" smtClean="0"/>
              <a:t>2023-12-13</a:t>
            </a:fld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5392971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18DA-410A-4124-BB0F-DE8CA676B1E5}" type="datetimeFigureOut">
              <a:rPr lang="sv-SE" smtClean="0"/>
              <a:t>2023-12-13</a:t>
            </a:fld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474006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törre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64234" y="874602"/>
            <a:ext cx="5326992" cy="1228518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66000" y="2494800"/>
            <a:ext cx="5325226" cy="374040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095999" y="874602"/>
            <a:ext cx="4172325" cy="536059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2D259-ACB8-4FD1-AC0F-9CAC8F5E07E0}" type="datetimeFigureOut">
              <a:rPr lang="sv-SE" smtClean="0"/>
              <a:t>2023-12-13</a:t>
            </a:fld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B0E5-37D7-412E-A162-6A236BADC197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528585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66000" y="875015"/>
            <a:ext cx="9608400" cy="1228105"/>
          </a:xfrm>
        </p:spPr>
        <p:txBody>
          <a:bodyPr>
            <a:noAutofit/>
          </a:bodyPr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66001" y="2162175"/>
            <a:ext cx="4716000" cy="609600"/>
          </a:xfrm>
        </p:spPr>
        <p:txBody>
          <a:bodyPr anchor="ctr">
            <a:no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66000" y="2845950"/>
            <a:ext cx="4716000" cy="3391337"/>
          </a:xfrm>
        </p:spPr>
        <p:txBody>
          <a:bodyPr>
            <a:no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5551200" y="2162175"/>
            <a:ext cx="4723200" cy="609600"/>
          </a:xfrm>
        </p:spPr>
        <p:txBody>
          <a:bodyPr anchor="ctr">
            <a:no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5551200" y="2847600"/>
            <a:ext cx="4716000" cy="3391200"/>
          </a:xfrm>
        </p:spPr>
        <p:txBody>
          <a:bodyPr>
            <a:no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2D259-ACB8-4FD1-AC0F-9CAC8F5E07E0}" type="datetimeFigureOut">
              <a:rPr lang="sv-SE" smtClean="0"/>
              <a:t>2023-12-13</a:t>
            </a:fld>
            <a:endParaRPr lang="sv-SE" dirty="0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B0E5-37D7-412E-A162-6A236BADC197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319283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2D259-ACB8-4FD1-AC0F-9CAC8F5E07E0}" type="datetimeFigureOut">
              <a:rPr lang="sv-SE" smtClean="0"/>
              <a:t>2023-12-13</a:t>
            </a:fld>
            <a:endParaRPr lang="sv-SE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B0E5-37D7-412E-A162-6A236BADC197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273871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2D259-ACB8-4FD1-AC0F-9CAC8F5E07E0}" type="datetimeFigureOut">
              <a:rPr lang="sv-SE" smtClean="0"/>
              <a:t>2023-12-13</a:t>
            </a:fld>
            <a:endParaRPr lang="sv-SE" dirty="0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B0E5-37D7-412E-A162-6A236BADC197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010009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2D259-ACB8-4FD1-AC0F-9CAC8F5E07E0}" type="datetimeFigureOut">
              <a:rPr lang="sv-SE" smtClean="0"/>
              <a:t>2023-12-13</a:t>
            </a:fld>
            <a:endParaRPr lang="sv-SE" dirty="0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B0E5-37D7-412E-A162-6A236BADC197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108873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Rubri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66000" y="2747964"/>
            <a:ext cx="9608400" cy="1966912"/>
          </a:xfrm>
        </p:spPr>
        <p:txBody>
          <a:bodyPr anchor="t">
            <a:noAutofit/>
          </a:bodyPr>
          <a:lstStyle>
            <a:lvl1pPr algn="ctr">
              <a:defRPr sz="5400">
                <a:solidFill>
                  <a:srgbClr val="222221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222221"/>
                </a:solidFill>
              </a:defRPr>
            </a:lvl1pPr>
          </a:lstStyle>
          <a:p>
            <a:fld id="{4B42D259-ACB8-4FD1-AC0F-9CAC8F5E07E0}" type="datetimeFigureOut">
              <a:rPr lang="sv-SE" smtClean="0"/>
              <a:pPr/>
              <a:t>2023-12-13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22222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221"/>
                </a:solidFill>
              </a:defRPr>
            </a:lvl1pPr>
          </a:lstStyle>
          <a:p>
            <a:fld id="{34C9B0E5-37D7-412E-A162-6A236BADC197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7" name="Bildobjekt 6" descr="En bild som visar ritning&#10;&#10;Automatiskt genererad beskrivning">
            <a:extLst>
              <a:ext uri="{FF2B5EF4-FFF2-40B4-BE49-F238E27FC236}">
                <a16:creationId xmlns:a16="http://schemas.microsoft.com/office/drawing/2014/main" id="{DC4C474C-256C-4F69-82DB-E30D2C1C09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052" y="6211021"/>
            <a:ext cx="992904" cy="4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478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18DA-410A-4124-BB0F-DE8CA676B1E5}" type="datetimeFigureOut">
              <a:rPr lang="sv-SE" smtClean="0"/>
              <a:t>2023-12-13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068378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Rött avsnit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 descr="En bild som visar ritning&#10;&#10;Automatiskt genererad beskrivning">
            <a:extLst>
              <a:ext uri="{FF2B5EF4-FFF2-40B4-BE49-F238E27FC236}">
                <a16:creationId xmlns:a16="http://schemas.microsoft.com/office/drawing/2014/main" id="{1ADA1F9B-CCF0-4D82-A120-69E88C4989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66000" y="2747964"/>
            <a:ext cx="9608400" cy="1966912"/>
          </a:xfrm>
        </p:spPr>
        <p:txBody>
          <a:bodyPr anchor="t">
            <a:noAutofit/>
          </a:bodyPr>
          <a:lstStyle>
            <a:lvl1pPr algn="ctr">
              <a:defRPr sz="5400">
                <a:solidFill>
                  <a:srgbClr val="FFFFFF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B42D259-ACB8-4FD1-AC0F-9CAC8F5E07E0}" type="datetimeFigureOut">
              <a:rPr lang="sv-SE" smtClean="0"/>
              <a:pPr/>
              <a:t>2023-12-13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4C9B0E5-37D7-412E-A162-6A236BADC197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899451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Grått avsnit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 descr="En bild som visar enhet&#10;&#10;Automatiskt genererad beskrivning">
            <a:extLst>
              <a:ext uri="{FF2B5EF4-FFF2-40B4-BE49-F238E27FC236}">
                <a16:creationId xmlns:a16="http://schemas.microsoft.com/office/drawing/2014/main" id="{F462BC7F-2338-4B3A-95AD-A880358D70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12189291" cy="6858000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66000" y="2747964"/>
            <a:ext cx="9608400" cy="1966912"/>
          </a:xfrm>
        </p:spPr>
        <p:txBody>
          <a:bodyPr anchor="t">
            <a:noAutofit/>
          </a:bodyPr>
          <a:lstStyle>
            <a:lvl1pPr algn="ctr">
              <a:defRPr sz="5400">
                <a:solidFill>
                  <a:srgbClr val="FFFFFF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B42D259-ACB8-4FD1-AC0F-9CAC8F5E07E0}" type="datetimeFigureOut">
              <a:rPr lang="sv-SE" smtClean="0"/>
              <a:pPr/>
              <a:t>2023-12-13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4C9B0E5-37D7-412E-A162-6A236BADC197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949965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Gult avsnit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ritning&#10;&#10;Automatiskt genererad beskrivning">
            <a:extLst>
              <a:ext uri="{FF2B5EF4-FFF2-40B4-BE49-F238E27FC236}">
                <a16:creationId xmlns:a16="http://schemas.microsoft.com/office/drawing/2014/main" id="{F97776BC-9198-4B58-90BB-4964DF0EC1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12189291" cy="6858000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66000" y="2747964"/>
            <a:ext cx="9608400" cy="1966912"/>
          </a:xfrm>
        </p:spPr>
        <p:txBody>
          <a:bodyPr anchor="t">
            <a:noAutofit/>
          </a:bodyPr>
          <a:lstStyle>
            <a:lvl1pPr algn="ctr">
              <a:defRPr sz="5400">
                <a:solidFill>
                  <a:srgbClr val="222221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222221"/>
                </a:solidFill>
              </a:defRPr>
            </a:lvl1pPr>
          </a:lstStyle>
          <a:p>
            <a:fld id="{4B42D259-ACB8-4FD1-AC0F-9CAC8F5E07E0}" type="datetimeFigureOut">
              <a:rPr lang="sv-SE" smtClean="0"/>
              <a:pPr/>
              <a:t>2023-12-13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22222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221"/>
                </a:solidFill>
              </a:defRPr>
            </a:lvl1pPr>
          </a:lstStyle>
          <a:p>
            <a:fld id="{34C9B0E5-37D7-412E-A162-6A236BADC197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119067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vart avsnit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 descr="En bild som visar ritning&#10;&#10;Automatiskt genererad beskrivning">
            <a:extLst>
              <a:ext uri="{FF2B5EF4-FFF2-40B4-BE49-F238E27FC236}">
                <a16:creationId xmlns:a16="http://schemas.microsoft.com/office/drawing/2014/main" id="{1E92A6A6-8B0A-4DE1-8142-4259EB45C9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12189291" cy="6858000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66000" y="2747964"/>
            <a:ext cx="9608400" cy="1966912"/>
          </a:xfrm>
        </p:spPr>
        <p:txBody>
          <a:bodyPr anchor="t">
            <a:noAutofit/>
          </a:bodyPr>
          <a:lstStyle>
            <a:lvl1pPr algn="ctr">
              <a:defRPr sz="54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B42D259-ACB8-4FD1-AC0F-9CAC8F5E07E0}" type="datetimeFigureOut">
              <a:rPr lang="sv-SE" smtClean="0"/>
              <a:pPr/>
              <a:t>2023-12-13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C9B0E5-37D7-412E-A162-6A236BADC197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829525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66000" y="2746800"/>
            <a:ext cx="9608400" cy="1965600"/>
          </a:xfrm>
        </p:spPr>
        <p:txBody>
          <a:bodyPr anchor="t">
            <a:noAutofit/>
          </a:bodyPr>
          <a:lstStyle>
            <a:lvl1pPr algn="ctr">
              <a:defRPr sz="4400"/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666000" y="4809600"/>
            <a:ext cx="9608400" cy="1425600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om du vill redigera mall för underrubrikformat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B7FC-8DD1-423E-8EF4-94D7897E47A9}" type="datetimeFigureOut">
              <a:rPr lang="sv-SE" smtClean="0"/>
              <a:t>2023-12-13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9D212-3966-4D00-A59B-EFC19ACC4594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273154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B7FC-8DD1-423E-8EF4-94D7897E47A9}" type="datetimeFigureOut">
              <a:rPr lang="sv-SE" smtClean="0"/>
              <a:t>2023-12-13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9D212-3966-4D00-A59B-EFC19ACC4594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749396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66000" y="2746800"/>
            <a:ext cx="9608400" cy="1965600"/>
          </a:xfrm>
        </p:spPr>
        <p:txBody>
          <a:bodyPr anchor="t">
            <a:noAutofit/>
          </a:bodyPr>
          <a:lstStyle>
            <a:lvl1pPr algn="ctr">
              <a:defRPr sz="54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66000" y="4810125"/>
            <a:ext cx="9608400" cy="1427163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230B7FC-8DD1-423E-8EF4-94D7897E47A9}" type="datetimeFigureOut">
              <a:rPr lang="sv-SE" smtClean="0"/>
              <a:pPr/>
              <a:t>2023-12-13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89D212-3966-4D00-A59B-EFC19ACC4594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405954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66000" y="2494800"/>
            <a:ext cx="4716000" cy="374040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5552325" y="2494800"/>
            <a:ext cx="4716000" cy="374040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B7FC-8DD1-423E-8EF4-94D7897E47A9}" type="datetimeFigureOut">
              <a:rPr lang="sv-SE" smtClean="0"/>
              <a:t>2023-12-13</a:t>
            </a:fld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9D212-3966-4D00-A59B-EFC19ACC4594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107367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törre höger mö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64234" y="975186"/>
            <a:ext cx="5326992" cy="1112405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66000" y="2494800"/>
            <a:ext cx="5325226" cy="374040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095999" y="975186"/>
            <a:ext cx="4172325" cy="5260014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B7FC-8DD1-423E-8EF4-94D7897E47A9}" type="datetimeFigureOut">
              <a:rPr lang="sv-SE" smtClean="0"/>
              <a:t>2023-12-13</a:t>
            </a:fld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9D212-3966-4D00-A59B-EFC19ACC4594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049166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66000" y="975600"/>
            <a:ext cx="9608400" cy="1112400"/>
          </a:xfrm>
        </p:spPr>
        <p:txBody>
          <a:bodyPr>
            <a:noAutofit/>
          </a:bodyPr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66001" y="2162175"/>
            <a:ext cx="4716000" cy="609600"/>
          </a:xfrm>
        </p:spPr>
        <p:txBody>
          <a:bodyPr anchor="ctr">
            <a:no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66000" y="2845950"/>
            <a:ext cx="4716000" cy="3391337"/>
          </a:xfrm>
        </p:spPr>
        <p:txBody>
          <a:bodyPr>
            <a:no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5551200" y="2162175"/>
            <a:ext cx="4723200" cy="609600"/>
          </a:xfrm>
        </p:spPr>
        <p:txBody>
          <a:bodyPr anchor="ctr">
            <a:no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5551200" y="2847600"/>
            <a:ext cx="4716000" cy="3391200"/>
          </a:xfrm>
        </p:spPr>
        <p:txBody>
          <a:bodyPr>
            <a:no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B7FC-8DD1-423E-8EF4-94D7897E47A9}" type="datetimeFigureOut">
              <a:rPr lang="sv-SE" smtClean="0"/>
              <a:t>2023-12-13</a:t>
            </a:fld>
            <a:endParaRPr lang="sv-SE" dirty="0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9D212-3966-4D00-A59B-EFC19ACC4594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01644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66000" y="2746800"/>
            <a:ext cx="9608400" cy="1965600"/>
          </a:xfrm>
        </p:spPr>
        <p:txBody>
          <a:bodyPr anchor="t">
            <a:noAutofit/>
          </a:bodyPr>
          <a:lstStyle>
            <a:lvl1pPr algn="ctr">
              <a:defRPr sz="54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66000" y="4810125"/>
            <a:ext cx="9608400" cy="1427163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5C18DA-410A-4124-BB0F-DE8CA676B1E5}" type="datetimeFigureOut">
              <a:rPr lang="sv-SE" smtClean="0"/>
              <a:t>2023-12-13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369153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B7FC-8DD1-423E-8EF4-94D7897E47A9}" type="datetimeFigureOut">
              <a:rPr lang="sv-SE" smtClean="0"/>
              <a:t>2023-12-13</a:t>
            </a:fld>
            <a:endParaRPr lang="sv-SE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9D212-3966-4D00-A59B-EFC19ACC4594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487544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B7FC-8DD1-423E-8EF4-94D7897E47A9}" type="datetimeFigureOut">
              <a:rPr lang="sv-SE" smtClean="0"/>
              <a:t>2023-12-13</a:t>
            </a:fld>
            <a:endParaRPr lang="sv-SE" dirty="0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9D212-3966-4D00-A59B-EFC19ACC4594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024272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66000" y="2746800"/>
            <a:ext cx="9608400" cy="1965600"/>
          </a:xfrm>
        </p:spPr>
        <p:txBody>
          <a:bodyPr anchor="t">
            <a:noAutofit/>
          </a:bodyPr>
          <a:lstStyle>
            <a:lvl1pPr algn="ctr">
              <a:defRPr sz="4400"/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666000" y="4809600"/>
            <a:ext cx="9608400" cy="1425600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om du vill redigera mall för underrubrikformat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B7FC-8DD1-423E-8EF4-94D7897E47A9}" type="datetimeFigureOut">
              <a:rPr lang="sv-SE" smtClean="0"/>
              <a:t>2023-12-13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9D212-3966-4D00-A59B-EFC19ACC4594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94327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B7FC-8DD1-423E-8EF4-94D7897E47A9}" type="datetimeFigureOut">
              <a:rPr lang="sv-SE" smtClean="0"/>
              <a:t>2023-12-13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9D212-3966-4D00-A59B-EFC19ACC4594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410937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66000" y="2746800"/>
            <a:ext cx="9608400" cy="1965600"/>
          </a:xfrm>
        </p:spPr>
        <p:txBody>
          <a:bodyPr anchor="t">
            <a:noAutofit/>
          </a:bodyPr>
          <a:lstStyle>
            <a:lvl1pPr algn="ctr">
              <a:defRPr sz="54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66000" y="4810125"/>
            <a:ext cx="9608400" cy="1427163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230B7FC-8DD1-423E-8EF4-94D7897E47A9}" type="datetimeFigureOut">
              <a:rPr lang="sv-SE" smtClean="0"/>
              <a:pPr/>
              <a:t>2023-12-13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89D212-3966-4D00-A59B-EFC19ACC4594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498865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66000" y="2494800"/>
            <a:ext cx="4716000" cy="374040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5552325" y="2494800"/>
            <a:ext cx="4716000" cy="374040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B7FC-8DD1-423E-8EF4-94D7897E47A9}" type="datetimeFigureOut">
              <a:rPr lang="sv-SE" smtClean="0"/>
              <a:t>2023-12-13</a:t>
            </a:fld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9D212-3966-4D00-A59B-EFC19ACC4594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113551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törre höger mö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64234" y="975186"/>
            <a:ext cx="5326992" cy="1112405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66000" y="2494800"/>
            <a:ext cx="5325226" cy="374040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095999" y="975186"/>
            <a:ext cx="4172325" cy="5260014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B7FC-8DD1-423E-8EF4-94D7897E47A9}" type="datetimeFigureOut">
              <a:rPr lang="sv-SE" smtClean="0"/>
              <a:t>2023-12-13</a:t>
            </a:fld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9D212-3966-4D00-A59B-EFC19ACC4594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852759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66000" y="975600"/>
            <a:ext cx="9608400" cy="1112400"/>
          </a:xfrm>
        </p:spPr>
        <p:txBody>
          <a:bodyPr>
            <a:noAutofit/>
          </a:bodyPr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66001" y="2162175"/>
            <a:ext cx="4716000" cy="609600"/>
          </a:xfrm>
        </p:spPr>
        <p:txBody>
          <a:bodyPr anchor="ctr">
            <a:no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66000" y="2845950"/>
            <a:ext cx="4716000" cy="3391337"/>
          </a:xfrm>
        </p:spPr>
        <p:txBody>
          <a:bodyPr>
            <a:no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5551200" y="2162175"/>
            <a:ext cx="4723200" cy="609600"/>
          </a:xfrm>
        </p:spPr>
        <p:txBody>
          <a:bodyPr anchor="ctr">
            <a:no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5551200" y="2847600"/>
            <a:ext cx="4716000" cy="3391200"/>
          </a:xfrm>
        </p:spPr>
        <p:txBody>
          <a:bodyPr>
            <a:no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B7FC-8DD1-423E-8EF4-94D7897E47A9}" type="datetimeFigureOut">
              <a:rPr lang="sv-SE" smtClean="0"/>
              <a:t>2023-12-13</a:t>
            </a:fld>
            <a:endParaRPr lang="sv-SE" dirty="0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9D212-3966-4D00-A59B-EFC19ACC4594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830488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B7FC-8DD1-423E-8EF4-94D7897E47A9}" type="datetimeFigureOut">
              <a:rPr lang="sv-SE" smtClean="0"/>
              <a:t>2023-12-13</a:t>
            </a:fld>
            <a:endParaRPr lang="sv-SE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9D212-3966-4D00-A59B-EFC19ACC4594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614049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B7FC-8DD1-423E-8EF4-94D7897E47A9}" type="datetimeFigureOut">
              <a:rPr lang="sv-SE" smtClean="0"/>
              <a:t>2023-12-13</a:t>
            </a:fld>
            <a:endParaRPr lang="sv-SE" dirty="0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9D212-3966-4D00-A59B-EFC19ACC4594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45389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66000" y="2494800"/>
            <a:ext cx="4716000" cy="374040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5552325" y="2494800"/>
            <a:ext cx="4716000" cy="374040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18DA-410A-4124-BB0F-DE8CA676B1E5}" type="datetimeFigureOut">
              <a:rPr lang="sv-SE" smtClean="0"/>
              <a:t>2023-12-13</a:t>
            </a:fld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352397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66000" y="2746800"/>
            <a:ext cx="9608400" cy="1965600"/>
          </a:xfrm>
        </p:spPr>
        <p:txBody>
          <a:bodyPr anchor="t">
            <a:noAutofit/>
          </a:bodyPr>
          <a:lstStyle>
            <a:lvl1pPr algn="ctr">
              <a:defRPr sz="4400"/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666000" y="4809600"/>
            <a:ext cx="9608400" cy="1425600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om du vill redigera mall för underrubrikformat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B7FC-8DD1-423E-8EF4-94D7897E47A9}" type="datetimeFigureOut">
              <a:rPr lang="sv-SE" smtClean="0"/>
              <a:t>2023-12-13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9D212-3966-4D00-A59B-EFC19ACC4594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222087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B7FC-8DD1-423E-8EF4-94D7897E47A9}" type="datetimeFigureOut">
              <a:rPr lang="sv-SE" smtClean="0"/>
              <a:t>2023-12-13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9D212-3966-4D00-A59B-EFC19ACC4594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319464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66000" y="2746800"/>
            <a:ext cx="9608400" cy="1965600"/>
          </a:xfrm>
        </p:spPr>
        <p:txBody>
          <a:bodyPr anchor="t">
            <a:noAutofit/>
          </a:bodyPr>
          <a:lstStyle>
            <a:lvl1pPr algn="ctr">
              <a:defRPr sz="54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66000" y="4810125"/>
            <a:ext cx="9608400" cy="1427163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230B7FC-8DD1-423E-8EF4-94D7897E47A9}" type="datetimeFigureOut">
              <a:rPr lang="sv-SE" smtClean="0"/>
              <a:pPr/>
              <a:t>2023-12-13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89D212-3966-4D00-A59B-EFC19ACC4594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866630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66000" y="2494800"/>
            <a:ext cx="4716000" cy="374040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5552325" y="2494800"/>
            <a:ext cx="4716000" cy="374040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B7FC-8DD1-423E-8EF4-94D7897E47A9}" type="datetimeFigureOut">
              <a:rPr lang="sv-SE" smtClean="0"/>
              <a:t>2023-12-13</a:t>
            </a:fld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9D212-3966-4D00-A59B-EFC19ACC4594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266115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törre höger mö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64234" y="975186"/>
            <a:ext cx="5326992" cy="1112405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66000" y="2494800"/>
            <a:ext cx="5325226" cy="374040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095999" y="975186"/>
            <a:ext cx="4172325" cy="5260014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B7FC-8DD1-423E-8EF4-94D7897E47A9}" type="datetimeFigureOut">
              <a:rPr lang="sv-SE" smtClean="0"/>
              <a:t>2023-12-13</a:t>
            </a:fld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9D212-3966-4D00-A59B-EFC19ACC4594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745914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66000" y="975600"/>
            <a:ext cx="9608400" cy="1112400"/>
          </a:xfrm>
        </p:spPr>
        <p:txBody>
          <a:bodyPr>
            <a:noAutofit/>
          </a:bodyPr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66001" y="2162175"/>
            <a:ext cx="4716000" cy="609600"/>
          </a:xfrm>
        </p:spPr>
        <p:txBody>
          <a:bodyPr anchor="ctr">
            <a:no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66000" y="2845950"/>
            <a:ext cx="4716000" cy="3391337"/>
          </a:xfrm>
        </p:spPr>
        <p:txBody>
          <a:bodyPr>
            <a:no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5551200" y="2162175"/>
            <a:ext cx="4723200" cy="609600"/>
          </a:xfrm>
        </p:spPr>
        <p:txBody>
          <a:bodyPr anchor="ctr">
            <a:no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5551200" y="2847600"/>
            <a:ext cx="4716000" cy="3391200"/>
          </a:xfrm>
        </p:spPr>
        <p:txBody>
          <a:bodyPr>
            <a:no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B7FC-8DD1-423E-8EF4-94D7897E47A9}" type="datetimeFigureOut">
              <a:rPr lang="sv-SE" smtClean="0"/>
              <a:t>2023-12-13</a:t>
            </a:fld>
            <a:endParaRPr lang="sv-SE" dirty="0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9D212-3966-4D00-A59B-EFC19ACC4594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686224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B7FC-8DD1-423E-8EF4-94D7897E47A9}" type="datetimeFigureOut">
              <a:rPr lang="sv-SE" smtClean="0"/>
              <a:t>2023-12-13</a:t>
            </a:fld>
            <a:endParaRPr lang="sv-SE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9D212-3966-4D00-A59B-EFC19ACC4594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451889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B7FC-8DD1-423E-8EF4-94D7897E47A9}" type="datetimeFigureOut">
              <a:rPr lang="sv-SE" smtClean="0"/>
              <a:t>2023-12-13</a:t>
            </a:fld>
            <a:endParaRPr lang="sv-SE" dirty="0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9D212-3966-4D00-A59B-EFC19ACC4594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496459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666000" y="4809600"/>
            <a:ext cx="9608400" cy="1425600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om du vill redigera mall för underrubrikformat</a:t>
            </a:r>
            <a:endParaRPr lang="sv-SE" dirty="0"/>
          </a:p>
        </p:txBody>
      </p:sp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66000" y="2746800"/>
            <a:ext cx="9608400" cy="1965600"/>
          </a:xfrm>
        </p:spPr>
        <p:txBody>
          <a:bodyPr anchor="t">
            <a:noAutofit/>
          </a:bodyPr>
          <a:lstStyle>
            <a:lvl1pPr algn="ctr">
              <a:defRPr sz="4400"/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18DA-410A-4124-BB0F-DE8CA676B1E5}" type="datetimeFigureOut">
              <a:rPr lang="sv-SE" smtClean="0"/>
              <a:t>2023-12-13</a:t>
            </a:fld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093582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18DA-410A-4124-BB0F-DE8CA676B1E5}" type="datetimeFigureOut">
              <a:rPr lang="sv-SE" smtClean="0"/>
              <a:t>2023-12-13</a:t>
            </a:fld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41938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törre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64234" y="874602"/>
            <a:ext cx="5326992" cy="1228518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66000" y="2494800"/>
            <a:ext cx="5325226" cy="374040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095999" y="874602"/>
            <a:ext cx="4172325" cy="536059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18DA-410A-4124-BB0F-DE8CA676B1E5}" type="datetimeFigureOut">
              <a:rPr lang="sv-SE" smtClean="0"/>
              <a:t>2023-12-13</a:t>
            </a:fld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849982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66000" y="4810125"/>
            <a:ext cx="9608400" cy="1427163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66000" y="2746800"/>
            <a:ext cx="9608400" cy="1965600"/>
          </a:xfrm>
        </p:spPr>
        <p:txBody>
          <a:bodyPr anchor="t">
            <a:noAutofit/>
          </a:bodyPr>
          <a:lstStyle>
            <a:lvl1pPr algn="ctr">
              <a:defRPr sz="54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65C18DA-410A-4124-BB0F-DE8CA676B1E5}" type="datetimeFigureOut">
              <a:rPr lang="sv-SE" smtClean="0"/>
              <a:t>2023-12-13</a:t>
            </a:fld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982468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5552325" y="2494800"/>
            <a:ext cx="4716000" cy="374040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66000" y="2494800"/>
            <a:ext cx="4716000" cy="374040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18DA-410A-4124-BB0F-DE8CA676B1E5}" type="datetimeFigureOut">
              <a:rPr lang="sv-SE" smtClean="0"/>
              <a:t>2023-12-13</a:t>
            </a:fld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465954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törre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095999" y="874602"/>
            <a:ext cx="4172325" cy="536059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66000" y="2494800"/>
            <a:ext cx="5325226" cy="374040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64234" y="874602"/>
            <a:ext cx="5326992" cy="1228518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18DA-410A-4124-BB0F-DE8CA676B1E5}" type="datetimeFigureOut">
              <a:rPr lang="sv-SE" smtClean="0"/>
              <a:t>2023-12-13</a:t>
            </a:fld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467044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5551200" y="2847600"/>
            <a:ext cx="4716000" cy="3391200"/>
          </a:xfrm>
        </p:spPr>
        <p:txBody>
          <a:bodyPr>
            <a:no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5551200" y="2162175"/>
            <a:ext cx="4723200" cy="609600"/>
          </a:xfrm>
        </p:spPr>
        <p:txBody>
          <a:bodyPr anchor="ctr">
            <a:no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66000" y="2845950"/>
            <a:ext cx="4716000" cy="3391337"/>
          </a:xfrm>
        </p:spPr>
        <p:txBody>
          <a:bodyPr>
            <a:no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66001" y="2162175"/>
            <a:ext cx="4716000" cy="609600"/>
          </a:xfrm>
        </p:spPr>
        <p:txBody>
          <a:bodyPr anchor="ctr">
            <a:no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66000" y="875015"/>
            <a:ext cx="9608400" cy="1228105"/>
          </a:xfrm>
        </p:spPr>
        <p:txBody>
          <a:bodyPr>
            <a:noAutofit/>
          </a:bodyPr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18DA-410A-4124-BB0F-DE8CA676B1E5}" type="datetimeFigureOut">
              <a:rPr lang="sv-SE" smtClean="0"/>
              <a:t>2023-12-13</a:t>
            </a:fld>
            <a:endParaRPr lang="sv-SE" dirty="0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5020916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18DA-410A-4124-BB0F-DE8CA676B1E5}" type="datetimeFigureOut">
              <a:rPr lang="sv-SE" smtClean="0"/>
              <a:t>2023-12-13</a:t>
            </a:fld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622595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18DA-410A-4124-BB0F-DE8CA676B1E5}" type="datetimeFigureOut">
              <a:rPr lang="sv-SE" smtClean="0"/>
              <a:t>2023-12-13</a:t>
            </a:fld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179925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66000" y="2746800"/>
            <a:ext cx="9608400" cy="1965600"/>
          </a:xfrm>
        </p:spPr>
        <p:txBody>
          <a:bodyPr anchor="t">
            <a:noAutofit/>
          </a:bodyPr>
          <a:lstStyle>
            <a:lvl1pPr algn="ctr">
              <a:defRPr sz="4400"/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666000" y="4809600"/>
            <a:ext cx="9608400" cy="1425600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om du vill redigera mall för underrubrikformat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B7FC-8DD1-423E-8EF4-94D7897E47A9}" type="datetimeFigureOut">
              <a:rPr lang="sv-SE" smtClean="0"/>
              <a:t>2023-12-13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9D212-3966-4D00-A59B-EFC19ACC4594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097416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B7FC-8DD1-423E-8EF4-94D7897E47A9}" type="datetimeFigureOut">
              <a:rPr lang="sv-SE" smtClean="0"/>
              <a:t>2023-12-13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9D212-3966-4D00-A59B-EFC19ACC4594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4706204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66000" y="2746800"/>
            <a:ext cx="9608400" cy="1965600"/>
          </a:xfrm>
        </p:spPr>
        <p:txBody>
          <a:bodyPr anchor="t">
            <a:noAutofit/>
          </a:bodyPr>
          <a:lstStyle>
            <a:lvl1pPr algn="ctr">
              <a:defRPr sz="54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66000" y="4810125"/>
            <a:ext cx="9608400" cy="1427163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230B7FC-8DD1-423E-8EF4-94D7897E47A9}" type="datetimeFigureOut">
              <a:rPr lang="sv-SE" smtClean="0"/>
              <a:pPr/>
              <a:t>2023-12-13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89D212-3966-4D00-A59B-EFC19ACC4594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9697360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66000" y="2494800"/>
            <a:ext cx="4716000" cy="374040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5552325" y="2494800"/>
            <a:ext cx="4716000" cy="374040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B7FC-8DD1-423E-8EF4-94D7897E47A9}" type="datetimeFigureOut">
              <a:rPr lang="sv-SE" smtClean="0"/>
              <a:t>2023-12-13</a:t>
            </a:fld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9D212-3966-4D00-A59B-EFC19ACC4594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99174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66000" y="875015"/>
            <a:ext cx="9608400" cy="1228105"/>
          </a:xfrm>
        </p:spPr>
        <p:txBody>
          <a:bodyPr>
            <a:noAutofit/>
          </a:bodyPr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66001" y="2162175"/>
            <a:ext cx="4716000" cy="609600"/>
          </a:xfrm>
        </p:spPr>
        <p:txBody>
          <a:bodyPr anchor="ctr">
            <a:no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66000" y="2845950"/>
            <a:ext cx="4716000" cy="3391337"/>
          </a:xfrm>
        </p:spPr>
        <p:txBody>
          <a:bodyPr>
            <a:no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5551200" y="2162175"/>
            <a:ext cx="4723200" cy="609600"/>
          </a:xfrm>
        </p:spPr>
        <p:txBody>
          <a:bodyPr anchor="ctr">
            <a:no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5551200" y="2847600"/>
            <a:ext cx="4716000" cy="3391200"/>
          </a:xfrm>
        </p:spPr>
        <p:txBody>
          <a:bodyPr>
            <a:no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18DA-410A-4124-BB0F-DE8CA676B1E5}" type="datetimeFigureOut">
              <a:rPr lang="sv-SE" smtClean="0"/>
              <a:t>2023-12-13</a:t>
            </a:fld>
            <a:endParaRPr lang="sv-SE" dirty="0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596531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törre höger mö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64234" y="975186"/>
            <a:ext cx="5326992" cy="1112405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66000" y="2494800"/>
            <a:ext cx="5325226" cy="374040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095999" y="975186"/>
            <a:ext cx="4172325" cy="5260014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B7FC-8DD1-423E-8EF4-94D7897E47A9}" type="datetimeFigureOut">
              <a:rPr lang="sv-SE" smtClean="0"/>
              <a:t>2023-12-13</a:t>
            </a:fld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9D212-3966-4D00-A59B-EFC19ACC4594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7745486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66000" y="975600"/>
            <a:ext cx="9608400" cy="1112400"/>
          </a:xfrm>
        </p:spPr>
        <p:txBody>
          <a:bodyPr>
            <a:noAutofit/>
          </a:bodyPr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66001" y="2162175"/>
            <a:ext cx="4716000" cy="609600"/>
          </a:xfrm>
        </p:spPr>
        <p:txBody>
          <a:bodyPr anchor="ctr">
            <a:no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66000" y="2845950"/>
            <a:ext cx="4716000" cy="3391337"/>
          </a:xfrm>
        </p:spPr>
        <p:txBody>
          <a:bodyPr>
            <a:no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5551200" y="2162175"/>
            <a:ext cx="4723200" cy="609600"/>
          </a:xfrm>
        </p:spPr>
        <p:txBody>
          <a:bodyPr anchor="ctr">
            <a:no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5551200" y="2847600"/>
            <a:ext cx="4716000" cy="3391200"/>
          </a:xfrm>
        </p:spPr>
        <p:txBody>
          <a:bodyPr>
            <a:no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B7FC-8DD1-423E-8EF4-94D7897E47A9}" type="datetimeFigureOut">
              <a:rPr lang="sv-SE" smtClean="0"/>
              <a:t>2023-12-13</a:t>
            </a:fld>
            <a:endParaRPr lang="sv-SE" dirty="0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9D212-3966-4D00-A59B-EFC19ACC4594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0574169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B7FC-8DD1-423E-8EF4-94D7897E47A9}" type="datetimeFigureOut">
              <a:rPr lang="sv-SE" smtClean="0"/>
              <a:t>2023-12-13</a:t>
            </a:fld>
            <a:endParaRPr lang="sv-SE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9D212-3966-4D00-A59B-EFC19ACC4594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0701955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B7FC-8DD1-423E-8EF4-94D7897E47A9}" type="datetimeFigureOut">
              <a:rPr lang="sv-SE" smtClean="0"/>
              <a:t>2023-12-13</a:t>
            </a:fld>
            <a:endParaRPr lang="sv-SE" dirty="0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9D212-3966-4D00-A59B-EFC19ACC4594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7879777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Rubri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66000" y="2747964"/>
            <a:ext cx="9608400" cy="1966912"/>
          </a:xfrm>
        </p:spPr>
        <p:txBody>
          <a:bodyPr anchor="t">
            <a:noAutofit/>
          </a:bodyPr>
          <a:lstStyle>
            <a:lvl1pPr algn="ctr">
              <a:defRPr sz="5400">
                <a:solidFill>
                  <a:srgbClr val="222221"/>
                </a:solidFill>
              </a:defRPr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222221"/>
                </a:solidFill>
              </a:defRPr>
            </a:lvl1pPr>
          </a:lstStyle>
          <a:p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222221"/>
                </a:solidFill>
              </a:defRPr>
            </a:lvl1pPr>
          </a:lstStyle>
          <a:p>
            <a:fld id="{4B42D259-ACB8-4FD1-AC0F-9CAC8F5E07E0}" type="datetimeFigureOut">
              <a:rPr lang="sv-SE" smtClean="0"/>
              <a:pPr/>
              <a:t>2023-12-13</a:t>
            </a:fld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221"/>
                </a:solidFill>
              </a:defRPr>
            </a:lvl1pPr>
          </a:lstStyle>
          <a:p>
            <a:fld id="{34C9B0E5-37D7-412E-A162-6A236BADC197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DC4C474C-256C-4F69-82DB-E30D2C1C09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052" y="6211021"/>
            <a:ext cx="992904" cy="4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80248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Rubri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66000" y="2747964"/>
            <a:ext cx="9608400" cy="1966912"/>
          </a:xfrm>
        </p:spPr>
        <p:txBody>
          <a:bodyPr anchor="t">
            <a:noAutofit/>
          </a:bodyPr>
          <a:lstStyle>
            <a:lvl1pPr algn="ctr">
              <a:defRPr sz="5400">
                <a:solidFill>
                  <a:srgbClr val="222221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22222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222221"/>
                </a:solidFill>
              </a:defRPr>
            </a:lvl1pPr>
          </a:lstStyle>
          <a:p>
            <a:fld id="{4B42D259-ACB8-4FD1-AC0F-9CAC8F5E07E0}" type="datetimeFigureOut">
              <a:rPr lang="sv-SE" smtClean="0"/>
              <a:pPr/>
              <a:t>2023-12-13</a:t>
            </a:fld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221"/>
                </a:solidFill>
              </a:defRPr>
            </a:lvl1pPr>
          </a:lstStyle>
          <a:p>
            <a:fld id="{34C9B0E5-37D7-412E-A162-6A236BADC197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DC4C474C-256C-4F69-82DB-E30D2C1C09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052" y="6211021"/>
            <a:ext cx="992904" cy="4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11112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Rött avsnit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>
            <a:extLst>
              <a:ext uri="{FF2B5EF4-FFF2-40B4-BE49-F238E27FC236}">
                <a16:creationId xmlns:a16="http://schemas.microsoft.com/office/drawing/2014/main" id="{1ADA1F9B-CCF0-4D82-A120-69E88C4989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66000" y="2747964"/>
            <a:ext cx="9608400" cy="1966912"/>
          </a:xfrm>
        </p:spPr>
        <p:txBody>
          <a:bodyPr anchor="t">
            <a:noAutofit/>
          </a:bodyPr>
          <a:lstStyle>
            <a:lvl1pPr algn="ctr">
              <a:defRPr sz="5400">
                <a:solidFill>
                  <a:srgbClr val="FFFFFF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B42D259-ACB8-4FD1-AC0F-9CAC8F5E07E0}" type="datetimeFigureOut">
              <a:rPr lang="sv-SE" smtClean="0"/>
              <a:pPr/>
              <a:t>2023-12-13</a:t>
            </a:fld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4C9B0E5-37D7-412E-A162-6A236BADC197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8834136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Grått avsnit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>
            <a:extLst>
              <a:ext uri="{FF2B5EF4-FFF2-40B4-BE49-F238E27FC236}">
                <a16:creationId xmlns:a16="http://schemas.microsoft.com/office/drawing/2014/main" id="{F462BC7F-2338-4B3A-95AD-A880358D70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12189291" cy="6858000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66000" y="2747964"/>
            <a:ext cx="9608400" cy="1966912"/>
          </a:xfrm>
        </p:spPr>
        <p:txBody>
          <a:bodyPr anchor="t">
            <a:noAutofit/>
          </a:bodyPr>
          <a:lstStyle>
            <a:lvl1pPr algn="ctr">
              <a:defRPr sz="5400">
                <a:solidFill>
                  <a:srgbClr val="FFFFFF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B42D259-ACB8-4FD1-AC0F-9CAC8F5E07E0}" type="datetimeFigureOut">
              <a:rPr lang="sv-SE" smtClean="0"/>
              <a:pPr/>
              <a:t>2023-12-13</a:t>
            </a:fld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4C9B0E5-37D7-412E-A162-6A236BADC197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9025097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Gult avsnit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F97776BC-9198-4B58-90BB-4964DF0EC14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12189291" cy="6858000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66000" y="2747964"/>
            <a:ext cx="9608400" cy="1966912"/>
          </a:xfrm>
        </p:spPr>
        <p:txBody>
          <a:bodyPr anchor="t">
            <a:noAutofit/>
          </a:bodyPr>
          <a:lstStyle>
            <a:lvl1pPr algn="ctr">
              <a:defRPr sz="5400">
                <a:solidFill>
                  <a:srgbClr val="222221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22222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222221"/>
                </a:solidFill>
              </a:defRPr>
            </a:lvl1pPr>
          </a:lstStyle>
          <a:p>
            <a:fld id="{4B42D259-ACB8-4FD1-AC0F-9CAC8F5E07E0}" type="datetimeFigureOut">
              <a:rPr lang="sv-SE" smtClean="0"/>
              <a:pPr/>
              <a:t>2023-12-13</a:t>
            </a:fld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221"/>
                </a:solidFill>
              </a:defRPr>
            </a:lvl1pPr>
          </a:lstStyle>
          <a:p>
            <a:fld id="{34C9B0E5-37D7-412E-A162-6A236BADC197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9306458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vart avsnit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1E92A6A6-8B0A-4DE1-8142-4259EB45C9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12189291" cy="6858000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66000" y="2747964"/>
            <a:ext cx="9608400" cy="1966912"/>
          </a:xfrm>
        </p:spPr>
        <p:txBody>
          <a:bodyPr anchor="t">
            <a:noAutofit/>
          </a:bodyPr>
          <a:lstStyle>
            <a:lvl1pPr algn="ctr">
              <a:defRPr sz="54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B42D259-ACB8-4FD1-AC0F-9CAC8F5E07E0}" type="datetimeFigureOut">
              <a:rPr lang="sv-SE" smtClean="0"/>
              <a:pPr/>
              <a:t>2023-12-13</a:t>
            </a:fld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C9B0E5-37D7-412E-A162-6A236BADC197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49776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18DA-410A-4124-BB0F-DE8CA676B1E5}" type="datetimeFigureOut">
              <a:rPr lang="sv-SE" smtClean="0"/>
              <a:t>2023-12-13</a:t>
            </a:fld>
            <a:endParaRPr lang="sv-SE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789701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66000" y="2746800"/>
            <a:ext cx="9608400" cy="1965600"/>
          </a:xfrm>
        </p:spPr>
        <p:txBody>
          <a:bodyPr anchor="t">
            <a:noAutofit/>
          </a:bodyPr>
          <a:lstStyle>
            <a:lvl1pPr algn="ctr">
              <a:defRPr sz="4400"/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666000" y="4809600"/>
            <a:ext cx="9608400" cy="1425600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om du vill redigera mall för underrubrikformat</a:t>
            </a:r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Avdelningen för Vård och Omsorg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2023-11-22</a:t>
            </a:r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4924673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58763" indent="-228600">
              <a:buFont typeface="Wingdings" panose="05000000000000000000" pitchFamily="2" charset="2"/>
              <a:buChar char="§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Avdelningen för Vård och Omsorg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2023-11-22</a:t>
            </a:r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056264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>
            <a:extLst>
              <a:ext uri="{FF2B5EF4-FFF2-40B4-BE49-F238E27FC236}">
                <a16:creationId xmlns:a16="http://schemas.microsoft.com/office/drawing/2014/main" id="{F7716EBB-6F74-3CA5-4094-A2F442FE6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000" y="2746800"/>
            <a:ext cx="9608400" cy="1965600"/>
          </a:xfrm>
        </p:spPr>
        <p:txBody>
          <a:bodyPr/>
          <a:lstStyle>
            <a:lvl1pPr algn="ctr">
              <a:defRPr sz="5400"/>
            </a:lvl1pPr>
          </a:lstStyle>
          <a:p>
            <a:r>
              <a:rPr lang="sv-SE" dirty="0"/>
              <a:t>Klicka här för att ändra mall för rubrikformat</a:t>
            </a:r>
            <a:endParaRPr lang="en-GB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66000" y="4810125"/>
            <a:ext cx="9608400" cy="1427163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/>
              <a:t>Avdelningen för Vård och Omsorg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/>
              <a:t>2023-11-22</a:t>
            </a:r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658250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66000" y="2494800"/>
            <a:ext cx="4716000" cy="3740400"/>
          </a:xfrm>
        </p:spPr>
        <p:txBody>
          <a:bodyPr/>
          <a:lstStyle>
            <a:lvl1pPr marL="258763" indent="-228600">
              <a:buFont typeface="Wingdings" panose="05000000000000000000" pitchFamily="2" charset="2"/>
              <a:buChar char="§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5552325" y="2494800"/>
            <a:ext cx="4716000" cy="3740400"/>
          </a:xfrm>
        </p:spPr>
        <p:txBody>
          <a:bodyPr/>
          <a:lstStyle>
            <a:lvl1pPr marL="258763" indent="-228600">
              <a:buFont typeface="Wingdings" panose="05000000000000000000" pitchFamily="2" charset="2"/>
              <a:buChar char="§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Avdelningen för Vård och Omsorg</a:t>
            </a:r>
            <a:endParaRPr lang="sv-SE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2023-11-22</a:t>
            </a:r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6988187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törre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64234" y="874602"/>
            <a:ext cx="5326992" cy="1228518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66000" y="2494800"/>
            <a:ext cx="5325226" cy="3740400"/>
          </a:xfrm>
        </p:spPr>
        <p:txBody>
          <a:bodyPr/>
          <a:lstStyle>
            <a:lvl1pPr marL="258763" indent="-228600">
              <a:buFont typeface="Wingdings" panose="05000000000000000000" pitchFamily="2" charset="2"/>
              <a:buChar char="§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095999" y="874602"/>
            <a:ext cx="4172325" cy="5360598"/>
          </a:xfrm>
        </p:spPr>
        <p:txBody>
          <a:bodyPr/>
          <a:lstStyle>
            <a:lvl1pPr marL="258763" indent="-228600">
              <a:buFont typeface="Wingdings" panose="05000000000000000000" pitchFamily="2" charset="2"/>
              <a:buChar char="§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Avdelningen för Vård och Omsorg</a:t>
            </a:r>
            <a:endParaRPr lang="sv-SE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2023-11-22</a:t>
            </a:r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6742041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66000" y="875015"/>
            <a:ext cx="9608400" cy="1228105"/>
          </a:xfrm>
        </p:spPr>
        <p:txBody>
          <a:bodyPr>
            <a:noAutofit/>
          </a:bodyPr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66001" y="2162175"/>
            <a:ext cx="4716000" cy="609600"/>
          </a:xfrm>
        </p:spPr>
        <p:txBody>
          <a:bodyPr anchor="ctr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Redigera format för bakgrundstext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66000" y="2845950"/>
            <a:ext cx="4716000" cy="3391337"/>
          </a:xfrm>
        </p:spPr>
        <p:txBody>
          <a:bodyPr>
            <a:noAutofit/>
          </a:bodyPr>
          <a:lstStyle>
            <a:lvl1pPr marL="258763" indent="-228600">
              <a:buFont typeface="Wingdings" panose="05000000000000000000" pitchFamily="2" charset="2"/>
              <a:buChar char="§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5551200" y="2162175"/>
            <a:ext cx="4723200" cy="609600"/>
          </a:xfrm>
        </p:spPr>
        <p:txBody>
          <a:bodyPr anchor="ctr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5551200" y="2847600"/>
            <a:ext cx="4716000" cy="3391200"/>
          </a:xfrm>
        </p:spPr>
        <p:txBody>
          <a:bodyPr>
            <a:noAutofit/>
          </a:bodyPr>
          <a:lstStyle>
            <a:lvl1pPr marL="258763" indent="-228600">
              <a:buFont typeface="Wingdings" panose="05000000000000000000" pitchFamily="2" charset="2"/>
              <a:buChar char="§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Avdelningen för Vård och Omsorg</a:t>
            </a:r>
            <a:endParaRPr lang="sv-SE" dirty="0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2023-11-22</a:t>
            </a:r>
            <a:endParaRPr lang="sv-SE" dirty="0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5682497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Avdelningen för Vård och Omsorg</a:t>
            </a:r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2023-11-22</a:t>
            </a:r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1702837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Avdelningen för Vård och Omsorg</a:t>
            </a:r>
            <a:endParaRPr lang="sv-SE" dirty="0"/>
          </a:p>
        </p:txBody>
      </p:sp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2023-11-22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4542442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66000" y="2746800"/>
            <a:ext cx="9608400" cy="1965600"/>
          </a:xfrm>
        </p:spPr>
        <p:txBody>
          <a:bodyPr anchor="t">
            <a:noAutofit/>
          </a:bodyPr>
          <a:lstStyle>
            <a:lvl1pPr algn="ctr">
              <a:defRPr sz="4400"/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666000" y="4809600"/>
            <a:ext cx="9608400" cy="1425600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om du vill redigera mall för underrubrikformat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2023-11-14</a:t>
            </a:r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Avdelningen för vård och omsorg</a:t>
            </a:r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B0E5-37D7-412E-A162-6A236BADC197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781987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Rubrik me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7"/>
          <p:cNvSpPr>
            <a:spLocks noGrp="1"/>
          </p:cNvSpPr>
          <p:nvPr>
            <p:ph type="pic" sz="quarter" idx="13" hasCustomPrompt="1"/>
          </p:nvPr>
        </p:nvSpPr>
        <p:spPr>
          <a:xfrm>
            <a:off x="-1" y="-1499"/>
            <a:ext cx="12192599" cy="6859498"/>
          </a:xfrm>
          <a:custGeom>
            <a:avLst/>
            <a:gdLst>
              <a:gd name="connsiteX0" fmla="*/ 0 w 12191999"/>
              <a:gd name="connsiteY0" fmla="*/ 0 h 6858000"/>
              <a:gd name="connsiteX1" fmla="*/ 12191999 w 12191999"/>
              <a:gd name="connsiteY1" fmla="*/ 0 h 6858000"/>
              <a:gd name="connsiteX2" fmla="*/ 12191999 w 12191999"/>
              <a:gd name="connsiteY2" fmla="*/ 6858000 h 6858000"/>
              <a:gd name="connsiteX3" fmla="*/ 0 w 12191999"/>
              <a:gd name="connsiteY3" fmla="*/ 6858000 h 6858000"/>
              <a:gd name="connsiteX4" fmla="*/ 0 w 12191999"/>
              <a:gd name="connsiteY4" fmla="*/ 0 h 6858000"/>
              <a:gd name="connsiteX0" fmla="*/ 0 w 12201525"/>
              <a:gd name="connsiteY0" fmla="*/ 0 h 6858000"/>
              <a:gd name="connsiteX1" fmla="*/ 12191999 w 12201525"/>
              <a:gd name="connsiteY1" fmla="*/ 0 h 6858000"/>
              <a:gd name="connsiteX2" fmla="*/ 12201525 w 12201525"/>
              <a:gd name="connsiteY2" fmla="*/ 3552825 h 6858000"/>
              <a:gd name="connsiteX3" fmla="*/ 12191999 w 12201525"/>
              <a:gd name="connsiteY3" fmla="*/ 6858000 h 6858000"/>
              <a:gd name="connsiteX4" fmla="*/ 0 w 12201525"/>
              <a:gd name="connsiteY4" fmla="*/ 6858000 h 6858000"/>
              <a:gd name="connsiteX5" fmla="*/ 0 w 12201525"/>
              <a:gd name="connsiteY5" fmla="*/ 0 h 6858000"/>
              <a:gd name="connsiteX0" fmla="*/ 0 w 12201525"/>
              <a:gd name="connsiteY0" fmla="*/ 9525 h 6867525"/>
              <a:gd name="connsiteX1" fmla="*/ 9134474 w 12201525"/>
              <a:gd name="connsiteY1" fmla="*/ 0 h 6867525"/>
              <a:gd name="connsiteX2" fmla="*/ 12201525 w 12201525"/>
              <a:gd name="connsiteY2" fmla="*/ 3562350 h 6867525"/>
              <a:gd name="connsiteX3" fmla="*/ 12191999 w 12201525"/>
              <a:gd name="connsiteY3" fmla="*/ 6867525 h 6867525"/>
              <a:gd name="connsiteX4" fmla="*/ 0 w 12201525"/>
              <a:gd name="connsiteY4" fmla="*/ 6867525 h 6867525"/>
              <a:gd name="connsiteX5" fmla="*/ 0 w 12201525"/>
              <a:gd name="connsiteY5" fmla="*/ 9525 h 6867525"/>
              <a:gd name="connsiteX0" fmla="*/ 0 w 12201525"/>
              <a:gd name="connsiteY0" fmla="*/ 9525 h 6867525"/>
              <a:gd name="connsiteX1" fmla="*/ 9134474 w 12201525"/>
              <a:gd name="connsiteY1" fmla="*/ 0 h 6867525"/>
              <a:gd name="connsiteX2" fmla="*/ 12201525 w 12201525"/>
              <a:gd name="connsiteY2" fmla="*/ 3562350 h 6867525"/>
              <a:gd name="connsiteX3" fmla="*/ 12191999 w 12201525"/>
              <a:gd name="connsiteY3" fmla="*/ 6867525 h 6867525"/>
              <a:gd name="connsiteX4" fmla="*/ 0 w 12201525"/>
              <a:gd name="connsiteY4" fmla="*/ 6867525 h 6867525"/>
              <a:gd name="connsiteX5" fmla="*/ 0 w 12201525"/>
              <a:gd name="connsiteY5" fmla="*/ 9525 h 6867525"/>
              <a:gd name="connsiteX0" fmla="*/ 0 w 12201525"/>
              <a:gd name="connsiteY0" fmla="*/ 9525 h 6867525"/>
              <a:gd name="connsiteX1" fmla="*/ 9134474 w 12201525"/>
              <a:gd name="connsiteY1" fmla="*/ 0 h 6867525"/>
              <a:gd name="connsiteX2" fmla="*/ 12201525 w 12201525"/>
              <a:gd name="connsiteY2" fmla="*/ 3562350 h 6867525"/>
              <a:gd name="connsiteX3" fmla="*/ 12191999 w 12201525"/>
              <a:gd name="connsiteY3" fmla="*/ 6867525 h 6867525"/>
              <a:gd name="connsiteX4" fmla="*/ 0 w 12201525"/>
              <a:gd name="connsiteY4" fmla="*/ 6867525 h 6867525"/>
              <a:gd name="connsiteX5" fmla="*/ 0 w 12201525"/>
              <a:gd name="connsiteY5" fmla="*/ 9525 h 6867525"/>
              <a:gd name="connsiteX0" fmla="*/ 0 w 12201525"/>
              <a:gd name="connsiteY0" fmla="*/ 9525 h 6867525"/>
              <a:gd name="connsiteX1" fmla="*/ 9134474 w 12201525"/>
              <a:gd name="connsiteY1" fmla="*/ 0 h 6867525"/>
              <a:gd name="connsiteX2" fmla="*/ 12201525 w 12201525"/>
              <a:gd name="connsiteY2" fmla="*/ 3562350 h 6867525"/>
              <a:gd name="connsiteX3" fmla="*/ 12191999 w 12201525"/>
              <a:gd name="connsiteY3" fmla="*/ 6867525 h 6867525"/>
              <a:gd name="connsiteX4" fmla="*/ 0 w 12201525"/>
              <a:gd name="connsiteY4" fmla="*/ 6867525 h 6867525"/>
              <a:gd name="connsiteX5" fmla="*/ 0 w 12201525"/>
              <a:gd name="connsiteY5" fmla="*/ 9525 h 6867525"/>
              <a:gd name="connsiteX0" fmla="*/ 0 w 12201525"/>
              <a:gd name="connsiteY0" fmla="*/ 9525 h 6867525"/>
              <a:gd name="connsiteX1" fmla="*/ 9134474 w 12201525"/>
              <a:gd name="connsiteY1" fmla="*/ 0 h 6867525"/>
              <a:gd name="connsiteX2" fmla="*/ 12201525 w 12201525"/>
              <a:gd name="connsiteY2" fmla="*/ 3562350 h 6867525"/>
              <a:gd name="connsiteX3" fmla="*/ 12191999 w 12201525"/>
              <a:gd name="connsiteY3" fmla="*/ 6867525 h 6867525"/>
              <a:gd name="connsiteX4" fmla="*/ 0 w 12201525"/>
              <a:gd name="connsiteY4" fmla="*/ 6867525 h 6867525"/>
              <a:gd name="connsiteX5" fmla="*/ 0 w 12201525"/>
              <a:gd name="connsiteY5" fmla="*/ 9525 h 6867525"/>
              <a:gd name="connsiteX0" fmla="*/ 0 w 12201525"/>
              <a:gd name="connsiteY0" fmla="*/ 9525 h 6867525"/>
              <a:gd name="connsiteX1" fmla="*/ 9134474 w 12201525"/>
              <a:gd name="connsiteY1" fmla="*/ 0 h 6867525"/>
              <a:gd name="connsiteX2" fmla="*/ 12201525 w 12201525"/>
              <a:gd name="connsiteY2" fmla="*/ 3562350 h 6867525"/>
              <a:gd name="connsiteX3" fmla="*/ 12191999 w 12201525"/>
              <a:gd name="connsiteY3" fmla="*/ 6867525 h 6867525"/>
              <a:gd name="connsiteX4" fmla="*/ 0 w 12201525"/>
              <a:gd name="connsiteY4" fmla="*/ 6867525 h 6867525"/>
              <a:gd name="connsiteX5" fmla="*/ 0 w 12201525"/>
              <a:gd name="connsiteY5" fmla="*/ 9525 h 6867525"/>
              <a:gd name="connsiteX0" fmla="*/ 0 w 12201525"/>
              <a:gd name="connsiteY0" fmla="*/ 9525 h 6867525"/>
              <a:gd name="connsiteX1" fmla="*/ 9134474 w 12201525"/>
              <a:gd name="connsiteY1" fmla="*/ 0 h 6867525"/>
              <a:gd name="connsiteX2" fmla="*/ 12201525 w 12201525"/>
              <a:gd name="connsiteY2" fmla="*/ 3562350 h 6867525"/>
              <a:gd name="connsiteX3" fmla="*/ 12191999 w 12201525"/>
              <a:gd name="connsiteY3" fmla="*/ 6867525 h 6867525"/>
              <a:gd name="connsiteX4" fmla="*/ 0 w 12201525"/>
              <a:gd name="connsiteY4" fmla="*/ 6867525 h 6867525"/>
              <a:gd name="connsiteX5" fmla="*/ 0 w 12201525"/>
              <a:gd name="connsiteY5" fmla="*/ 9525 h 6867525"/>
              <a:gd name="connsiteX0" fmla="*/ 0 w 12201525"/>
              <a:gd name="connsiteY0" fmla="*/ 9525 h 6867525"/>
              <a:gd name="connsiteX1" fmla="*/ 9134474 w 12201525"/>
              <a:gd name="connsiteY1" fmla="*/ 0 h 6867525"/>
              <a:gd name="connsiteX2" fmla="*/ 12201525 w 12201525"/>
              <a:gd name="connsiteY2" fmla="*/ 3562350 h 6867525"/>
              <a:gd name="connsiteX3" fmla="*/ 12191999 w 12201525"/>
              <a:gd name="connsiteY3" fmla="*/ 6867525 h 6867525"/>
              <a:gd name="connsiteX4" fmla="*/ 0 w 12201525"/>
              <a:gd name="connsiteY4" fmla="*/ 6867525 h 6867525"/>
              <a:gd name="connsiteX5" fmla="*/ 0 w 12201525"/>
              <a:gd name="connsiteY5" fmla="*/ 9525 h 6867525"/>
              <a:gd name="connsiteX0" fmla="*/ 0 w 12201525"/>
              <a:gd name="connsiteY0" fmla="*/ 9525 h 6867525"/>
              <a:gd name="connsiteX1" fmla="*/ 9134474 w 12201525"/>
              <a:gd name="connsiteY1" fmla="*/ 0 h 6867525"/>
              <a:gd name="connsiteX2" fmla="*/ 12201525 w 12201525"/>
              <a:gd name="connsiteY2" fmla="*/ 3562350 h 6867525"/>
              <a:gd name="connsiteX3" fmla="*/ 12191999 w 12201525"/>
              <a:gd name="connsiteY3" fmla="*/ 6867525 h 6867525"/>
              <a:gd name="connsiteX4" fmla="*/ 0 w 12201525"/>
              <a:gd name="connsiteY4" fmla="*/ 6867525 h 6867525"/>
              <a:gd name="connsiteX5" fmla="*/ 0 w 12201525"/>
              <a:gd name="connsiteY5" fmla="*/ 9525 h 6867525"/>
              <a:gd name="connsiteX0" fmla="*/ 0 w 12201525"/>
              <a:gd name="connsiteY0" fmla="*/ 9525 h 6867525"/>
              <a:gd name="connsiteX1" fmla="*/ 9134474 w 12201525"/>
              <a:gd name="connsiteY1" fmla="*/ 0 h 6867525"/>
              <a:gd name="connsiteX2" fmla="*/ 12201525 w 12201525"/>
              <a:gd name="connsiteY2" fmla="*/ 3562350 h 6867525"/>
              <a:gd name="connsiteX3" fmla="*/ 12191999 w 12201525"/>
              <a:gd name="connsiteY3" fmla="*/ 6867525 h 6867525"/>
              <a:gd name="connsiteX4" fmla="*/ 0 w 12201525"/>
              <a:gd name="connsiteY4" fmla="*/ 6867525 h 6867525"/>
              <a:gd name="connsiteX5" fmla="*/ 0 w 12201525"/>
              <a:gd name="connsiteY5" fmla="*/ 9525 h 6867525"/>
              <a:gd name="connsiteX0" fmla="*/ 0 w 12201525"/>
              <a:gd name="connsiteY0" fmla="*/ 9525 h 6867525"/>
              <a:gd name="connsiteX1" fmla="*/ 9134474 w 12201525"/>
              <a:gd name="connsiteY1" fmla="*/ 0 h 6867525"/>
              <a:gd name="connsiteX2" fmla="*/ 12201525 w 12201525"/>
              <a:gd name="connsiteY2" fmla="*/ 3562350 h 6867525"/>
              <a:gd name="connsiteX3" fmla="*/ 12191999 w 12201525"/>
              <a:gd name="connsiteY3" fmla="*/ 6867525 h 6867525"/>
              <a:gd name="connsiteX4" fmla="*/ 0 w 12201525"/>
              <a:gd name="connsiteY4" fmla="*/ 6867525 h 6867525"/>
              <a:gd name="connsiteX5" fmla="*/ 0 w 12201525"/>
              <a:gd name="connsiteY5" fmla="*/ 9525 h 6867525"/>
              <a:gd name="connsiteX0" fmla="*/ 0 w 12201525"/>
              <a:gd name="connsiteY0" fmla="*/ 15502 h 6873502"/>
              <a:gd name="connsiteX1" fmla="*/ 9098615 w 12201525"/>
              <a:gd name="connsiteY1" fmla="*/ 0 h 6873502"/>
              <a:gd name="connsiteX2" fmla="*/ 12201525 w 12201525"/>
              <a:gd name="connsiteY2" fmla="*/ 3568327 h 6873502"/>
              <a:gd name="connsiteX3" fmla="*/ 12191999 w 12201525"/>
              <a:gd name="connsiteY3" fmla="*/ 6873502 h 6873502"/>
              <a:gd name="connsiteX4" fmla="*/ 0 w 12201525"/>
              <a:gd name="connsiteY4" fmla="*/ 6873502 h 6873502"/>
              <a:gd name="connsiteX5" fmla="*/ 0 w 12201525"/>
              <a:gd name="connsiteY5" fmla="*/ 15502 h 6873502"/>
              <a:gd name="connsiteX0" fmla="*/ 0 w 12201525"/>
              <a:gd name="connsiteY0" fmla="*/ 15502 h 6873502"/>
              <a:gd name="connsiteX1" fmla="*/ 9098615 w 12201525"/>
              <a:gd name="connsiteY1" fmla="*/ 0 h 6873502"/>
              <a:gd name="connsiteX2" fmla="*/ 12201525 w 12201525"/>
              <a:gd name="connsiteY2" fmla="*/ 3568327 h 6873502"/>
              <a:gd name="connsiteX3" fmla="*/ 12191999 w 12201525"/>
              <a:gd name="connsiteY3" fmla="*/ 6873502 h 6873502"/>
              <a:gd name="connsiteX4" fmla="*/ 0 w 12201525"/>
              <a:gd name="connsiteY4" fmla="*/ 6873502 h 6873502"/>
              <a:gd name="connsiteX5" fmla="*/ 0 w 12201525"/>
              <a:gd name="connsiteY5" fmla="*/ 15502 h 6873502"/>
              <a:gd name="connsiteX0" fmla="*/ 0 w 12201525"/>
              <a:gd name="connsiteY0" fmla="*/ 15502 h 6873502"/>
              <a:gd name="connsiteX1" fmla="*/ 9098615 w 12201525"/>
              <a:gd name="connsiteY1" fmla="*/ 0 h 6873502"/>
              <a:gd name="connsiteX2" fmla="*/ 12201525 w 12201525"/>
              <a:gd name="connsiteY2" fmla="*/ 3568327 h 6873502"/>
              <a:gd name="connsiteX3" fmla="*/ 12191999 w 12201525"/>
              <a:gd name="connsiteY3" fmla="*/ 6873502 h 6873502"/>
              <a:gd name="connsiteX4" fmla="*/ 0 w 12201525"/>
              <a:gd name="connsiteY4" fmla="*/ 6873502 h 6873502"/>
              <a:gd name="connsiteX5" fmla="*/ 0 w 12201525"/>
              <a:gd name="connsiteY5" fmla="*/ 15502 h 6873502"/>
              <a:gd name="connsiteX0" fmla="*/ 0 w 12201525"/>
              <a:gd name="connsiteY0" fmla="*/ 15502 h 6873502"/>
              <a:gd name="connsiteX1" fmla="*/ 9098615 w 12201525"/>
              <a:gd name="connsiteY1" fmla="*/ 0 h 6873502"/>
              <a:gd name="connsiteX2" fmla="*/ 12201525 w 12201525"/>
              <a:gd name="connsiteY2" fmla="*/ 3568327 h 6873502"/>
              <a:gd name="connsiteX3" fmla="*/ 12191999 w 12201525"/>
              <a:gd name="connsiteY3" fmla="*/ 6873502 h 6873502"/>
              <a:gd name="connsiteX4" fmla="*/ 0 w 12201525"/>
              <a:gd name="connsiteY4" fmla="*/ 6873502 h 6873502"/>
              <a:gd name="connsiteX5" fmla="*/ 0 w 12201525"/>
              <a:gd name="connsiteY5" fmla="*/ 15502 h 6873502"/>
              <a:gd name="connsiteX0" fmla="*/ 0 w 12201525"/>
              <a:gd name="connsiteY0" fmla="*/ 6876 h 6864876"/>
              <a:gd name="connsiteX1" fmla="*/ 9098615 w 12201525"/>
              <a:gd name="connsiteY1" fmla="*/ 0 h 6864876"/>
              <a:gd name="connsiteX2" fmla="*/ 12201525 w 12201525"/>
              <a:gd name="connsiteY2" fmla="*/ 3559701 h 6864876"/>
              <a:gd name="connsiteX3" fmla="*/ 12191999 w 12201525"/>
              <a:gd name="connsiteY3" fmla="*/ 6864876 h 6864876"/>
              <a:gd name="connsiteX4" fmla="*/ 0 w 12201525"/>
              <a:gd name="connsiteY4" fmla="*/ 6864876 h 6864876"/>
              <a:gd name="connsiteX5" fmla="*/ 0 w 12201525"/>
              <a:gd name="connsiteY5" fmla="*/ 6876 h 6864876"/>
              <a:gd name="connsiteX0" fmla="*/ 0 w 12201525"/>
              <a:gd name="connsiteY0" fmla="*/ 6876 h 6864876"/>
              <a:gd name="connsiteX1" fmla="*/ 9098615 w 12201525"/>
              <a:gd name="connsiteY1" fmla="*/ 0 h 6864876"/>
              <a:gd name="connsiteX2" fmla="*/ 12201525 w 12201525"/>
              <a:gd name="connsiteY2" fmla="*/ 3559701 h 6864876"/>
              <a:gd name="connsiteX3" fmla="*/ 12191999 w 12201525"/>
              <a:gd name="connsiteY3" fmla="*/ 6864876 h 6864876"/>
              <a:gd name="connsiteX4" fmla="*/ 0 w 12201525"/>
              <a:gd name="connsiteY4" fmla="*/ 6864876 h 6864876"/>
              <a:gd name="connsiteX5" fmla="*/ 0 w 12201525"/>
              <a:gd name="connsiteY5" fmla="*/ 6876 h 6864876"/>
              <a:gd name="connsiteX0" fmla="*/ 0 w 12201525"/>
              <a:gd name="connsiteY0" fmla="*/ 6876 h 6864876"/>
              <a:gd name="connsiteX1" fmla="*/ 9133121 w 12201525"/>
              <a:gd name="connsiteY1" fmla="*/ 0 h 6864876"/>
              <a:gd name="connsiteX2" fmla="*/ 12201525 w 12201525"/>
              <a:gd name="connsiteY2" fmla="*/ 3559701 h 6864876"/>
              <a:gd name="connsiteX3" fmla="*/ 12191999 w 12201525"/>
              <a:gd name="connsiteY3" fmla="*/ 6864876 h 6864876"/>
              <a:gd name="connsiteX4" fmla="*/ 0 w 12201525"/>
              <a:gd name="connsiteY4" fmla="*/ 6864876 h 6864876"/>
              <a:gd name="connsiteX5" fmla="*/ 0 w 12201525"/>
              <a:gd name="connsiteY5" fmla="*/ 6876 h 6864876"/>
              <a:gd name="connsiteX0" fmla="*/ 0 w 12201525"/>
              <a:gd name="connsiteY0" fmla="*/ 6876 h 6864876"/>
              <a:gd name="connsiteX1" fmla="*/ 9133121 w 12201525"/>
              <a:gd name="connsiteY1" fmla="*/ 0 h 6864876"/>
              <a:gd name="connsiteX2" fmla="*/ 12201525 w 12201525"/>
              <a:gd name="connsiteY2" fmla="*/ 3559701 h 6864876"/>
              <a:gd name="connsiteX3" fmla="*/ 12191999 w 12201525"/>
              <a:gd name="connsiteY3" fmla="*/ 6864876 h 6864876"/>
              <a:gd name="connsiteX4" fmla="*/ 0 w 12201525"/>
              <a:gd name="connsiteY4" fmla="*/ 6864876 h 6864876"/>
              <a:gd name="connsiteX5" fmla="*/ 0 w 12201525"/>
              <a:gd name="connsiteY5" fmla="*/ 6876 h 6864876"/>
              <a:gd name="connsiteX0" fmla="*/ 0 w 12201525"/>
              <a:gd name="connsiteY0" fmla="*/ 6876 h 6864876"/>
              <a:gd name="connsiteX1" fmla="*/ 9133121 w 12201525"/>
              <a:gd name="connsiteY1" fmla="*/ 0 h 6864876"/>
              <a:gd name="connsiteX2" fmla="*/ 12201525 w 12201525"/>
              <a:gd name="connsiteY2" fmla="*/ 3559701 h 6864876"/>
              <a:gd name="connsiteX3" fmla="*/ 12191999 w 12201525"/>
              <a:gd name="connsiteY3" fmla="*/ 6864876 h 6864876"/>
              <a:gd name="connsiteX4" fmla="*/ 0 w 12201525"/>
              <a:gd name="connsiteY4" fmla="*/ 6864876 h 6864876"/>
              <a:gd name="connsiteX5" fmla="*/ 0 w 12201525"/>
              <a:gd name="connsiteY5" fmla="*/ 6876 h 6864876"/>
              <a:gd name="connsiteX0" fmla="*/ 0 w 12201525"/>
              <a:gd name="connsiteY0" fmla="*/ 6876 h 6864876"/>
              <a:gd name="connsiteX1" fmla="*/ 9127742 w 12201525"/>
              <a:gd name="connsiteY1" fmla="*/ 0 h 6864876"/>
              <a:gd name="connsiteX2" fmla="*/ 12201525 w 12201525"/>
              <a:gd name="connsiteY2" fmla="*/ 3559701 h 6864876"/>
              <a:gd name="connsiteX3" fmla="*/ 12191999 w 12201525"/>
              <a:gd name="connsiteY3" fmla="*/ 6864876 h 6864876"/>
              <a:gd name="connsiteX4" fmla="*/ 0 w 12201525"/>
              <a:gd name="connsiteY4" fmla="*/ 6864876 h 6864876"/>
              <a:gd name="connsiteX5" fmla="*/ 0 w 12201525"/>
              <a:gd name="connsiteY5" fmla="*/ 6876 h 6864876"/>
              <a:gd name="connsiteX0" fmla="*/ 0 w 12201525"/>
              <a:gd name="connsiteY0" fmla="*/ 6876 h 6864876"/>
              <a:gd name="connsiteX1" fmla="*/ 9133121 w 12201525"/>
              <a:gd name="connsiteY1" fmla="*/ 0 h 6864876"/>
              <a:gd name="connsiteX2" fmla="*/ 12201525 w 12201525"/>
              <a:gd name="connsiteY2" fmla="*/ 3559701 h 6864876"/>
              <a:gd name="connsiteX3" fmla="*/ 12191999 w 12201525"/>
              <a:gd name="connsiteY3" fmla="*/ 6864876 h 6864876"/>
              <a:gd name="connsiteX4" fmla="*/ 0 w 12201525"/>
              <a:gd name="connsiteY4" fmla="*/ 6864876 h 6864876"/>
              <a:gd name="connsiteX5" fmla="*/ 0 w 12201525"/>
              <a:gd name="connsiteY5" fmla="*/ 6876 h 6864876"/>
              <a:gd name="connsiteX0" fmla="*/ 0 w 12201525"/>
              <a:gd name="connsiteY0" fmla="*/ 1498 h 6859498"/>
              <a:gd name="connsiteX1" fmla="*/ 9133121 w 12201525"/>
              <a:gd name="connsiteY1" fmla="*/ 0 h 6859498"/>
              <a:gd name="connsiteX2" fmla="*/ 12201525 w 12201525"/>
              <a:gd name="connsiteY2" fmla="*/ 3554323 h 6859498"/>
              <a:gd name="connsiteX3" fmla="*/ 12191999 w 12201525"/>
              <a:gd name="connsiteY3" fmla="*/ 6859498 h 6859498"/>
              <a:gd name="connsiteX4" fmla="*/ 0 w 12201525"/>
              <a:gd name="connsiteY4" fmla="*/ 6859498 h 6859498"/>
              <a:gd name="connsiteX5" fmla="*/ 0 w 12201525"/>
              <a:gd name="connsiteY5" fmla="*/ 1498 h 6859498"/>
              <a:gd name="connsiteX0" fmla="*/ 0 w 12196930"/>
              <a:gd name="connsiteY0" fmla="*/ 1498 h 6859498"/>
              <a:gd name="connsiteX1" fmla="*/ 9133121 w 12196930"/>
              <a:gd name="connsiteY1" fmla="*/ 0 h 6859498"/>
              <a:gd name="connsiteX2" fmla="*/ 12196930 w 12196930"/>
              <a:gd name="connsiteY2" fmla="*/ 3549728 h 6859498"/>
              <a:gd name="connsiteX3" fmla="*/ 12191999 w 12196930"/>
              <a:gd name="connsiteY3" fmla="*/ 6859498 h 6859498"/>
              <a:gd name="connsiteX4" fmla="*/ 0 w 12196930"/>
              <a:gd name="connsiteY4" fmla="*/ 6859498 h 6859498"/>
              <a:gd name="connsiteX5" fmla="*/ 0 w 12196930"/>
              <a:gd name="connsiteY5" fmla="*/ 1498 h 6859498"/>
              <a:gd name="connsiteX0" fmla="*/ 0 w 12192599"/>
              <a:gd name="connsiteY0" fmla="*/ 1498 h 6859498"/>
              <a:gd name="connsiteX1" fmla="*/ 9133121 w 12192599"/>
              <a:gd name="connsiteY1" fmla="*/ 0 h 6859498"/>
              <a:gd name="connsiteX2" fmla="*/ 12187740 w 12192599"/>
              <a:gd name="connsiteY2" fmla="*/ 3549728 h 6859498"/>
              <a:gd name="connsiteX3" fmla="*/ 12191999 w 12192599"/>
              <a:gd name="connsiteY3" fmla="*/ 6859498 h 6859498"/>
              <a:gd name="connsiteX4" fmla="*/ 0 w 12192599"/>
              <a:gd name="connsiteY4" fmla="*/ 6859498 h 6859498"/>
              <a:gd name="connsiteX5" fmla="*/ 0 w 12192599"/>
              <a:gd name="connsiteY5" fmla="*/ 1498 h 6859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599" h="6859498">
                <a:moveTo>
                  <a:pt x="0" y="1498"/>
                </a:moveTo>
                <a:lnTo>
                  <a:pt x="9133121" y="0"/>
                </a:lnTo>
                <a:cubicBezTo>
                  <a:pt x="10941201" y="1093691"/>
                  <a:pt x="11816297" y="2559984"/>
                  <a:pt x="12187740" y="3549728"/>
                </a:cubicBezTo>
                <a:cubicBezTo>
                  <a:pt x="12184565" y="4651453"/>
                  <a:pt x="12195174" y="5757773"/>
                  <a:pt x="12191999" y="6859498"/>
                </a:cubicBezTo>
                <a:lnTo>
                  <a:pt x="0" y="6859498"/>
                </a:lnTo>
                <a:lnTo>
                  <a:pt x="0" y="1498"/>
                </a:lnTo>
                <a:close/>
              </a:path>
            </a:pathLst>
          </a:custGeom>
        </p:spPr>
        <p:txBody>
          <a:bodyPr/>
          <a:lstStyle>
            <a:lvl1pPr marL="30163" indent="0">
              <a:buNone/>
              <a:defRPr/>
            </a:lvl1pPr>
          </a:lstStyle>
          <a:p>
            <a:r>
              <a:rPr lang="sv-SE" dirty="0"/>
              <a:t> </a:t>
            </a:r>
          </a:p>
        </p:txBody>
      </p:sp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66000" y="1889550"/>
            <a:ext cx="9608400" cy="1310850"/>
          </a:xfrm>
        </p:spPr>
        <p:txBody>
          <a:bodyPr anchor="t">
            <a:noAutofit/>
          </a:bodyPr>
          <a:lstStyle>
            <a:lvl1pPr algn="ctr">
              <a:defRPr sz="54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/>
              <a:t>2023-11-14</a:t>
            </a:r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/>
              <a:t>Avdelningen för vård och omsorg</a:t>
            </a:r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4C9B0E5-37D7-412E-A162-6A236BADC197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78" y="-9524"/>
            <a:ext cx="3096000" cy="3599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506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18DA-410A-4124-BB0F-DE8CA676B1E5}" type="datetimeFigureOut">
              <a:rPr lang="sv-SE" smtClean="0"/>
              <a:t>2023-12-13</a:t>
            </a:fld>
            <a:endParaRPr lang="sv-SE" dirty="0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1159471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2023-11-14</a:t>
            </a:r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Avdelningen för vård och omsorg</a:t>
            </a:r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B0E5-37D7-412E-A162-6A236BADC197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9188178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66000" y="2746800"/>
            <a:ext cx="9608400" cy="1965600"/>
          </a:xfrm>
        </p:spPr>
        <p:txBody>
          <a:bodyPr anchor="t">
            <a:noAutofit/>
          </a:bodyPr>
          <a:lstStyle>
            <a:lvl1pPr algn="ctr">
              <a:defRPr sz="54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66000" y="4810125"/>
            <a:ext cx="9608400" cy="1427163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/>
              <a:t>2023-11-14</a:t>
            </a:r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/>
              <a:t>Avdelningen för vård och omsorg</a:t>
            </a:r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4C9B0E5-37D7-412E-A162-6A236BADC197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6810615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66000" y="2494800"/>
            <a:ext cx="4716000" cy="374040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5552325" y="2494800"/>
            <a:ext cx="4716000" cy="374040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2023-11-14</a:t>
            </a:r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Avdelningen för vård och omsorg</a:t>
            </a:r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B0E5-37D7-412E-A162-6A236BADC197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8497874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törre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64234" y="874602"/>
            <a:ext cx="5326992" cy="1228518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66000" y="2494800"/>
            <a:ext cx="5325226" cy="374040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095999" y="874602"/>
            <a:ext cx="4172325" cy="536059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2023-11-14</a:t>
            </a:r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Avdelningen för vård och omsorg</a:t>
            </a:r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B0E5-37D7-412E-A162-6A236BADC197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9976073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66000" y="875015"/>
            <a:ext cx="9608400" cy="1228105"/>
          </a:xfrm>
        </p:spPr>
        <p:txBody>
          <a:bodyPr>
            <a:noAutofit/>
          </a:bodyPr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66001" y="2162175"/>
            <a:ext cx="4716000" cy="609600"/>
          </a:xfrm>
        </p:spPr>
        <p:txBody>
          <a:bodyPr anchor="ctr">
            <a:no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66000" y="2845950"/>
            <a:ext cx="4716000" cy="3391337"/>
          </a:xfrm>
        </p:spPr>
        <p:txBody>
          <a:bodyPr>
            <a:no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5551200" y="2162175"/>
            <a:ext cx="4723200" cy="609600"/>
          </a:xfrm>
        </p:spPr>
        <p:txBody>
          <a:bodyPr anchor="ctr">
            <a:no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5551200" y="2847600"/>
            <a:ext cx="4716000" cy="3391200"/>
          </a:xfrm>
        </p:spPr>
        <p:txBody>
          <a:bodyPr>
            <a:no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2023-11-14</a:t>
            </a:r>
            <a:endParaRPr lang="sv-SE" dirty="0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Avdelningen för vård och omsorg</a:t>
            </a:r>
            <a:endParaRPr lang="sv-SE" dirty="0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B0E5-37D7-412E-A162-6A236BADC197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8965748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2023-11-14</a:t>
            </a:r>
            <a:endParaRPr lang="sv-SE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Avdelningen för vård och omsorg</a:t>
            </a:r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B0E5-37D7-412E-A162-6A236BADC197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0303799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2023-11-14</a:t>
            </a:r>
            <a:endParaRPr lang="sv-SE" dirty="0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Avdelningen för vård och omsorg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B0E5-37D7-412E-A162-6A236BADC197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5744182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2023-11-14</a:t>
            </a:r>
            <a:endParaRPr lang="sv-SE" dirty="0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Avdelningen för vård och omsorg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9B0E5-37D7-412E-A162-6A236BADC197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4539684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 not remove" hidden="1">
            <a:extLst>
              <a:ext uri="{FF2B5EF4-FFF2-40B4-BE49-F238E27FC236}">
                <a16:creationId xmlns:a16="http://schemas.microsoft.com/office/drawing/2014/main" id="{3B93211B-CB54-46DE-A2EC-25DD7E4F2EC6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700" cy="12700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66000" y="2746800"/>
            <a:ext cx="9608400" cy="1965600"/>
          </a:xfrm>
        </p:spPr>
        <p:txBody>
          <a:bodyPr anchor="t">
            <a:noAutofit/>
          </a:bodyPr>
          <a:lstStyle>
            <a:lvl1pPr algn="ctr">
              <a:defRPr sz="44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666000" y="4809600"/>
            <a:ext cx="9608400" cy="1425600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om du vill redigera mall för underrubrikformat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2023-11-21</a:t>
            </a: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Avdelningen för vård och omsorg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724580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 not remove" hidden="1">
            <a:extLst>
              <a:ext uri="{FF2B5EF4-FFF2-40B4-BE49-F238E27FC236}">
                <a16:creationId xmlns:a16="http://schemas.microsoft.com/office/drawing/2014/main" id="{DF91448B-A11C-5CB8-8149-AAA7F85C2F33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700" cy="12700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239523" y="136526"/>
            <a:ext cx="11799010" cy="898518"/>
          </a:xfrm>
        </p:spPr>
        <p:txBody>
          <a:bodyPr lIns="0" rIns="0" anchor="b"/>
          <a:lstStyle>
            <a:lvl1pPr>
              <a:defRPr sz="2800"/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2023-11-21</a:t>
            </a: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Avdelningen för vård och omsorg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Rektangel 12">
            <a:extLst>
              <a:ext uri="{FF2B5EF4-FFF2-40B4-BE49-F238E27FC236}">
                <a16:creationId xmlns:a16="http://schemas.microsoft.com/office/drawing/2014/main" id="{2FDF7541-748C-2911-4ED4-F31D00C3E682}"/>
              </a:ext>
            </a:extLst>
          </p:cNvPr>
          <p:cNvSpPr/>
          <p:nvPr userDrawn="1"/>
        </p:nvSpPr>
        <p:spPr>
          <a:xfrm>
            <a:off x="239523" y="1145310"/>
            <a:ext cx="11799010" cy="4609181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sv-SE" sz="102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3489E09-72E2-9D13-4EE5-63877363A56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9003" y="5754492"/>
            <a:ext cx="11799010" cy="513144"/>
          </a:xfrm>
          <a:solidFill>
            <a:schemeClr val="bg1"/>
          </a:solidFill>
        </p:spPr>
        <p:txBody>
          <a:bodyPr anchor="b"/>
          <a:lstStyle>
            <a:lvl1pPr marL="30163" indent="0">
              <a:spcAft>
                <a:spcPts val="200"/>
              </a:spcAft>
              <a:buNone/>
              <a:tabLst>
                <a:tab pos="446400" algn="r"/>
                <a:tab pos="630000" algn="l"/>
              </a:tabLst>
              <a:defRPr sz="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spcAft>
                <a:spcPts val="200"/>
              </a:spcAft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spcAft>
                <a:spcPts val="200"/>
              </a:spcAft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3pPr>
            <a:lvl4pPr marL="1371600" indent="0">
              <a:spcAft>
                <a:spcPts val="200"/>
              </a:spcAft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4pPr>
            <a:lvl5pPr marL="1828800" indent="0">
              <a:spcAft>
                <a:spcPts val="200"/>
              </a:spcAft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sv-SE" dirty="0"/>
              <a:t>	Källa:</a:t>
            </a:r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1368815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C18DA-410A-4124-BB0F-DE8CA676B1E5}" type="datetimeFigureOut">
              <a:rPr lang="sv-SE" smtClean="0"/>
              <a:t>2023-12-13</a:t>
            </a:fld>
            <a:endParaRPr lang="sv-SE" dirty="0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3116539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66000" y="2746800"/>
            <a:ext cx="9608400" cy="1965600"/>
          </a:xfrm>
        </p:spPr>
        <p:txBody>
          <a:bodyPr anchor="t">
            <a:noAutofit/>
          </a:bodyPr>
          <a:lstStyle>
            <a:lvl1pPr algn="ctr">
              <a:defRPr sz="540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66000" y="4810125"/>
            <a:ext cx="9608400" cy="1427163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/>
              <a:t>2023-11-21</a:t>
            </a: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/>
              <a:t>Avdelningen för vård och omsorg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DBAD975-63FF-4468-AC34-025F73E043F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114082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66000" y="2494800"/>
            <a:ext cx="4716000" cy="374040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5552325" y="2494800"/>
            <a:ext cx="4716000" cy="374040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2023-11-21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Avdelningen för vård och omsorg</a:t>
            </a: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8642068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törre hö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64234" y="874602"/>
            <a:ext cx="5326992" cy="1228518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66000" y="2494800"/>
            <a:ext cx="5325226" cy="374040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095999" y="874602"/>
            <a:ext cx="4172325" cy="536059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2023-11-21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Avdelningen för vård och omsorg</a:t>
            </a: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5809980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66000" y="875015"/>
            <a:ext cx="9608400" cy="1228105"/>
          </a:xfrm>
        </p:spPr>
        <p:txBody>
          <a:bodyPr>
            <a:no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66001" y="2162175"/>
            <a:ext cx="4716000" cy="609600"/>
          </a:xfrm>
        </p:spPr>
        <p:txBody>
          <a:bodyPr anchor="ctr">
            <a:no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66000" y="2845950"/>
            <a:ext cx="4716000" cy="3391337"/>
          </a:xfrm>
        </p:spPr>
        <p:txBody>
          <a:bodyPr>
            <a:no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5551200" y="2162175"/>
            <a:ext cx="4723200" cy="609600"/>
          </a:xfrm>
        </p:spPr>
        <p:txBody>
          <a:bodyPr anchor="ctr">
            <a:no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5551200" y="2847600"/>
            <a:ext cx="4716000" cy="3391200"/>
          </a:xfrm>
        </p:spPr>
        <p:txBody>
          <a:bodyPr>
            <a:no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2023-11-21</a:t>
            </a:r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Avdelningen för vård och omsorg</a:t>
            </a:r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242405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o not remove" hidden="1">
            <a:extLst>
              <a:ext uri="{FF2B5EF4-FFF2-40B4-BE49-F238E27FC236}">
                <a16:creationId xmlns:a16="http://schemas.microsoft.com/office/drawing/2014/main" id="{FA3D99B6-DD9E-CB76-DE3E-D1CB53FD9F59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700" cy="12700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2023-11-21</a:t>
            </a: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Avdelningen för vård och omsorg</a:t>
            </a: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1803493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o not remove" hidden="1">
            <a:extLst>
              <a:ext uri="{FF2B5EF4-FFF2-40B4-BE49-F238E27FC236}">
                <a16:creationId xmlns:a16="http://schemas.microsoft.com/office/drawing/2014/main" id="{A24F2B45-42F4-40FF-9CE4-6EF28160CE2A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700" cy="12700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2023-11-21</a:t>
            </a:r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Avdelningen för vård och omsorg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2157469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2023-11-21</a:t>
            </a:r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Avdelningen för vård och omsorg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AD975-63FF-4468-AC34-025F73E043F9}" type="slidenum">
              <a:rPr lang="sv-SE" smtClean="0"/>
              <a:t>‹#›</a:t>
            </a:fld>
            <a:endParaRPr lang="sv-SE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91D16EDC-DC06-1D9F-805B-BC5A2A5C24F8}"/>
              </a:ext>
            </a:extLst>
          </p:cNvPr>
          <p:cNvSpPr txBox="1"/>
          <p:nvPr userDrawn="1"/>
        </p:nvSpPr>
        <p:spPr>
          <a:xfrm rot="18963087">
            <a:off x="2839740" y="2382102"/>
            <a:ext cx="5679588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500" dirty="0">
                <a:solidFill>
                  <a:schemeClr val="bg1">
                    <a:lumMod val="85000"/>
                  </a:schemeClr>
                </a:solidFill>
              </a:rPr>
              <a:t>Förslag</a:t>
            </a:r>
          </a:p>
        </p:txBody>
      </p:sp>
    </p:spTree>
    <p:extLst>
      <p:ext uri="{BB962C8B-B14F-4D97-AF65-F5344CB8AC3E}">
        <p14:creationId xmlns:p14="http://schemas.microsoft.com/office/powerpoint/2010/main" val="239662144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Rubri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66000" y="2747964"/>
            <a:ext cx="9608400" cy="1966912"/>
          </a:xfrm>
        </p:spPr>
        <p:txBody>
          <a:bodyPr anchor="t">
            <a:noAutofit/>
          </a:bodyPr>
          <a:lstStyle>
            <a:lvl1pPr algn="ctr">
              <a:defRPr sz="5400">
                <a:solidFill>
                  <a:srgbClr val="222221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22222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222221"/>
                </a:solidFill>
              </a:defRPr>
            </a:lvl1pPr>
          </a:lstStyle>
          <a:p>
            <a:fld id="{4B42D259-ACB8-4FD1-AC0F-9CAC8F5E07E0}" type="datetimeFigureOut">
              <a:rPr lang="sv-SE" smtClean="0"/>
              <a:pPr/>
              <a:t>2023-12-13</a:t>
            </a:fld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22221"/>
                </a:solidFill>
              </a:defRPr>
            </a:lvl1pPr>
          </a:lstStyle>
          <a:p>
            <a:fld id="{34C9B0E5-37D7-412E-A162-6A236BADC197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DC4C474C-256C-4F69-82DB-E30D2C1C09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052" y="6211021"/>
            <a:ext cx="992904" cy="4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35087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Rött avsnit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>
            <a:extLst>
              <a:ext uri="{FF2B5EF4-FFF2-40B4-BE49-F238E27FC236}">
                <a16:creationId xmlns:a16="http://schemas.microsoft.com/office/drawing/2014/main" id="{1ADA1F9B-CCF0-4D82-A120-69E88C4989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66000" y="2747964"/>
            <a:ext cx="9608400" cy="1966912"/>
          </a:xfrm>
        </p:spPr>
        <p:txBody>
          <a:bodyPr anchor="t">
            <a:noAutofit/>
          </a:bodyPr>
          <a:lstStyle>
            <a:lvl1pPr algn="ctr">
              <a:defRPr sz="5400">
                <a:solidFill>
                  <a:srgbClr val="FFFFFF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B42D259-ACB8-4FD1-AC0F-9CAC8F5E07E0}" type="datetimeFigureOut">
              <a:rPr lang="sv-SE" smtClean="0"/>
              <a:pPr/>
              <a:t>2023-12-13</a:t>
            </a:fld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4C9B0E5-37D7-412E-A162-6A236BADC197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7101741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Grått avsnit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>
            <a:extLst>
              <a:ext uri="{FF2B5EF4-FFF2-40B4-BE49-F238E27FC236}">
                <a16:creationId xmlns:a16="http://schemas.microsoft.com/office/drawing/2014/main" id="{F462BC7F-2338-4B3A-95AD-A880358D70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12189291" cy="6858000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66000" y="2747964"/>
            <a:ext cx="9608400" cy="1966912"/>
          </a:xfrm>
        </p:spPr>
        <p:txBody>
          <a:bodyPr anchor="t">
            <a:noAutofit/>
          </a:bodyPr>
          <a:lstStyle>
            <a:lvl1pPr algn="ctr">
              <a:defRPr sz="5400">
                <a:solidFill>
                  <a:srgbClr val="FFFFFF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B42D259-ACB8-4FD1-AC0F-9CAC8F5E07E0}" type="datetimeFigureOut">
              <a:rPr lang="sv-SE" smtClean="0"/>
              <a:pPr/>
              <a:t>2023-12-13</a:t>
            </a:fld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4C9B0E5-37D7-412E-A162-6A236BADC197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52554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4.xml"/><Relationship Id="rId10" Type="http://schemas.openxmlformats.org/officeDocument/2006/relationships/image" Target="../media/image13.jpeg"/><Relationship Id="rId4" Type="http://schemas.openxmlformats.org/officeDocument/2006/relationships/slideLayout" Target="../slideLayouts/slideLayout73.xml"/><Relationship Id="rId9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image" Target="../media/image3.emf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theme" Target="../theme/theme11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92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Layout" Target="../slideLayouts/slideLayout99.xml"/><Relationship Id="rId7" Type="http://schemas.openxmlformats.org/officeDocument/2006/relationships/image" Target="../media/image3.emf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theme" Target="../theme/theme13.xml"/><Relationship Id="rId5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0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6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05.xml"/><Relationship Id="rId9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theme" Target="../theme/theme15.xml"/><Relationship Id="rId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124.xml"/><Relationship Id="rId10" Type="http://schemas.openxmlformats.org/officeDocument/2006/relationships/theme" Target="../theme/theme16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33.xml"/><Relationship Id="rId10" Type="http://schemas.openxmlformats.org/officeDocument/2006/relationships/image" Target="../media/image13.jpeg"/><Relationship Id="rId4" Type="http://schemas.openxmlformats.org/officeDocument/2006/relationships/slideLayout" Target="../slideLayouts/slideLayout132.xml"/><Relationship Id="rId9" Type="http://schemas.openxmlformats.org/officeDocument/2006/relationships/theme" Target="../theme/theme1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3.emf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27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35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4.xml"/><Relationship Id="rId10" Type="http://schemas.openxmlformats.org/officeDocument/2006/relationships/image" Target="../media/image12.jpeg"/><Relationship Id="rId4" Type="http://schemas.openxmlformats.org/officeDocument/2006/relationships/slideLayout" Target="../slideLayouts/slideLayout43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2.xml"/><Relationship Id="rId10" Type="http://schemas.openxmlformats.org/officeDocument/2006/relationships/image" Target="../media/image13.jpeg"/><Relationship Id="rId4" Type="http://schemas.openxmlformats.org/officeDocument/2006/relationships/slideLayout" Target="../slideLayouts/slideLayout51.xml"/><Relationship Id="rId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60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Layout" Target="../slideLayouts/slideLayout67.xml"/><Relationship Id="rId7" Type="http://schemas.openxmlformats.org/officeDocument/2006/relationships/image" Target="../media/image3.emf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>
            <a:extLst>
              <a:ext uri="{FF2B5EF4-FFF2-40B4-BE49-F238E27FC236}">
                <a16:creationId xmlns:a16="http://schemas.microsoft.com/office/drawing/2014/main" id="{C376CDD0-9A3E-4D42-A72D-71F6AEC57F58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664233" y="874602"/>
            <a:ext cx="9609825" cy="12313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64232" y="2495203"/>
            <a:ext cx="9609825" cy="37385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664232" y="6356350"/>
            <a:ext cx="12693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765C18DA-410A-4124-BB0F-DE8CA676B1E5}" type="datetimeFigureOut">
              <a:rPr lang="sv-SE" smtClean="0"/>
              <a:t>2023-12-13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2457449" y="6356350"/>
            <a:ext cx="60293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9009033" y="6356350"/>
            <a:ext cx="127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97148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</p:sldLayoutIdLst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8763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Symbol" panose="05050102010706020507" pitchFamily="18" charset="2"/>
        <a:buChar char="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Symbol" panose="05050102010706020507" pitchFamily="18" charset="2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9" pos="3840">
          <p15:clr>
            <a:srgbClr val="F26B43"/>
          </p15:clr>
        </p15:guide>
        <p15:guide id="10" orient="horz" pos="2160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8420EEB1-80E0-4243-AAA6-40D671C335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2244" y="6356350"/>
            <a:ext cx="975483" cy="403200"/>
          </a:xfrm>
          <a:prstGeom prst="rect">
            <a:avLst/>
          </a:prstGeom>
        </p:spPr>
      </p:pic>
      <p:cxnSp>
        <p:nvCxnSpPr>
          <p:cNvPr id="10" name="Rak koppling 9">
            <a:extLst>
              <a:ext uri="{FF2B5EF4-FFF2-40B4-BE49-F238E27FC236}">
                <a16:creationId xmlns:a16="http://schemas.microsoft.com/office/drawing/2014/main" id="{A7BC3E9A-336E-4FA4-891B-A73729A1A1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 userDrawn="1"/>
        </p:nvCxnSpPr>
        <p:spPr>
          <a:xfrm>
            <a:off x="0" y="6279521"/>
            <a:ext cx="12192000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664233" y="874602"/>
            <a:ext cx="9609825" cy="12313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64232" y="2495203"/>
            <a:ext cx="9609825" cy="37385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2457449" y="6356350"/>
            <a:ext cx="60293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sv-SE"/>
              <a:t>Avdelningen för Vård och Omsorg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664232" y="6356350"/>
            <a:ext cx="12693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sv-SE"/>
              <a:t>2023-11-22</a:t>
            </a:r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9009033" y="6356350"/>
            <a:ext cx="127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61736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</p:sldLayoutIdLst>
  <p:hf hdr="0"/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8763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9" pos="3840">
          <p15:clr>
            <a:srgbClr val="F26B43"/>
          </p15:clr>
        </p15:guide>
        <p15:guide id="10" orient="horz" pos="2160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664233" y="874602"/>
            <a:ext cx="9609825" cy="12313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64232" y="2495203"/>
            <a:ext cx="9609825" cy="37385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664232" y="6356350"/>
            <a:ext cx="12693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sv-SE"/>
              <a:t>2023-11-14</a:t>
            </a:r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2457449" y="6356350"/>
            <a:ext cx="60293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sv-SE"/>
              <a:t>Avdelningen för vård och omsorg</a:t>
            </a:r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9009033" y="6356350"/>
            <a:ext cx="127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34C9B0E5-37D7-412E-A162-6A236BADC197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10" name="Bildobjekt 9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78" y="-9524"/>
            <a:ext cx="3096000" cy="3599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445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</p:sldLayoutIdLst>
  <p:hf hdr="0"/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8763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Symbol" panose="05050102010706020507" pitchFamily="18" charset="2"/>
        <a:buChar char="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Symbol" panose="05050102010706020507" pitchFamily="18" charset="2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9" pos="3840">
          <p15:clr>
            <a:srgbClr val="F26B43"/>
          </p15:clr>
        </p15:guide>
        <p15:guide id="10" orient="horz" pos="2160">
          <p15:clr>
            <a:srgbClr val="F26B43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239003" y="136526"/>
            <a:ext cx="11799010" cy="8985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64232" y="2495203"/>
            <a:ext cx="9609825" cy="30267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664232" y="6356350"/>
            <a:ext cx="12693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sv-SE"/>
              <a:t>2023-11-21</a:t>
            </a: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2457449" y="6356350"/>
            <a:ext cx="60293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sv-SE"/>
              <a:t>Avdelningen för vård och omsorg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9009033" y="6356350"/>
            <a:ext cx="127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DBAD975-63FF-4468-AC34-025F73E043F9}" type="slidenum">
              <a:rPr lang="sv-SE" smtClean="0"/>
              <a:t>‹#›</a:t>
            </a:fld>
            <a:endParaRPr lang="sv-SE"/>
          </a:p>
        </p:txBody>
      </p:sp>
      <p:pic>
        <p:nvPicPr>
          <p:cNvPr id="12" name="Bildobjekt 10">
            <a:extLst>
              <a:ext uri="{FF2B5EF4-FFF2-40B4-BE49-F238E27FC236}">
                <a16:creationId xmlns:a16="http://schemas.microsoft.com/office/drawing/2014/main" id="{4C0EEC97-44D4-E811-15AE-2565A51A8991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626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</p:sldLayoutIdLst>
  <p:hf hdr="0"/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8763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Symbol" panose="05050102010706020507" pitchFamily="18" charset="2"/>
        <a:buChar char="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Symbol" panose="05050102010706020507" pitchFamily="18" charset="2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9" pos="3840">
          <p15:clr>
            <a:srgbClr val="F26B43"/>
          </p15:clr>
        </p15:guide>
        <p15:guide id="10" orient="horz" pos="2160">
          <p15:clr>
            <a:srgbClr val="F26B43"/>
          </p15:clr>
        </p15:guide>
      </p15:sldGuideLst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2E2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664233" y="874602"/>
            <a:ext cx="9609825" cy="12313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64232" y="2495203"/>
            <a:ext cx="9609825" cy="37385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664232" y="6356350"/>
            <a:ext cx="12693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4B42D259-ACB8-4FD1-AC0F-9CAC8F5E07E0}" type="datetimeFigureOut">
              <a:rPr lang="sv-SE" smtClean="0"/>
              <a:pPr/>
              <a:t>2023-12-13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2457449" y="6356350"/>
            <a:ext cx="60293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9009033" y="6356350"/>
            <a:ext cx="127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34C9B0E5-37D7-412E-A162-6A236BADC197}" type="slidenum">
              <a:rPr lang="sv-SE" smtClean="0"/>
              <a:pPr/>
              <a:t>‹#›</a:t>
            </a:fld>
            <a:endParaRPr lang="sv-SE" dirty="0"/>
          </a:p>
        </p:txBody>
      </p:sp>
      <p:grpSp>
        <p:nvGrpSpPr>
          <p:cNvPr id="10" name="Grupp 9">
            <a:extLst>
              <a:ext uri="{FF2B5EF4-FFF2-40B4-BE49-F238E27FC236}">
                <a16:creationId xmlns:a16="http://schemas.microsoft.com/office/drawing/2014/main" id="{BCD0A87E-FE0C-48EC-96E1-F6EBC1D60EB4}"/>
              </a:ext>
            </a:extLst>
          </p:cNvPr>
          <p:cNvGrpSpPr/>
          <p:nvPr userDrawn="1"/>
        </p:nvGrpSpPr>
        <p:grpSpPr>
          <a:xfrm>
            <a:off x="9575321" y="4632388"/>
            <a:ext cx="2624600" cy="2234238"/>
            <a:chOff x="9575321" y="4632388"/>
            <a:chExt cx="2624600" cy="2234238"/>
          </a:xfrm>
        </p:grpSpPr>
        <p:grpSp>
          <p:nvGrpSpPr>
            <p:cNvPr id="11" name="Grupp 10">
              <a:extLst>
                <a:ext uri="{FF2B5EF4-FFF2-40B4-BE49-F238E27FC236}">
                  <a16:creationId xmlns:a16="http://schemas.microsoft.com/office/drawing/2014/main" id="{ACA10481-D63E-4AC3-9AE2-AFE237E53EE2}"/>
                </a:ext>
              </a:extLst>
            </p:cNvPr>
            <p:cNvGrpSpPr/>
            <p:nvPr userDrawn="1"/>
          </p:nvGrpSpPr>
          <p:grpSpPr>
            <a:xfrm>
              <a:off x="9575321" y="4632388"/>
              <a:ext cx="2624600" cy="2234238"/>
              <a:chOff x="9575321" y="4632388"/>
              <a:chExt cx="2624600" cy="2234238"/>
            </a:xfrm>
          </p:grpSpPr>
          <p:pic>
            <p:nvPicPr>
              <p:cNvPr id="9" name="Bildobjekt 8">
                <a:extLst>
                  <a:ext uri="{FF2B5EF4-FFF2-40B4-BE49-F238E27FC236}">
                    <a16:creationId xmlns:a16="http://schemas.microsoft.com/office/drawing/2014/main" id="{202610F5-2FAD-47F3-9DA3-0B09A2D86B1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9770502" y="4437207"/>
                <a:ext cx="2234238" cy="2624600"/>
              </a:xfrm>
              <a:prstGeom prst="rect">
                <a:avLst/>
              </a:prstGeom>
            </p:spPr>
          </p:pic>
          <p:sp>
            <p:nvSpPr>
              <p:cNvPr id="7" name="Rektangel 6">
                <a:extLst>
                  <a:ext uri="{FF2B5EF4-FFF2-40B4-BE49-F238E27FC236}">
                    <a16:creationId xmlns:a16="http://schemas.microsoft.com/office/drawing/2014/main" id="{62880465-B287-44D9-987F-54B252C2CEC4}"/>
                  </a:ext>
                </a:extLst>
              </p:cNvPr>
              <p:cNvSpPr/>
              <p:nvPr userDrawn="1"/>
            </p:nvSpPr>
            <p:spPr>
              <a:xfrm>
                <a:off x="11527768" y="5607170"/>
                <a:ext cx="428443" cy="98341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</p:grpSp>
        <p:pic>
          <p:nvPicPr>
            <p:cNvPr id="8" name="Bildobjekt 7" descr="En bild som visar ritning&#10;&#10;Automatiskt genererad beskrivning">
              <a:extLst>
                <a:ext uri="{FF2B5EF4-FFF2-40B4-BE49-F238E27FC236}">
                  <a16:creationId xmlns:a16="http://schemas.microsoft.com/office/drawing/2014/main" id="{05E2CB7E-A3C4-4B87-A60A-A968FF73A4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90052" y="6211021"/>
              <a:ext cx="966160" cy="3993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14736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</p:sldLayoutIdLst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4400" b="1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258763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Symbol" panose="05050102010706020507" pitchFamily="18" charset="2"/>
        <a:buChar char=""/>
        <a:defRPr sz="1800" kern="1200">
          <a:solidFill>
            <a:srgbClr val="FFFFFF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Symbol" panose="05050102010706020507" pitchFamily="18" charset="2"/>
        <a:buChar char="-"/>
        <a:defRPr sz="1600" kern="12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Font typeface="Symbol" panose="05050102010706020507" pitchFamily="18" charset="2"/>
        <a:buChar char="-"/>
        <a:defRPr sz="1400" kern="12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Font typeface="Symbol" panose="05050102010706020507" pitchFamily="18" charset="2"/>
        <a:buChar char="-"/>
        <a:defRPr sz="1400" kern="12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Font typeface="Symbol" panose="05050102010706020507" pitchFamily="18" charset="2"/>
        <a:buChar char="-"/>
        <a:defRPr sz="14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9" pos="3840">
          <p15:clr>
            <a:srgbClr val="F26B43"/>
          </p15:clr>
        </p15:guide>
        <p15:guide id="10" orient="horz" pos="2160">
          <p15:clr>
            <a:srgbClr val="F26B43"/>
          </p15:clr>
        </p15:guide>
      </p15:sldGuideLst>
    </p:ext>
  </p:extLst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>
            <a:extLst>
              <a:ext uri="{FF2B5EF4-FFF2-40B4-BE49-F238E27FC236}">
                <a16:creationId xmlns:a16="http://schemas.microsoft.com/office/drawing/2014/main" id="{C376CDD0-9A3E-4D42-A72D-71F6AEC57F5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664233" y="874602"/>
            <a:ext cx="9609825" cy="12313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64232" y="2495203"/>
            <a:ext cx="9609825" cy="37385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2457449" y="6356350"/>
            <a:ext cx="60293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664232" y="6356350"/>
            <a:ext cx="12693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765C18DA-410A-4124-BB0F-DE8CA676B1E5}" type="datetimeFigureOut">
              <a:rPr lang="sv-SE" smtClean="0"/>
              <a:t>2023-12-13</a:t>
            </a:fld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9009033" y="6356350"/>
            <a:ext cx="127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51856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</p:sldLayoutIdLst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8763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Symbol" panose="05050102010706020507" pitchFamily="18" charset="2"/>
        <a:buChar char="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Symbol" panose="05050102010706020507" pitchFamily="18" charset="2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9" pos="3840">
          <p15:clr>
            <a:srgbClr val="F26B43"/>
          </p15:clr>
        </p15:guide>
        <p15:guide id="10" orient="horz" pos="2160">
          <p15:clr>
            <a:srgbClr val="F26B43"/>
          </p15:clr>
        </p15:guide>
      </p15:sldGuideLst>
    </p:ext>
  </p:extLst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>
            <a:extLst>
              <a:ext uri="{FF2B5EF4-FFF2-40B4-BE49-F238E27FC236}">
                <a16:creationId xmlns:a16="http://schemas.microsoft.com/office/drawing/2014/main" id="{C376CDD0-9A3E-4D42-A72D-71F6AEC57F58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664233" y="874602"/>
            <a:ext cx="9609825" cy="12313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64232" y="2495203"/>
            <a:ext cx="9609825" cy="37385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664232" y="6356350"/>
            <a:ext cx="12693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765C18DA-410A-4124-BB0F-DE8CA676B1E5}" type="datetimeFigureOut">
              <a:rPr lang="sv-SE" smtClean="0"/>
              <a:t>2023-12-13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2457449" y="6356350"/>
            <a:ext cx="60293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9009033" y="6356350"/>
            <a:ext cx="127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DBAD975-63FF-4468-AC34-025F73E043F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23548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</p:sldLayoutIdLst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8763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Symbol" panose="05050102010706020507" pitchFamily="18" charset="2"/>
        <a:buChar char="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Symbol" panose="05050102010706020507" pitchFamily="18" charset="2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9" pos="3840">
          <p15:clr>
            <a:srgbClr val="F26B43"/>
          </p15:clr>
        </p15:guide>
        <p15:guide id="10" orient="horz" pos="2160">
          <p15:clr>
            <a:srgbClr val="F26B43"/>
          </p15:clr>
        </p15:guide>
      </p15:sldGuideLst>
    </p:ext>
  </p:extLst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>
            <a:extLst>
              <a:ext uri="{FF2B5EF4-FFF2-40B4-BE49-F238E27FC236}">
                <a16:creationId xmlns:a16="http://schemas.microsoft.com/office/drawing/2014/main" id="{C376CDD0-9A3E-4D42-A72D-71F6AEC57F58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664233" y="874602"/>
            <a:ext cx="9609825" cy="12313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64232" y="2495203"/>
            <a:ext cx="9609825" cy="37385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664232" y="6356350"/>
            <a:ext cx="12693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765C18DA-410A-4124-BB0F-DE8CA676B1E5}" type="datetimeFigureOut">
              <a:rPr lang="sv-SE" smtClean="0"/>
              <a:t>2023-12-13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2457449" y="6356350"/>
            <a:ext cx="60293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9009033" y="6356350"/>
            <a:ext cx="127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DBAD975-63FF-4468-AC34-025F73E043F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0912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</p:sldLayoutIdLst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8763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Symbol" panose="05050102010706020507" pitchFamily="18" charset="2"/>
        <a:buChar char="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Symbol" panose="05050102010706020507" pitchFamily="18" charset="2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9" pos="3840">
          <p15:clr>
            <a:srgbClr val="F26B43"/>
          </p15:clr>
        </p15:guide>
        <p15:guide id="10" orient="horz" pos="2160">
          <p15:clr>
            <a:srgbClr val="F26B43"/>
          </p15:clr>
        </p15:guide>
      </p15:sldGuideLst>
    </p:ext>
  </p:extLst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8420EEB1-80E0-4243-AAA6-40D671C335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2244" y="6356350"/>
            <a:ext cx="975483" cy="403200"/>
          </a:xfrm>
          <a:prstGeom prst="rect">
            <a:avLst/>
          </a:prstGeom>
        </p:spPr>
      </p:pic>
      <p:cxnSp>
        <p:nvCxnSpPr>
          <p:cNvPr id="10" name="Rak koppling 9">
            <a:extLst>
              <a:ext uri="{FF2B5EF4-FFF2-40B4-BE49-F238E27FC236}">
                <a16:creationId xmlns:a16="http://schemas.microsoft.com/office/drawing/2014/main" id="{A7BC3E9A-336E-4FA4-891B-A73729A1A1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 userDrawn="1"/>
        </p:nvCxnSpPr>
        <p:spPr>
          <a:xfrm>
            <a:off x="0" y="6279521"/>
            <a:ext cx="12192000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664233" y="874602"/>
            <a:ext cx="9609825" cy="12313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64232" y="2495203"/>
            <a:ext cx="9609825" cy="37385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2457449" y="6356350"/>
            <a:ext cx="60293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664232" y="6356350"/>
            <a:ext cx="12693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765C18DA-410A-4124-BB0F-DE8CA676B1E5}" type="datetimeFigureOut">
              <a:rPr lang="sv-SE" smtClean="0"/>
              <a:t>2023-12-13</a:t>
            </a:fld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9009033" y="6356350"/>
            <a:ext cx="127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89829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</p:sldLayoutIdLst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8763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Symbol" panose="05050102010706020507" pitchFamily="18" charset="2"/>
        <a:buChar char="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Symbol" panose="05050102010706020507" pitchFamily="18" charset="2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9" pos="3840">
          <p15:clr>
            <a:srgbClr val="F26B43"/>
          </p15:clr>
        </p15:guide>
        <p15:guide id="10" orient="horz" pos="216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88DC57B8-96C9-401F-BEB2-987CD6ADD88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664233" y="874602"/>
            <a:ext cx="9609825" cy="12313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64232" y="2495203"/>
            <a:ext cx="9609825" cy="37385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664232" y="6356350"/>
            <a:ext cx="12693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4B42D259-ACB8-4FD1-AC0F-9CAC8F5E07E0}" type="datetimeFigureOut">
              <a:rPr lang="sv-SE" smtClean="0"/>
              <a:t>2023-12-13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2457449" y="6356350"/>
            <a:ext cx="60293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9009033" y="6356350"/>
            <a:ext cx="127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34C9B0E5-37D7-412E-A162-6A236BADC197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4807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</p:sldLayoutIdLst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8763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Symbol" panose="05050102010706020507" pitchFamily="18" charset="2"/>
        <a:buChar char="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Symbol" panose="05050102010706020507" pitchFamily="18" charset="2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9" pos="3840">
          <p15:clr>
            <a:srgbClr val="F26B43"/>
          </p15:clr>
        </p15:guide>
        <p15:guide id="10" orient="horz" pos="216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2E2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664233" y="874602"/>
            <a:ext cx="9609825" cy="12313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64232" y="2495203"/>
            <a:ext cx="9609825" cy="37385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664232" y="6356350"/>
            <a:ext cx="12693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4B42D259-ACB8-4FD1-AC0F-9CAC8F5E07E0}" type="datetimeFigureOut">
              <a:rPr lang="sv-SE" smtClean="0"/>
              <a:pPr/>
              <a:t>2023-12-13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2457449" y="6356350"/>
            <a:ext cx="60293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9009033" y="6356350"/>
            <a:ext cx="127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34C9B0E5-37D7-412E-A162-6A236BADC197}" type="slidenum">
              <a:rPr lang="sv-SE" smtClean="0"/>
              <a:pPr/>
              <a:t>‹#›</a:t>
            </a:fld>
            <a:endParaRPr lang="sv-SE" dirty="0"/>
          </a:p>
        </p:txBody>
      </p:sp>
      <p:grpSp>
        <p:nvGrpSpPr>
          <p:cNvPr id="10" name="Grupp 9">
            <a:extLst>
              <a:ext uri="{FF2B5EF4-FFF2-40B4-BE49-F238E27FC236}">
                <a16:creationId xmlns:a16="http://schemas.microsoft.com/office/drawing/2014/main" id="{BCD0A87E-FE0C-48EC-96E1-F6EBC1D60EB4}"/>
              </a:ext>
            </a:extLst>
          </p:cNvPr>
          <p:cNvGrpSpPr/>
          <p:nvPr userDrawn="1"/>
        </p:nvGrpSpPr>
        <p:grpSpPr>
          <a:xfrm>
            <a:off x="9575321" y="4632388"/>
            <a:ext cx="2624600" cy="2234238"/>
            <a:chOff x="9575321" y="4632388"/>
            <a:chExt cx="2624600" cy="2234238"/>
          </a:xfrm>
        </p:grpSpPr>
        <p:grpSp>
          <p:nvGrpSpPr>
            <p:cNvPr id="11" name="Grupp 10">
              <a:extLst>
                <a:ext uri="{FF2B5EF4-FFF2-40B4-BE49-F238E27FC236}">
                  <a16:creationId xmlns:a16="http://schemas.microsoft.com/office/drawing/2014/main" id="{ACA10481-D63E-4AC3-9AE2-AFE237E53EE2}"/>
                </a:ext>
              </a:extLst>
            </p:cNvPr>
            <p:cNvGrpSpPr/>
            <p:nvPr userDrawn="1"/>
          </p:nvGrpSpPr>
          <p:grpSpPr>
            <a:xfrm>
              <a:off x="9575321" y="4632388"/>
              <a:ext cx="2624600" cy="2234238"/>
              <a:chOff x="9575321" y="4632388"/>
              <a:chExt cx="2624600" cy="2234238"/>
            </a:xfrm>
          </p:grpSpPr>
          <p:pic>
            <p:nvPicPr>
              <p:cNvPr id="9" name="Bildobjekt 8">
                <a:extLst>
                  <a:ext uri="{FF2B5EF4-FFF2-40B4-BE49-F238E27FC236}">
                    <a16:creationId xmlns:a16="http://schemas.microsoft.com/office/drawing/2014/main" id="{202610F5-2FAD-47F3-9DA3-0B09A2D86B1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9770502" y="4437207"/>
                <a:ext cx="2234238" cy="2624600"/>
              </a:xfrm>
              <a:prstGeom prst="rect">
                <a:avLst/>
              </a:prstGeom>
            </p:spPr>
          </p:pic>
          <p:sp>
            <p:nvSpPr>
              <p:cNvPr id="7" name="Rektangel 6">
                <a:extLst>
                  <a:ext uri="{FF2B5EF4-FFF2-40B4-BE49-F238E27FC236}">
                    <a16:creationId xmlns:a16="http://schemas.microsoft.com/office/drawing/2014/main" id="{62880465-B287-44D9-987F-54B252C2CEC4}"/>
                  </a:ext>
                </a:extLst>
              </p:cNvPr>
              <p:cNvSpPr/>
              <p:nvPr userDrawn="1"/>
            </p:nvSpPr>
            <p:spPr>
              <a:xfrm>
                <a:off x="11527768" y="5607170"/>
                <a:ext cx="428443" cy="98341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</p:grpSp>
        <p:pic>
          <p:nvPicPr>
            <p:cNvPr id="8" name="Bildobjekt 7" descr="En bild som visar ritning&#10;&#10;Automatiskt genererad beskrivning">
              <a:extLst>
                <a:ext uri="{FF2B5EF4-FFF2-40B4-BE49-F238E27FC236}">
                  <a16:creationId xmlns:a16="http://schemas.microsoft.com/office/drawing/2014/main" id="{05E2CB7E-A3C4-4B87-A60A-A968FF73A4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90052" y="6211021"/>
              <a:ext cx="966160" cy="3993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26646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684" r:id="rId2"/>
    <p:sldLayoutId id="2147483685" r:id="rId3"/>
    <p:sldLayoutId id="2147483714" r:id="rId4"/>
    <p:sldLayoutId id="2147483715" r:id="rId5"/>
  </p:sldLayoutIdLst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4400" b="1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258763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Symbol" panose="05050102010706020507" pitchFamily="18" charset="2"/>
        <a:buChar char=""/>
        <a:defRPr sz="1800" kern="1200">
          <a:solidFill>
            <a:srgbClr val="FFFFFF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Symbol" panose="05050102010706020507" pitchFamily="18" charset="2"/>
        <a:buChar char="-"/>
        <a:defRPr sz="1600" kern="12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Font typeface="Symbol" panose="05050102010706020507" pitchFamily="18" charset="2"/>
        <a:buChar char="-"/>
        <a:defRPr sz="1400" kern="12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Font typeface="Symbol" panose="05050102010706020507" pitchFamily="18" charset="2"/>
        <a:buChar char="-"/>
        <a:defRPr sz="1400" kern="12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Font typeface="Symbol" panose="05050102010706020507" pitchFamily="18" charset="2"/>
        <a:buChar char="-"/>
        <a:defRPr sz="14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9" pos="3840">
          <p15:clr>
            <a:srgbClr val="F26B43"/>
          </p15:clr>
        </p15:guide>
        <p15:guide id="10" orient="horz" pos="216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01E141CC-09B0-40DE-8689-3F3B027583FA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664233" y="975186"/>
            <a:ext cx="9609825" cy="11124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64232" y="2495203"/>
            <a:ext cx="9609825" cy="37385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664232" y="6356350"/>
            <a:ext cx="12693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D230B7FC-8DD1-423E-8EF4-94D7897E47A9}" type="datetimeFigureOut">
              <a:rPr lang="sv-SE" smtClean="0"/>
              <a:pPr/>
              <a:t>2023-12-13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2457449" y="6356350"/>
            <a:ext cx="60293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9009033" y="6356350"/>
            <a:ext cx="127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A89D212-3966-4D00-A59B-EFC19ACC4594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41014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8763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Symbol" panose="05050102010706020507" pitchFamily="18" charset="2"/>
        <a:buChar char="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Symbol" panose="05050102010706020507" pitchFamily="18" charset="2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9" pos="3840">
          <p15:clr>
            <a:srgbClr val="F26B43"/>
          </p15:clr>
        </p15:guide>
        <p15:guide id="10" orient="horz" pos="216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222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664233" y="975186"/>
            <a:ext cx="9609825" cy="11124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64232" y="2495203"/>
            <a:ext cx="9609825" cy="37385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664232" y="6356350"/>
            <a:ext cx="12693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D230B7FC-8DD1-423E-8EF4-94D7897E47A9}" type="datetimeFigureOut">
              <a:rPr lang="sv-SE" smtClean="0"/>
              <a:pPr/>
              <a:t>2023-12-13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2457449" y="6356350"/>
            <a:ext cx="60293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9009033" y="6356350"/>
            <a:ext cx="127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A89D212-3966-4D00-A59B-EFC19ACC4594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10" name="Bildobjekt 9" descr="En bild som visar ritning&#10;&#10;Automatiskt genererad beskrivning">
            <a:extLst>
              <a:ext uri="{FF2B5EF4-FFF2-40B4-BE49-F238E27FC236}">
                <a16:creationId xmlns:a16="http://schemas.microsoft.com/office/drawing/2014/main" id="{3E467AC3-6FEB-43D1-B07B-53D7F2F674E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2244" y="6356350"/>
            <a:ext cx="975640" cy="40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0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58763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Symbol" panose="05050102010706020507" pitchFamily="18" charset="2"/>
        <a:buChar char="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Symbol" panose="05050102010706020507" pitchFamily="18" charset="2"/>
        <a:buChar char="-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Font typeface="Symbol" panose="05050102010706020507" pitchFamily="18" charset="2"/>
        <a:buChar char="-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Font typeface="Symbol" panose="05050102010706020507" pitchFamily="18" charset="2"/>
        <a:buChar char="-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Font typeface="Symbol" panose="05050102010706020507" pitchFamily="18" charset="2"/>
        <a:buChar char="-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9" pos="3840">
          <p15:clr>
            <a:srgbClr val="F26B43"/>
          </p15:clr>
        </p15:guide>
        <p15:guide id="10" orient="horz" pos="216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 descr="En bild som visar ritning&#10;&#10;Automatiskt genererad beskrivning">
            <a:extLst>
              <a:ext uri="{FF2B5EF4-FFF2-40B4-BE49-F238E27FC236}">
                <a16:creationId xmlns:a16="http://schemas.microsoft.com/office/drawing/2014/main" id="{3AE7FF09-5CCC-4FAB-8408-8005BA4AAF14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2244" y="6356350"/>
            <a:ext cx="975483" cy="403200"/>
          </a:xfrm>
          <a:prstGeom prst="rect">
            <a:avLst/>
          </a:prstGeom>
        </p:spPr>
      </p:pic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664233" y="975186"/>
            <a:ext cx="9609825" cy="11124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64232" y="2495203"/>
            <a:ext cx="9609825" cy="37385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664232" y="6356350"/>
            <a:ext cx="12693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D230B7FC-8DD1-423E-8EF4-94D7897E47A9}" type="datetimeFigureOut">
              <a:rPr lang="sv-SE" smtClean="0"/>
              <a:pPr/>
              <a:t>2023-12-13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2457449" y="6356350"/>
            <a:ext cx="60293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9009033" y="6356350"/>
            <a:ext cx="127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A89D212-3966-4D00-A59B-EFC19ACC4594}" type="slidenum">
              <a:rPr lang="sv-SE" smtClean="0"/>
              <a:pPr/>
              <a:t>‹#›</a:t>
            </a:fld>
            <a:endParaRPr lang="sv-SE" dirty="0"/>
          </a:p>
        </p:txBody>
      </p:sp>
      <p:cxnSp>
        <p:nvCxnSpPr>
          <p:cNvPr id="9" name="Rak koppling 8">
            <a:extLst>
              <a:ext uri="{FF2B5EF4-FFF2-40B4-BE49-F238E27FC236}">
                <a16:creationId xmlns:a16="http://schemas.microsoft.com/office/drawing/2014/main" id="{A52E8933-DCFE-49DC-8860-51A0F5BEB337}"/>
              </a:ext>
            </a:extLst>
          </p:cNvPr>
          <p:cNvCxnSpPr/>
          <p:nvPr userDrawn="1"/>
        </p:nvCxnSpPr>
        <p:spPr>
          <a:xfrm>
            <a:off x="0" y="6279521"/>
            <a:ext cx="12192000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4266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8763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Symbol" panose="05050102010706020507" pitchFamily="18" charset="2"/>
        <a:buChar char="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Symbol" panose="05050102010706020507" pitchFamily="18" charset="2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9" pos="3840">
          <p15:clr>
            <a:srgbClr val="F26B43"/>
          </p15:clr>
        </p15:guide>
        <p15:guide id="10" orient="horz" pos="2160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8420EEB1-80E0-4243-AAA6-40D671C335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2244" y="6356350"/>
            <a:ext cx="975483" cy="403200"/>
          </a:xfrm>
          <a:prstGeom prst="rect">
            <a:avLst/>
          </a:prstGeom>
        </p:spPr>
      </p:pic>
      <p:cxnSp>
        <p:nvCxnSpPr>
          <p:cNvPr id="10" name="Rak koppling 9">
            <a:extLst>
              <a:ext uri="{FF2B5EF4-FFF2-40B4-BE49-F238E27FC236}">
                <a16:creationId xmlns:a16="http://schemas.microsoft.com/office/drawing/2014/main" id="{A7BC3E9A-336E-4FA4-891B-A73729A1A1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 userDrawn="1"/>
        </p:nvCxnSpPr>
        <p:spPr>
          <a:xfrm>
            <a:off x="0" y="6279521"/>
            <a:ext cx="12192000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64232" y="2495203"/>
            <a:ext cx="9609825" cy="37385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664233" y="874602"/>
            <a:ext cx="9609825" cy="12313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2457449" y="6356350"/>
            <a:ext cx="60293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664232" y="6356350"/>
            <a:ext cx="12693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765C18DA-410A-4124-BB0F-DE8CA676B1E5}" type="datetimeFigureOut">
              <a:rPr lang="sv-SE" smtClean="0"/>
              <a:t>2023-12-13</a:t>
            </a:fld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9009033" y="6356350"/>
            <a:ext cx="127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DBAD975-63FF-4468-AC34-025F73E043F9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16663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</p:sldLayoutIdLst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8763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Symbol" panose="05050102010706020507" pitchFamily="18" charset="2"/>
        <a:buChar char="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Symbol" panose="05050102010706020507" pitchFamily="18" charset="2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9" pos="3840">
          <p15:clr>
            <a:srgbClr val="F26B43"/>
          </p15:clr>
        </p15:guide>
        <p15:guide id="10" orient="horz" pos="2160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01E141CC-09B0-40DE-8689-3F3B027583FA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664233" y="975186"/>
            <a:ext cx="9609825" cy="11124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64232" y="2495203"/>
            <a:ext cx="9609825" cy="37385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664232" y="6356350"/>
            <a:ext cx="12693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D230B7FC-8DD1-423E-8EF4-94D7897E47A9}" type="datetimeFigureOut">
              <a:rPr lang="sv-SE" smtClean="0"/>
              <a:pPr/>
              <a:t>2023-12-13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2457449" y="6356350"/>
            <a:ext cx="60293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9009033" y="6356350"/>
            <a:ext cx="127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A89D212-3966-4D00-A59B-EFC19ACC4594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14032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8763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Symbol" panose="05050102010706020507" pitchFamily="18" charset="2"/>
        <a:buChar char="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Symbol" panose="05050102010706020507" pitchFamily="18" charset="2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9" pos="3840">
          <p15:clr>
            <a:srgbClr val="F26B43"/>
          </p15:clr>
        </p15:guide>
        <p15:guide id="10" orient="horz" pos="2160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2E2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664233" y="874602"/>
            <a:ext cx="9609825" cy="12313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64232" y="2495203"/>
            <a:ext cx="9609825" cy="37385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664232" y="6356350"/>
            <a:ext cx="12693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4B42D259-ACB8-4FD1-AC0F-9CAC8F5E07E0}" type="datetimeFigureOut">
              <a:rPr lang="sv-SE" smtClean="0"/>
              <a:pPr/>
              <a:t>2023-12-13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2457449" y="6356350"/>
            <a:ext cx="60293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9009033" y="6356350"/>
            <a:ext cx="127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34C9B0E5-37D7-412E-A162-6A236BADC197}" type="slidenum">
              <a:rPr lang="sv-SE" smtClean="0"/>
              <a:pPr/>
              <a:t>‹#›</a:t>
            </a:fld>
            <a:endParaRPr lang="sv-SE" dirty="0"/>
          </a:p>
        </p:txBody>
      </p:sp>
      <p:grpSp>
        <p:nvGrpSpPr>
          <p:cNvPr id="10" name="Grupp 9">
            <a:extLst>
              <a:ext uri="{FF2B5EF4-FFF2-40B4-BE49-F238E27FC236}">
                <a16:creationId xmlns:a16="http://schemas.microsoft.com/office/drawing/2014/main" id="{BCD0A87E-FE0C-48EC-96E1-F6EBC1D60EB4}"/>
              </a:ext>
            </a:extLst>
          </p:cNvPr>
          <p:cNvGrpSpPr/>
          <p:nvPr userDrawn="1"/>
        </p:nvGrpSpPr>
        <p:grpSpPr>
          <a:xfrm>
            <a:off x="9575321" y="4632388"/>
            <a:ext cx="2624600" cy="2234238"/>
            <a:chOff x="9575321" y="4632388"/>
            <a:chExt cx="2624600" cy="2234238"/>
          </a:xfrm>
        </p:grpSpPr>
        <p:grpSp>
          <p:nvGrpSpPr>
            <p:cNvPr id="11" name="Grupp 10">
              <a:extLst>
                <a:ext uri="{FF2B5EF4-FFF2-40B4-BE49-F238E27FC236}">
                  <a16:creationId xmlns:a16="http://schemas.microsoft.com/office/drawing/2014/main" id="{ACA10481-D63E-4AC3-9AE2-AFE237E53EE2}"/>
                </a:ext>
              </a:extLst>
            </p:cNvPr>
            <p:cNvGrpSpPr/>
            <p:nvPr userDrawn="1"/>
          </p:nvGrpSpPr>
          <p:grpSpPr>
            <a:xfrm>
              <a:off x="9575321" y="4632388"/>
              <a:ext cx="2624600" cy="2234238"/>
              <a:chOff x="9575321" y="4632388"/>
              <a:chExt cx="2624600" cy="2234238"/>
            </a:xfrm>
          </p:grpSpPr>
          <p:pic>
            <p:nvPicPr>
              <p:cNvPr id="9" name="Bildobjekt 8">
                <a:extLst>
                  <a:ext uri="{FF2B5EF4-FFF2-40B4-BE49-F238E27FC236}">
                    <a16:creationId xmlns:a16="http://schemas.microsoft.com/office/drawing/2014/main" id="{202610F5-2FAD-47F3-9DA3-0B09A2D86B1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9770502" y="4437207"/>
                <a:ext cx="2234238" cy="2624600"/>
              </a:xfrm>
              <a:prstGeom prst="rect">
                <a:avLst/>
              </a:prstGeom>
            </p:spPr>
          </p:pic>
          <p:sp>
            <p:nvSpPr>
              <p:cNvPr id="7" name="Rektangel 6">
                <a:extLst>
                  <a:ext uri="{FF2B5EF4-FFF2-40B4-BE49-F238E27FC236}">
                    <a16:creationId xmlns:a16="http://schemas.microsoft.com/office/drawing/2014/main" id="{62880465-B287-44D9-987F-54B252C2CEC4}"/>
                  </a:ext>
                </a:extLst>
              </p:cNvPr>
              <p:cNvSpPr/>
              <p:nvPr userDrawn="1"/>
            </p:nvSpPr>
            <p:spPr>
              <a:xfrm>
                <a:off x="11527768" y="5607170"/>
                <a:ext cx="428443" cy="98341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</p:grpSp>
        <p:pic>
          <p:nvPicPr>
            <p:cNvPr id="8" name="Bildobjekt 7" descr="En bild som visar ritning&#10;&#10;Automatiskt genererad beskrivning">
              <a:extLst>
                <a:ext uri="{FF2B5EF4-FFF2-40B4-BE49-F238E27FC236}">
                  <a16:creationId xmlns:a16="http://schemas.microsoft.com/office/drawing/2014/main" id="{05E2CB7E-A3C4-4B87-A60A-A968FF73A4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90052" y="6211021"/>
              <a:ext cx="966160" cy="3993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73884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</p:sldLayoutIdLst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4400" b="1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258763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Symbol" panose="05050102010706020507" pitchFamily="18" charset="2"/>
        <a:buChar char=""/>
        <a:defRPr sz="1800" kern="1200">
          <a:solidFill>
            <a:srgbClr val="FFFFFF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Symbol" panose="05050102010706020507" pitchFamily="18" charset="2"/>
        <a:buChar char="-"/>
        <a:defRPr sz="1600" kern="12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Font typeface="Symbol" panose="05050102010706020507" pitchFamily="18" charset="2"/>
        <a:buChar char="-"/>
        <a:defRPr sz="1400" kern="12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Font typeface="Symbol" panose="05050102010706020507" pitchFamily="18" charset="2"/>
        <a:buChar char="-"/>
        <a:defRPr sz="1400" kern="12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Font typeface="Symbol" panose="05050102010706020507" pitchFamily="18" charset="2"/>
        <a:buChar char="-"/>
        <a:defRPr sz="14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9" pos="3840">
          <p15:clr>
            <a:srgbClr val="F26B43"/>
          </p15:clr>
        </p15:guide>
        <p15:guide id="10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sv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sv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0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5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5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29.png"/><Relationship Id="rId11" Type="http://schemas.openxmlformats.org/officeDocument/2006/relationships/image" Target="../media/image49.png"/><Relationship Id="rId5" Type="http://schemas.openxmlformats.org/officeDocument/2006/relationships/image" Target="../media/image28.png"/><Relationship Id="rId15" Type="http://schemas.openxmlformats.org/officeDocument/2006/relationships/image" Target="../media/image53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9.svg"/><Relationship Id="rId7" Type="http://schemas.openxmlformats.org/officeDocument/2006/relationships/image" Target="../media/image63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56.png"/><Relationship Id="rId11" Type="http://schemas.openxmlformats.org/officeDocument/2006/relationships/image" Target="../media/image67.svg"/><Relationship Id="rId5" Type="http://schemas.openxmlformats.org/officeDocument/2006/relationships/image" Target="../media/image61.svg"/><Relationship Id="rId10" Type="http://schemas.openxmlformats.org/officeDocument/2006/relationships/image" Target="../media/image58.png"/><Relationship Id="rId4" Type="http://schemas.openxmlformats.org/officeDocument/2006/relationships/image" Target="../media/image55.png"/><Relationship Id="rId9" Type="http://schemas.openxmlformats.org/officeDocument/2006/relationships/image" Target="../media/image65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skr.se" TargetMode="External"/><Relationship Id="rId2" Type="http://schemas.openxmlformats.org/officeDocument/2006/relationships/hyperlink" Target="mailto:vft@skr.se" TargetMode="External"/><Relationship Id="rId1" Type="http://schemas.openxmlformats.org/officeDocument/2006/relationships/slideLayout" Target="../slideLayouts/slideLayout123.xml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6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0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0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03.xml"/><Relationship Id="rId4" Type="http://schemas.openxmlformats.org/officeDocument/2006/relationships/image" Target="../media/image81.sv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3.xml"/><Relationship Id="rId4" Type="http://schemas.openxmlformats.org/officeDocument/2006/relationships/image" Target="../media/image83.sv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0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05.xml"/><Relationship Id="rId4" Type="http://schemas.openxmlformats.org/officeDocument/2006/relationships/image" Target="../media/image8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0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skr.se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1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7E1CE0D-1BB1-47FC-A45E-C23385E1F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3321" y="931376"/>
            <a:ext cx="5904801" cy="1966912"/>
          </a:xfrm>
        </p:spPr>
        <p:txBody>
          <a:bodyPr/>
          <a:lstStyle/>
          <a:p>
            <a:r>
              <a:rPr lang="sv-SE" dirty="0"/>
              <a:t>Välkomna till RSS nätverksmöte</a:t>
            </a:r>
            <a:br>
              <a:rPr lang="sv-SE" dirty="0"/>
            </a:br>
            <a:r>
              <a:rPr lang="sv-SE" dirty="0"/>
              <a:t/>
            </a:r>
            <a:br>
              <a:rPr lang="sv-SE" dirty="0"/>
            </a:br>
            <a:r>
              <a:rPr lang="sv-SE" sz="3200" dirty="0"/>
              <a:t>12 december</a:t>
            </a:r>
            <a:endParaRPr lang="sv-SE" dirty="0"/>
          </a:p>
        </p:txBody>
      </p:sp>
      <p:pic>
        <p:nvPicPr>
          <p:cNvPr id="5" name="Bildobjekt 4" descr="En bild som visar utomhus, snö, träd, vinter&#10;&#10;Automatiskt genererad beskrivning">
            <a:extLst>
              <a:ext uri="{FF2B5EF4-FFF2-40B4-BE49-F238E27FC236}">
                <a16:creationId xmlns:a16="http://schemas.microsoft.com/office/drawing/2014/main" id="{E312D919-FB07-B29F-1CAE-497491456D6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63" y="86077"/>
            <a:ext cx="4091205" cy="614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507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AD62E25-C6EC-55FE-9448-B93767593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840" y="-34044"/>
            <a:ext cx="9609825" cy="1231392"/>
          </a:xfrm>
        </p:spPr>
        <p:txBody>
          <a:bodyPr/>
          <a:lstStyle/>
          <a:p>
            <a:pPr algn="ctr"/>
            <a:r>
              <a:rPr lang="sv-SE" sz="3600" dirty="0"/>
              <a:t>Digital tillsyn natt</a:t>
            </a:r>
          </a:p>
        </p:txBody>
      </p:sp>
      <p:pic>
        <p:nvPicPr>
          <p:cNvPr id="11" name="Platshållare för innehåll 10">
            <a:extLst>
              <a:ext uri="{FF2B5EF4-FFF2-40B4-BE49-F238E27FC236}">
                <a16:creationId xmlns:a16="http://schemas.microsoft.com/office/drawing/2014/main" id="{F6D353C0-10F6-43F0-6E12-33AC14AC7E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47219" y="549000"/>
            <a:ext cx="2554131" cy="5760000"/>
          </a:xfrm>
        </p:spPr>
      </p:pic>
      <p:pic>
        <p:nvPicPr>
          <p:cNvPr id="16" name="Bild 15">
            <a:extLst>
              <a:ext uri="{FF2B5EF4-FFF2-40B4-BE49-F238E27FC236}">
                <a16:creationId xmlns:a16="http://schemas.microsoft.com/office/drawing/2014/main" id="{7DD39AFE-E0B8-AA19-4655-2B7ECD5F27C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125454" y="448605"/>
            <a:ext cx="2554132" cy="5760000"/>
          </a:xfrm>
          <a:prstGeom prst="rect">
            <a:avLst/>
          </a:prstGeom>
        </p:spPr>
      </p:pic>
      <p:graphicFrame>
        <p:nvGraphicFramePr>
          <p:cNvPr id="19" name="Tabell 8">
            <a:extLst>
              <a:ext uri="{FF2B5EF4-FFF2-40B4-BE49-F238E27FC236}">
                <a16:creationId xmlns:a16="http://schemas.microsoft.com/office/drawing/2014/main" id="{1A85EA8B-17DF-92FA-FA52-665A9E3AD0DA}"/>
              </a:ext>
            </a:extLst>
          </p:cNvPr>
          <p:cNvGraphicFramePr>
            <a:graphicFrameLocks noGrp="1"/>
          </p:cNvGraphicFramePr>
          <p:nvPr/>
        </p:nvGraphicFramePr>
        <p:xfrm>
          <a:off x="8166811" y="3072679"/>
          <a:ext cx="3823847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2453">
                  <a:extLst>
                    <a:ext uri="{9D8B030D-6E8A-4147-A177-3AD203B41FA5}">
                      <a16:colId xmlns:a16="http://schemas.microsoft.com/office/drawing/2014/main" val="2662009208"/>
                    </a:ext>
                  </a:extLst>
                </a:gridCol>
                <a:gridCol w="1617394">
                  <a:extLst>
                    <a:ext uri="{9D8B030D-6E8A-4147-A177-3AD203B41FA5}">
                      <a16:colId xmlns:a16="http://schemas.microsoft.com/office/drawing/2014/main" val="618717008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795184747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6772467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050" dirty="0"/>
                        <a:t>Andel av invånare över 80 år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050" dirty="0"/>
                        <a:t>Bedömd införandegrad baserad på användande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050" dirty="0"/>
                        <a:t>Antal kom-</a:t>
                      </a:r>
                      <a:r>
                        <a:rPr lang="sv-SE" sz="1050" dirty="0" err="1"/>
                        <a:t>muner</a:t>
                      </a:r>
                      <a:endParaRPr lang="sv-SE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050" dirty="0"/>
                        <a:t>Andel kom-</a:t>
                      </a:r>
                      <a:r>
                        <a:rPr lang="sv-SE" sz="1050" dirty="0" err="1"/>
                        <a:t>muner</a:t>
                      </a:r>
                      <a:endParaRPr lang="sv-SE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35995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sv-SE" sz="1200" dirty="0">
                          <a:solidFill>
                            <a:schemeClr val="bg1"/>
                          </a:solidFill>
                        </a:rPr>
                        <a:t>1,50-</a:t>
                      </a:r>
                    </a:p>
                  </a:txBody>
                  <a:tcPr>
                    <a:solidFill>
                      <a:srgbClr val="0095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200" dirty="0">
                          <a:solidFill>
                            <a:schemeClr val="bg1"/>
                          </a:solidFill>
                        </a:rPr>
                        <a:t>Fullskalig användning</a:t>
                      </a:r>
                    </a:p>
                  </a:txBody>
                  <a:tcPr>
                    <a:solidFill>
                      <a:srgbClr val="0095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200" dirty="0">
                          <a:solidFill>
                            <a:schemeClr val="bg1"/>
                          </a:solidFill>
                        </a:rPr>
                        <a:t>18</a:t>
                      </a:r>
                    </a:p>
                  </a:txBody>
                  <a:tcPr>
                    <a:solidFill>
                      <a:srgbClr val="0095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200">
                          <a:solidFill>
                            <a:schemeClr val="bg1"/>
                          </a:solidFill>
                        </a:rPr>
                        <a:t>6%</a:t>
                      </a:r>
                      <a:endParaRPr lang="sv-SE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95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68390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sv-SE" sz="1200" dirty="0"/>
                        <a:t>1,00-1,49</a:t>
                      </a:r>
                    </a:p>
                  </a:txBody>
                  <a:tcPr>
                    <a:solidFill>
                      <a:srgbClr val="86FF8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200" dirty="0"/>
                        <a:t>På väg mot fullskalig användning</a:t>
                      </a:r>
                    </a:p>
                  </a:txBody>
                  <a:tcPr>
                    <a:solidFill>
                      <a:srgbClr val="86FF8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200" dirty="0"/>
                        <a:t>33</a:t>
                      </a:r>
                    </a:p>
                  </a:txBody>
                  <a:tcPr>
                    <a:solidFill>
                      <a:srgbClr val="86FF8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200"/>
                        <a:t>11%</a:t>
                      </a:r>
                      <a:endParaRPr lang="sv-SE" sz="1200" dirty="0"/>
                    </a:p>
                  </a:txBody>
                  <a:tcPr>
                    <a:solidFill>
                      <a:srgbClr val="86FF8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53464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sv-SE" sz="1200" dirty="0"/>
                        <a:t>0,01-0,99</a:t>
                      </a:r>
                    </a:p>
                  </a:txBody>
                  <a:tcPr>
                    <a:solidFill>
                      <a:srgbClr val="FFFF6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200" dirty="0"/>
                        <a:t>Få användare</a:t>
                      </a:r>
                    </a:p>
                  </a:txBody>
                  <a:tcPr>
                    <a:solidFill>
                      <a:srgbClr val="FFFF6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200" dirty="0"/>
                        <a:t>161</a:t>
                      </a:r>
                    </a:p>
                  </a:txBody>
                  <a:tcPr>
                    <a:solidFill>
                      <a:srgbClr val="FFFF6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200" dirty="0"/>
                        <a:t>56%</a:t>
                      </a:r>
                    </a:p>
                  </a:txBody>
                  <a:tcPr>
                    <a:solidFill>
                      <a:srgbClr val="FFFF6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52151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sv-SE" sz="1200" dirty="0"/>
                        <a:t>0</a:t>
                      </a:r>
                    </a:p>
                  </a:txBody>
                  <a:tcPr>
                    <a:solidFill>
                      <a:srgbClr val="F985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200" dirty="0"/>
                        <a:t>Erbjuder men 0 användare</a:t>
                      </a:r>
                    </a:p>
                  </a:txBody>
                  <a:tcPr>
                    <a:solidFill>
                      <a:srgbClr val="F985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200" dirty="0"/>
                        <a:t>13</a:t>
                      </a:r>
                    </a:p>
                  </a:txBody>
                  <a:tcPr>
                    <a:solidFill>
                      <a:srgbClr val="F985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200" dirty="0"/>
                        <a:t>4%</a:t>
                      </a:r>
                    </a:p>
                  </a:txBody>
                  <a:tcPr>
                    <a:solidFill>
                      <a:srgbClr val="F9852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14428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sv-SE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>
                    <a:solidFill>
                      <a:srgbClr val="FAAAA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Förekommer inte</a:t>
                      </a:r>
                    </a:p>
                  </a:txBody>
                  <a:tcPr>
                    <a:solidFill>
                      <a:srgbClr val="FAAAA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200" dirty="0"/>
                        <a:t>65</a:t>
                      </a:r>
                    </a:p>
                  </a:txBody>
                  <a:tcPr>
                    <a:solidFill>
                      <a:srgbClr val="FAAAA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200" dirty="0"/>
                        <a:t>22%</a:t>
                      </a:r>
                    </a:p>
                  </a:txBody>
                  <a:tcPr>
                    <a:solidFill>
                      <a:srgbClr val="FAAA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281727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sv-SE" sz="1200" dirty="0"/>
                        <a:t>Ej svar</a:t>
                      </a:r>
                    </a:p>
                  </a:txBody>
                  <a:tcPr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200" dirty="0"/>
                        <a:t>Ej svar</a:t>
                      </a:r>
                    </a:p>
                  </a:txBody>
                  <a:tcPr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200" dirty="0"/>
                        <a:t>0</a:t>
                      </a:r>
                    </a:p>
                  </a:txBody>
                  <a:tcPr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200" dirty="0"/>
                        <a:t>0%</a:t>
                      </a:r>
                    </a:p>
                  </a:txBody>
                  <a:tcPr>
                    <a:solidFill>
                      <a:srgbClr val="CACA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7750053"/>
                  </a:ext>
                </a:extLst>
              </a:tr>
            </a:tbl>
          </a:graphicData>
        </a:graphic>
      </p:graphicFrame>
      <p:graphicFrame>
        <p:nvGraphicFramePr>
          <p:cNvPr id="20" name="Tabell 8">
            <a:extLst>
              <a:ext uri="{FF2B5EF4-FFF2-40B4-BE49-F238E27FC236}">
                <a16:creationId xmlns:a16="http://schemas.microsoft.com/office/drawing/2014/main" id="{28456A12-6E80-4DA2-0570-F9BD2C0B2738}"/>
              </a:ext>
            </a:extLst>
          </p:cNvPr>
          <p:cNvGraphicFramePr>
            <a:graphicFrameLocks noGrp="1"/>
          </p:cNvGraphicFramePr>
          <p:nvPr/>
        </p:nvGraphicFramePr>
        <p:xfrm>
          <a:off x="2369549" y="3577917"/>
          <a:ext cx="3067203" cy="238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6052">
                  <a:extLst>
                    <a:ext uri="{9D8B030D-6E8A-4147-A177-3AD203B41FA5}">
                      <a16:colId xmlns:a16="http://schemas.microsoft.com/office/drawing/2014/main" val="618717008"/>
                    </a:ext>
                  </a:extLst>
                </a:gridCol>
                <a:gridCol w="859181">
                  <a:extLst>
                    <a:ext uri="{9D8B030D-6E8A-4147-A177-3AD203B41FA5}">
                      <a16:colId xmlns:a16="http://schemas.microsoft.com/office/drawing/2014/main" val="795184747"/>
                    </a:ext>
                  </a:extLst>
                </a:gridCol>
                <a:gridCol w="901970">
                  <a:extLst>
                    <a:ext uri="{9D8B030D-6E8A-4147-A177-3AD203B41FA5}">
                      <a16:colId xmlns:a16="http://schemas.microsoft.com/office/drawing/2014/main" val="6772467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v-SE" sz="1000" dirty="0"/>
                        <a:t>Uppgiven införandegrad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000" dirty="0"/>
                        <a:t>Antal kommuner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000" dirty="0"/>
                        <a:t>Andel kommuner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35995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v-SE" sz="1400" dirty="0"/>
                        <a:t>Införd</a:t>
                      </a:r>
                    </a:p>
                  </a:txBody>
                  <a:tcPr>
                    <a:solidFill>
                      <a:srgbClr val="86FF8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400" dirty="0"/>
                        <a:t>195</a:t>
                      </a:r>
                    </a:p>
                  </a:txBody>
                  <a:tcPr>
                    <a:solidFill>
                      <a:srgbClr val="86FF8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400" dirty="0"/>
                        <a:t>67%</a:t>
                      </a:r>
                    </a:p>
                  </a:txBody>
                  <a:tcPr>
                    <a:solidFill>
                      <a:srgbClr val="86FF8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53464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v-SE" sz="1400" dirty="0"/>
                        <a:t>Pilot- eller testverksamhet</a:t>
                      </a:r>
                    </a:p>
                  </a:txBody>
                  <a:tcPr>
                    <a:solidFill>
                      <a:srgbClr val="FFFF6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400" dirty="0"/>
                        <a:t>30</a:t>
                      </a:r>
                    </a:p>
                  </a:txBody>
                  <a:tcPr>
                    <a:solidFill>
                      <a:srgbClr val="FFFF6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400" dirty="0"/>
                        <a:t>10%</a:t>
                      </a:r>
                    </a:p>
                  </a:txBody>
                  <a:tcPr>
                    <a:solidFill>
                      <a:srgbClr val="FFFF6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52151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v-SE" sz="1400" dirty="0"/>
                        <a:t>Förekommer inte</a:t>
                      </a:r>
                    </a:p>
                  </a:txBody>
                  <a:tcPr>
                    <a:solidFill>
                      <a:srgbClr val="FAAAA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400" dirty="0"/>
                        <a:t>65</a:t>
                      </a:r>
                    </a:p>
                  </a:txBody>
                  <a:tcPr>
                    <a:solidFill>
                      <a:srgbClr val="FAAAA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400" dirty="0"/>
                        <a:t>22%</a:t>
                      </a:r>
                    </a:p>
                  </a:txBody>
                  <a:tcPr>
                    <a:solidFill>
                      <a:srgbClr val="FAAA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32226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v-SE" sz="1400" dirty="0"/>
                        <a:t>Ej svar</a:t>
                      </a:r>
                    </a:p>
                  </a:txBody>
                  <a:tcPr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400" dirty="0"/>
                        <a:t>0</a:t>
                      </a:r>
                    </a:p>
                  </a:txBody>
                  <a:tcPr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400" dirty="0"/>
                        <a:t>0%</a:t>
                      </a:r>
                    </a:p>
                  </a:txBody>
                  <a:tcPr>
                    <a:solidFill>
                      <a:srgbClr val="CACA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7750053"/>
                  </a:ext>
                </a:extLst>
              </a:tr>
            </a:tbl>
          </a:graphicData>
        </a:graphic>
      </p:graphicFrame>
      <p:sp>
        <p:nvSpPr>
          <p:cNvPr id="21" name="textruta 20">
            <a:extLst>
              <a:ext uri="{FF2B5EF4-FFF2-40B4-BE49-F238E27FC236}">
                <a16:creationId xmlns:a16="http://schemas.microsoft.com/office/drawing/2014/main" id="{EBB4668D-CA24-685E-50ED-4DAE505D82E8}"/>
              </a:ext>
            </a:extLst>
          </p:cNvPr>
          <p:cNvSpPr txBox="1"/>
          <p:nvPr/>
        </p:nvSpPr>
        <p:spPr>
          <a:xfrm>
            <a:off x="175490" y="125439"/>
            <a:ext cx="1774845" cy="64633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Införande enligt</a:t>
            </a:r>
            <a:b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kommunen</a:t>
            </a:r>
          </a:p>
        </p:txBody>
      </p:sp>
      <p:sp>
        <p:nvSpPr>
          <p:cNvPr id="22" name="textruta 21">
            <a:extLst>
              <a:ext uri="{FF2B5EF4-FFF2-40B4-BE49-F238E27FC236}">
                <a16:creationId xmlns:a16="http://schemas.microsoft.com/office/drawing/2014/main" id="{FE391B81-0774-DA64-568B-306B5DB3FAD1}"/>
              </a:ext>
            </a:extLst>
          </p:cNvPr>
          <p:cNvSpPr txBox="1"/>
          <p:nvPr/>
        </p:nvSpPr>
        <p:spPr>
          <a:xfrm>
            <a:off x="8785998" y="178093"/>
            <a:ext cx="3198311" cy="64633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Andel av invånare över 80 år </a:t>
            </a:r>
            <a:b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som använder</a:t>
            </a:r>
          </a:p>
        </p:txBody>
      </p:sp>
      <p:sp>
        <p:nvSpPr>
          <p:cNvPr id="23" name="textruta 22">
            <a:extLst>
              <a:ext uri="{FF2B5EF4-FFF2-40B4-BE49-F238E27FC236}">
                <a16:creationId xmlns:a16="http://schemas.microsoft.com/office/drawing/2014/main" id="{815539D7-50B9-F549-BBB1-E2B694B6CDAB}"/>
              </a:ext>
            </a:extLst>
          </p:cNvPr>
          <p:cNvSpPr txBox="1"/>
          <p:nvPr/>
        </p:nvSpPr>
        <p:spPr>
          <a:xfrm>
            <a:off x="2369549" y="5998759"/>
            <a:ext cx="19078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Färgerna återges i kartan</a:t>
            </a:r>
          </a:p>
        </p:txBody>
      </p:sp>
      <p:sp>
        <p:nvSpPr>
          <p:cNvPr id="24" name="textruta 23">
            <a:extLst>
              <a:ext uri="{FF2B5EF4-FFF2-40B4-BE49-F238E27FC236}">
                <a16:creationId xmlns:a16="http://schemas.microsoft.com/office/drawing/2014/main" id="{3551BD78-4A2E-0EF4-1622-2133D86E753B}"/>
              </a:ext>
            </a:extLst>
          </p:cNvPr>
          <p:cNvSpPr txBox="1"/>
          <p:nvPr/>
        </p:nvSpPr>
        <p:spPr>
          <a:xfrm>
            <a:off x="8170840" y="5998759"/>
            <a:ext cx="19078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Färgerna återges i kartan</a:t>
            </a:r>
          </a:p>
        </p:txBody>
      </p:sp>
    </p:spTree>
    <p:extLst>
      <p:ext uri="{BB962C8B-B14F-4D97-AF65-F5344CB8AC3E}">
        <p14:creationId xmlns:p14="http://schemas.microsoft.com/office/powerpoint/2010/main" val="277461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1" grpId="0" animBg="1"/>
      <p:bldP spid="22" grpId="0" animBg="1"/>
      <p:bldP spid="23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AD62E25-C6EC-55FE-9448-B93767593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840" y="-34044"/>
            <a:ext cx="9609825" cy="1231392"/>
          </a:xfrm>
        </p:spPr>
        <p:txBody>
          <a:bodyPr/>
          <a:lstStyle/>
          <a:p>
            <a:pPr algn="ctr"/>
            <a:r>
              <a:rPr lang="sv-SE" sz="3600" dirty="0"/>
              <a:t>Läkemedelsautomat</a:t>
            </a:r>
          </a:p>
        </p:txBody>
      </p:sp>
      <p:pic>
        <p:nvPicPr>
          <p:cNvPr id="11" name="Platshållare för innehåll 10">
            <a:extLst>
              <a:ext uri="{FF2B5EF4-FFF2-40B4-BE49-F238E27FC236}">
                <a16:creationId xmlns:a16="http://schemas.microsoft.com/office/drawing/2014/main" id="{F6D353C0-10F6-43F0-6E12-33AC14AC7E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>
          <a:xfrm>
            <a:off x="347219" y="549000"/>
            <a:ext cx="2554131" cy="5760000"/>
          </a:xfrm>
        </p:spPr>
      </p:pic>
      <p:pic>
        <p:nvPicPr>
          <p:cNvPr id="16" name="Bild 15">
            <a:extLst>
              <a:ext uri="{FF2B5EF4-FFF2-40B4-BE49-F238E27FC236}">
                <a16:creationId xmlns:a16="http://schemas.microsoft.com/office/drawing/2014/main" id="{7DD39AFE-E0B8-AA19-4655-2B7ECD5F27C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>
          <a:xfrm>
            <a:off x="6125456" y="448605"/>
            <a:ext cx="2554128" cy="5760000"/>
          </a:xfrm>
          <a:prstGeom prst="rect">
            <a:avLst/>
          </a:prstGeom>
        </p:spPr>
      </p:pic>
      <p:graphicFrame>
        <p:nvGraphicFramePr>
          <p:cNvPr id="19" name="Tabell 8">
            <a:extLst>
              <a:ext uri="{FF2B5EF4-FFF2-40B4-BE49-F238E27FC236}">
                <a16:creationId xmlns:a16="http://schemas.microsoft.com/office/drawing/2014/main" id="{1A85EA8B-17DF-92FA-FA52-665A9E3AD0DA}"/>
              </a:ext>
            </a:extLst>
          </p:cNvPr>
          <p:cNvGraphicFramePr>
            <a:graphicFrameLocks noGrp="1"/>
          </p:cNvGraphicFramePr>
          <p:nvPr/>
        </p:nvGraphicFramePr>
        <p:xfrm>
          <a:off x="8166811" y="3072679"/>
          <a:ext cx="3823847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2453">
                  <a:extLst>
                    <a:ext uri="{9D8B030D-6E8A-4147-A177-3AD203B41FA5}">
                      <a16:colId xmlns:a16="http://schemas.microsoft.com/office/drawing/2014/main" val="2662009208"/>
                    </a:ext>
                  </a:extLst>
                </a:gridCol>
                <a:gridCol w="1617394">
                  <a:extLst>
                    <a:ext uri="{9D8B030D-6E8A-4147-A177-3AD203B41FA5}">
                      <a16:colId xmlns:a16="http://schemas.microsoft.com/office/drawing/2014/main" val="618717008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795184747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6772467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050" dirty="0"/>
                        <a:t>Andel av invånare över 80 år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050" dirty="0"/>
                        <a:t>Bedömd införandegrad baserad på användande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050" dirty="0"/>
                        <a:t>Antal kom-</a:t>
                      </a:r>
                      <a:r>
                        <a:rPr lang="sv-SE" sz="1050" dirty="0" err="1"/>
                        <a:t>muner</a:t>
                      </a:r>
                      <a:endParaRPr lang="sv-SE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050" dirty="0"/>
                        <a:t>Andel kom-</a:t>
                      </a:r>
                      <a:r>
                        <a:rPr lang="sv-SE" sz="1050" dirty="0" err="1"/>
                        <a:t>muner</a:t>
                      </a:r>
                      <a:endParaRPr lang="sv-SE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35995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sv-SE" sz="1200" dirty="0">
                          <a:solidFill>
                            <a:schemeClr val="bg1"/>
                          </a:solidFill>
                        </a:rPr>
                        <a:t>2,00-</a:t>
                      </a:r>
                    </a:p>
                  </a:txBody>
                  <a:tcPr>
                    <a:solidFill>
                      <a:srgbClr val="0095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200" dirty="0">
                          <a:solidFill>
                            <a:schemeClr val="bg1"/>
                          </a:solidFill>
                        </a:rPr>
                        <a:t>Fullskalig användning</a:t>
                      </a:r>
                    </a:p>
                  </a:txBody>
                  <a:tcPr>
                    <a:solidFill>
                      <a:srgbClr val="0095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200" dirty="0">
                          <a:solidFill>
                            <a:schemeClr val="bg1"/>
                          </a:solidFill>
                        </a:rPr>
                        <a:t>7</a:t>
                      </a:r>
                    </a:p>
                  </a:txBody>
                  <a:tcPr>
                    <a:solidFill>
                      <a:srgbClr val="0095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200" dirty="0">
                          <a:solidFill>
                            <a:schemeClr val="bg1"/>
                          </a:solidFill>
                        </a:rPr>
                        <a:t>2%</a:t>
                      </a:r>
                    </a:p>
                  </a:txBody>
                  <a:tcPr>
                    <a:solidFill>
                      <a:srgbClr val="0095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68390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sv-SE" sz="1200" dirty="0"/>
                        <a:t>1,00-1,99</a:t>
                      </a:r>
                    </a:p>
                  </a:txBody>
                  <a:tcPr>
                    <a:solidFill>
                      <a:srgbClr val="86FF8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200" dirty="0"/>
                        <a:t>På väg mot fullskalig användning</a:t>
                      </a:r>
                    </a:p>
                  </a:txBody>
                  <a:tcPr>
                    <a:solidFill>
                      <a:srgbClr val="86FF8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200" dirty="0"/>
                        <a:t>26</a:t>
                      </a:r>
                    </a:p>
                  </a:txBody>
                  <a:tcPr>
                    <a:solidFill>
                      <a:srgbClr val="86FF8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200" dirty="0"/>
                        <a:t>9%</a:t>
                      </a:r>
                    </a:p>
                  </a:txBody>
                  <a:tcPr>
                    <a:solidFill>
                      <a:srgbClr val="86FF8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53464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sv-SE" sz="1200" dirty="0"/>
                        <a:t>0,01-0,99</a:t>
                      </a:r>
                    </a:p>
                  </a:txBody>
                  <a:tcPr>
                    <a:solidFill>
                      <a:srgbClr val="FFFF6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200" dirty="0"/>
                        <a:t>Få användare</a:t>
                      </a:r>
                    </a:p>
                  </a:txBody>
                  <a:tcPr>
                    <a:solidFill>
                      <a:srgbClr val="FFFF6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200" dirty="0"/>
                        <a:t>68</a:t>
                      </a:r>
                    </a:p>
                  </a:txBody>
                  <a:tcPr>
                    <a:solidFill>
                      <a:srgbClr val="FFFF6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200" dirty="0"/>
                        <a:t>23%</a:t>
                      </a:r>
                    </a:p>
                  </a:txBody>
                  <a:tcPr>
                    <a:solidFill>
                      <a:srgbClr val="FFFF6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52151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sv-SE" sz="1200" dirty="0"/>
                        <a:t>0</a:t>
                      </a:r>
                    </a:p>
                  </a:txBody>
                  <a:tcPr>
                    <a:solidFill>
                      <a:srgbClr val="F985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200" dirty="0"/>
                        <a:t>Erbjuder men 0 användare</a:t>
                      </a:r>
                    </a:p>
                  </a:txBody>
                  <a:tcPr>
                    <a:solidFill>
                      <a:srgbClr val="F985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200" dirty="0"/>
                        <a:t>17</a:t>
                      </a:r>
                    </a:p>
                  </a:txBody>
                  <a:tcPr>
                    <a:solidFill>
                      <a:srgbClr val="F9852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200" dirty="0"/>
                        <a:t>6%</a:t>
                      </a:r>
                    </a:p>
                  </a:txBody>
                  <a:tcPr>
                    <a:solidFill>
                      <a:srgbClr val="F9852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14428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sv-SE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>
                    <a:solidFill>
                      <a:srgbClr val="FAAAA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Förekommer inte</a:t>
                      </a:r>
                    </a:p>
                  </a:txBody>
                  <a:tcPr>
                    <a:solidFill>
                      <a:srgbClr val="FAAAA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200" dirty="0"/>
                        <a:t>164</a:t>
                      </a:r>
                    </a:p>
                  </a:txBody>
                  <a:tcPr>
                    <a:solidFill>
                      <a:srgbClr val="FAAAA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200" dirty="0"/>
                        <a:t>57%</a:t>
                      </a:r>
                    </a:p>
                  </a:txBody>
                  <a:tcPr>
                    <a:solidFill>
                      <a:srgbClr val="FAAA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281727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sv-SE" sz="1200" dirty="0"/>
                        <a:t>Ej svar</a:t>
                      </a:r>
                    </a:p>
                  </a:txBody>
                  <a:tcPr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200" dirty="0"/>
                        <a:t>Ej svar</a:t>
                      </a:r>
                    </a:p>
                  </a:txBody>
                  <a:tcPr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200" dirty="0"/>
                        <a:t>8</a:t>
                      </a:r>
                    </a:p>
                  </a:txBody>
                  <a:tcPr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200" dirty="0"/>
                        <a:t>3%</a:t>
                      </a:r>
                    </a:p>
                  </a:txBody>
                  <a:tcPr>
                    <a:solidFill>
                      <a:srgbClr val="CACA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7750053"/>
                  </a:ext>
                </a:extLst>
              </a:tr>
            </a:tbl>
          </a:graphicData>
        </a:graphic>
      </p:graphicFrame>
      <p:graphicFrame>
        <p:nvGraphicFramePr>
          <p:cNvPr id="20" name="Tabell 8">
            <a:extLst>
              <a:ext uri="{FF2B5EF4-FFF2-40B4-BE49-F238E27FC236}">
                <a16:creationId xmlns:a16="http://schemas.microsoft.com/office/drawing/2014/main" id="{28456A12-6E80-4DA2-0570-F9BD2C0B2738}"/>
              </a:ext>
            </a:extLst>
          </p:cNvPr>
          <p:cNvGraphicFramePr>
            <a:graphicFrameLocks noGrp="1"/>
          </p:cNvGraphicFramePr>
          <p:nvPr/>
        </p:nvGraphicFramePr>
        <p:xfrm>
          <a:off x="2369549" y="3577917"/>
          <a:ext cx="3067203" cy="238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6052">
                  <a:extLst>
                    <a:ext uri="{9D8B030D-6E8A-4147-A177-3AD203B41FA5}">
                      <a16:colId xmlns:a16="http://schemas.microsoft.com/office/drawing/2014/main" val="618717008"/>
                    </a:ext>
                  </a:extLst>
                </a:gridCol>
                <a:gridCol w="859181">
                  <a:extLst>
                    <a:ext uri="{9D8B030D-6E8A-4147-A177-3AD203B41FA5}">
                      <a16:colId xmlns:a16="http://schemas.microsoft.com/office/drawing/2014/main" val="795184747"/>
                    </a:ext>
                  </a:extLst>
                </a:gridCol>
                <a:gridCol w="901970">
                  <a:extLst>
                    <a:ext uri="{9D8B030D-6E8A-4147-A177-3AD203B41FA5}">
                      <a16:colId xmlns:a16="http://schemas.microsoft.com/office/drawing/2014/main" val="6772467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v-SE" sz="1000" dirty="0"/>
                        <a:t>Uppgiven införandegrad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000" dirty="0"/>
                        <a:t>Antal kommuner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000" dirty="0"/>
                        <a:t>Andel kommuner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35995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v-SE" sz="1400" dirty="0"/>
                        <a:t>Införd</a:t>
                      </a:r>
                    </a:p>
                  </a:txBody>
                  <a:tcPr>
                    <a:solidFill>
                      <a:srgbClr val="86FF8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400" dirty="0"/>
                        <a:t>70</a:t>
                      </a:r>
                    </a:p>
                  </a:txBody>
                  <a:tcPr>
                    <a:solidFill>
                      <a:srgbClr val="86FF8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400" dirty="0"/>
                        <a:t>24%</a:t>
                      </a:r>
                    </a:p>
                  </a:txBody>
                  <a:tcPr>
                    <a:solidFill>
                      <a:srgbClr val="86FF8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53464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v-SE" sz="1400" dirty="0"/>
                        <a:t>Pilot- eller testverksamhet</a:t>
                      </a:r>
                    </a:p>
                  </a:txBody>
                  <a:tcPr>
                    <a:solidFill>
                      <a:srgbClr val="FFFF6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400" dirty="0"/>
                        <a:t>48</a:t>
                      </a:r>
                    </a:p>
                  </a:txBody>
                  <a:tcPr>
                    <a:solidFill>
                      <a:srgbClr val="FFFF6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400" dirty="0"/>
                        <a:t>17%</a:t>
                      </a:r>
                    </a:p>
                  </a:txBody>
                  <a:tcPr>
                    <a:solidFill>
                      <a:srgbClr val="FFFF6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52151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v-SE" sz="1400" dirty="0"/>
                        <a:t>Förekommer inte</a:t>
                      </a:r>
                    </a:p>
                  </a:txBody>
                  <a:tcPr>
                    <a:solidFill>
                      <a:srgbClr val="FAAAA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400" dirty="0"/>
                        <a:t>164</a:t>
                      </a:r>
                    </a:p>
                  </a:txBody>
                  <a:tcPr>
                    <a:solidFill>
                      <a:srgbClr val="FAAAA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400" dirty="0"/>
                        <a:t>57%</a:t>
                      </a:r>
                    </a:p>
                  </a:txBody>
                  <a:tcPr>
                    <a:solidFill>
                      <a:srgbClr val="FAAA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32226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v-SE" sz="1400" dirty="0"/>
                        <a:t>Ej svar</a:t>
                      </a:r>
                    </a:p>
                  </a:txBody>
                  <a:tcPr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400" dirty="0"/>
                        <a:t>8</a:t>
                      </a:r>
                    </a:p>
                  </a:txBody>
                  <a:tcPr>
                    <a:solidFill>
                      <a:srgbClr val="CACAC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400" dirty="0"/>
                        <a:t>3%</a:t>
                      </a:r>
                    </a:p>
                  </a:txBody>
                  <a:tcPr>
                    <a:solidFill>
                      <a:srgbClr val="CACA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7750053"/>
                  </a:ext>
                </a:extLst>
              </a:tr>
            </a:tbl>
          </a:graphicData>
        </a:graphic>
      </p:graphicFrame>
      <p:sp>
        <p:nvSpPr>
          <p:cNvPr id="21" name="textruta 20">
            <a:extLst>
              <a:ext uri="{FF2B5EF4-FFF2-40B4-BE49-F238E27FC236}">
                <a16:creationId xmlns:a16="http://schemas.microsoft.com/office/drawing/2014/main" id="{EBB4668D-CA24-685E-50ED-4DAE505D82E8}"/>
              </a:ext>
            </a:extLst>
          </p:cNvPr>
          <p:cNvSpPr txBox="1"/>
          <p:nvPr/>
        </p:nvSpPr>
        <p:spPr>
          <a:xfrm>
            <a:off x="175490" y="125439"/>
            <a:ext cx="1774845" cy="64633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Införande enligt</a:t>
            </a:r>
            <a:b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kommunen</a:t>
            </a:r>
          </a:p>
        </p:txBody>
      </p:sp>
      <p:sp>
        <p:nvSpPr>
          <p:cNvPr id="22" name="textruta 21">
            <a:extLst>
              <a:ext uri="{FF2B5EF4-FFF2-40B4-BE49-F238E27FC236}">
                <a16:creationId xmlns:a16="http://schemas.microsoft.com/office/drawing/2014/main" id="{FE391B81-0774-DA64-568B-306B5DB3FAD1}"/>
              </a:ext>
            </a:extLst>
          </p:cNvPr>
          <p:cNvSpPr txBox="1"/>
          <p:nvPr/>
        </p:nvSpPr>
        <p:spPr>
          <a:xfrm>
            <a:off x="8785998" y="178093"/>
            <a:ext cx="3198311" cy="64633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Andel av invånare över 80 år </a:t>
            </a:r>
            <a:b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som använder</a:t>
            </a:r>
          </a:p>
        </p:txBody>
      </p:sp>
      <p:sp>
        <p:nvSpPr>
          <p:cNvPr id="23" name="textruta 22">
            <a:extLst>
              <a:ext uri="{FF2B5EF4-FFF2-40B4-BE49-F238E27FC236}">
                <a16:creationId xmlns:a16="http://schemas.microsoft.com/office/drawing/2014/main" id="{815539D7-50B9-F549-BBB1-E2B694B6CDAB}"/>
              </a:ext>
            </a:extLst>
          </p:cNvPr>
          <p:cNvSpPr txBox="1"/>
          <p:nvPr/>
        </p:nvSpPr>
        <p:spPr>
          <a:xfrm>
            <a:off x="2369549" y="5998759"/>
            <a:ext cx="19078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Färgerna återges i kartan</a:t>
            </a:r>
          </a:p>
        </p:txBody>
      </p:sp>
      <p:sp>
        <p:nvSpPr>
          <p:cNvPr id="24" name="textruta 23">
            <a:extLst>
              <a:ext uri="{FF2B5EF4-FFF2-40B4-BE49-F238E27FC236}">
                <a16:creationId xmlns:a16="http://schemas.microsoft.com/office/drawing/2014/main" id="{3551BD78-4A2E-0EF4-1622-2133D86E753B}"/>
              </a:ext>
            </a:extLst>
          </p:cNvPr>
          <p:cNvSpPr txBox="1"/>
          <p:nvPr/>
        </p:nvSpPr>
        <p:spPr>
          <a:xfrm>
            <a:off x="8170840" y="5998759"/>
            <a:ext cx="19078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Färgerna återges i kartan</a:t>
            </a:r>
          </a:p>
        </p:txBody>
      </p:sp>
    </p:spTree>
    <p:extLst>
      <p:ext uri="{BB962C8B-B14F-4D97-AF65-F5344CB8AC3E}">
        <p14:creationId xmlns:p14="http://schemas.microsoft.com/office/powerpoint/2010/main" val="11470139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F45821A-FCEE-E51E-93A7-1E48044DF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000" y="2065106"/>
            <a:ext cx="9608400" cy="2649770"/>
          </a:xfrm>
        </p:spPr>
        <p:txBody>
          <a:bodyPr/>
          <a:lstStyle/>
          <a:p>
            <a:r>
              <a:rPr lang="sv-SE" sz="4800" dirty="0"/>
              <a:t>Försörjningsstrategi, nyttor, förändringsledning och ledarskap </a:t>
            </a:r>
            <a:br>
              <a:rPr lang="sv-SE" sz="4800" dirty="0"/>
            </a:br>
            <a:endParaRPr lang="sv-SE" sz="4800" dirty="0"/>
          </a:p>
        </p:txBody>
      </p:sp>
    </p:spTree>
    <p:extLst>
      <p:ext uri="{BB962C8B-B14F-4D97-AF65-F5344CB8AC3E}">
        <p14:creationId xmlns:p14="http://schemas.microsoft.com/office/powerpoint/2010/main" val="15700648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541FFACC-768D-F963-2994-C9C85D30F0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684" y="166379"/>
            <a:ext cx="11534632" cy="5907536"/>
          </a:xfrm>
          <a:prstGeom prst="rect">
            <a:avLst/>
          </a:prstGeom>
        </p:spPr>
      </p:pic>
      <p:graphicFrame>
        <p:nvGraphicFramePr>
          <p:cNvPr id="4" name="Tabell 3">
            <a:extLst>
              <a:ext uri="{FF2B5EF4-FFF2-40B4-BE49-F238E27FC236}">
                <a16:creationId xmlns:a16="http://schemas.microsoft.com/office/drawing/2014/main" id="{E6AC6998-266C-975B-A98F-695A978908B5}"/>
              </a:ext>
            </a:extLst>
          </p:cNvPr>
          <p:cNvGraphicFramePr>
            <a:graphicFrameLocks noGrp="1"/>
          </p:cNvGraphicFramePr>
          <p:nvPr/>
        </p:nvGraphicFramePr>
        <p:xfrm>
          <a:off x="2020338" y="2514600"/>
          <a:ext cx="8333830" cy="37084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1943312">
                  <a:extLst>
                    <a:ext uri="{9D8B030D-6E8A-4147-A177-3AD203B41FA5}">
                      <a16:colId xmlns:a16="http://schemas.microsoft.com/office/drawing/2014/main" val="3731191769"/>
                    </a:ext>
                  </a:extLst>
                </a:gridCol>
                <a:gridCol w="1390220">
                  <a:extLst>
                    <a:ext uri="{9D8B030D-6E8A-4147-A177-3AD203B41FA5}">
                      <a16:colId xmlns:a16="http://schemas.microsoft.com/office/drawing/2014/main" val="1217333662"/>
                    </a:ext>
                  </a:extLst>
                </a:gridCol>
                <a:gridCol w="1461913">
                  <a:extLst>
                    <a:ext uri="{9D8B030D-6E8A-4147-A177-3AD203B41FA5}">
                      <a16:colId xmlns:a16="http://schemas.microsoft.com/office/drawing/2014/main" val="3530484678"/>
                    </a:ext>
                  </a:extLst>
                </a:gridCol>
                <a:gridCol w="1871619">
                  <a:extLst>
                    <a:ext uri="{9D8B030D-6E8A-4147-A177-3AD203B41FA5}">
                      <a16:colId xmlns:a16="http://schemas.microsoft.com/office/drawing/2014/main" val="3902160133"/>
                    </a:ext>
                  </a:extLst>
                </a:gridCol>
                <a:gridCol w="1666766">
                  <a:extLst>
                    <a:ext uri="{9D8B030D-6E8A-4147-A177-3AD203B41FA5}">
                      <a16:colId xmlns:a16="http://schemas.microsoft.com/office/drawing/2014/main" val="24995241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v-SE" sz="1600" dirty="0"/>
                        <a:t>Förbereda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sv-SE" sz="1600" dirty="0"/>
                        <a:t>Planera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sv-SE" sz="1600" dirty="0"/>
                        <a:t>Upphandla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sv-SE" sz="1600" dirty="0"/>
                        <a:t>Implementera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sv-SE" sz="1600" dirty="0"/>
                        <a:t>Förvaltning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546660188"/>
                  </a:ext>
                </a:extLst>
              </a:tr>
            </a:tbl>
          </a:graphicData>
        </a:graphic>
      </p:graphicFrame>
      <p:pic>
        <p:nvPicPr>
          <p:cNvPr id="5" name="Bildobjekt 4">
            <a:extLst>
              <a:ext uri="{FF2B5EF4-FFF2-40B4-BE49-F238E27FC236}">
                <a16:creationId xmlns:a16="http://schemas.microsoft.com/office/drawing/2014/main" id="{13C14BF3-6AE3-40A1-633C-F913C09ACD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0338" y="2866390"/>
            <a:ext cx="938865" cy="1609483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0C39F67C-74B2-FD02-C421-33D5882BC0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0728" y="2874274"/>
            <a:ext cx="7407282" cy="481626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C6E12258-B406-B31B-5AB4-287F7F22A5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5333" y="3252031"/>
            <a:ext cx="7407282" cy="475529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8D47AB73-BD60-09EC-FB25-9663F9D7E2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0728" y="3711270"/>
            <a:ext cx="7407282" cy="432854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90509F49-05C8-28E2-8FE1-1113F99102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40728" y="4087337"/>
            <a:ext cx="7407282" cy="438950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F3B6F191-D2C0-E3EC-3E7A-90B66469013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93919" y="2983772"/>
            <a:ext cx="493819" cy="1408298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66FFA30D-E753-5AB9-7864-32FA6C5717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38978" y="2971387"/>
            <a:ext cx="493819" cy="1408298"/>
          </a:xfrm>
          <a:prstGeom prst="rect">
            <a:avLst/>
          </a:prstGeo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B461709E-F6B4-B589-3CF5-D486BD36A328}"/>
              </a:ext>
            </a:extLst>
          </p:cNvPr>
          <p:cNvSpPr txBox="1"/>
          <p:nvPr/>
        </p:nvSpPr>
        <p:spPr>
          <a:xfrm flipH="1">
            <a:off x="1928615" y="120363"/>
            <a:ext cx="8517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Vad krävs för att lyckas införa </a:t>
            </a:r>
            <a:r>
              <a:rPr kumimoji="0" lang="sv-SE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välfärdsteknik</a:t>
            </a:r>
            <a:r>
              <a:rPr kumimoji="0" lang="sv-S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sp>
        <p:nvSpPr>
          <p:cNvPr id="16" name="Ellips 15">
            <a:extLst>
              <a:ext uri="{FF2B5EF4-FFF2-40B4-BE49-F238E27FC236}">
                <a16:creationId xmlns:a16="http://schemas.microsoft.com/office/drawing/2014/main" id="{B00AAC2E-3891-7DCA-FC6F-B022839EC179}"/>
              </a:ext>
            </a:extLst>
          </p:cNvPr>
          <p:cNvSpPr/>
          <p:nvPr/>
        </p:nvSpPr>
        <p:spPr>
          <a:xfrm>
            <a:off x="1928615" y="3084167"/>
            <a:ext cx="1005955" cy="117960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181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CEE17F73-6436-6793-C02C-8E85F97F0C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9545" y="425885"/>
            <a:ext cx="7132915" cy="5511452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23288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541FFACC-768D-F963-2994-C9C85D30F0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684" y="130399"/>
            <a:ext cx="11534632" cy="5907536"/>
          </a:xfrm>
          <a:prstGeom prst="rect">
            <a:avLst/>
          </a:prstGeom>
        </p:spPr>
      </p:pic>
      <p:graphicFrame>
        <p:nvGraphicFramePr>
          <p:cNvPr id="4" name="Tabell 3">
            <a:extLst>
              <a:ext uri="{FF2B5EF4-FFF2-40B4-BE49-F238E27FC236}">
                <a16:creationId xmlns:a16="http://schemas.microsoft.com/office/drawing/2014/main" id="{E6AC6998-266C-975B-A98F-695A978908B5}"/>
              </a:ext>
            </a:extLst>
          </p:cNvPr>
          <p:cNvGraphicFramePr>
            <a:graphicFrameLocks noGrp="1"/>
          </p:cNvGraphicFramePr>
          <p:nvPr/>
        </p:nvGraphicFramePr>
        <p:xfrm>
          <a:off x="2020338" y="2514600"/>
          <a:ext cx="8333830" cy="37084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1943312">
                  <a:extLst>
                    <a:ext uri="{9D8B030D-6E8A-4147-A177-3AD203B41FA5}">
                      <a16:colId xmlns:a16="http://schemas.microsoft.com/office/drawing/2014/main" val="3731191769"/>
                    </a:ext>
                  </a:extLst>
                </a:gridCol>
                <a:gridCol w="1390220">
                  <a:extLst>
                    <a:ext uri="{9D8B030D-6E8A-4147-A177-3AD203B41FA5}">
                      <a16:colId xmlns:a16="http://schemas.microsoft.com/office/drawing/2014/main" val="1217333662"/>
                    </a:ext>
                  </a:extLst>
                </a:gridCol>
                <a:gridCol w="1461913">
                  <a:extLst>
                    <a:ext uri="{9D8B030D-6E8A-4147-A177-3AD203B41FA5}">
                      <a16:colId xmlns:a16="http://schemas.microsoft.com/office/drawing/2014/main" val="3530484678"/>
                    </a:ext>
                  </a:extLst>
                </a:gridCol>
                <a:gridCol w="1871619">
                  <a:extLst>
                    <a:ext uri="{9D8B030D-6E8A-4147-A177-3AD203B41FA5}">
                      <a16:colId xmlns:a16="http://schemas.microsoft.com/office/drawing/2014/main" val="3902160133"/>
                    </a:ext>
                  </a:extLst>
                </a:gridCol>
                <a:gridCol w="1666766">
                  <a:extLst>
                    <a:ext uri="{9D8B030D-6E8A-4147-A177-3AD203B41FA5}">
                      <a16:colId xmlns:a16="http://schemas.microsoft.com/office/drawing/2014/main" val="24995241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v-SE" sz="1600" dirty="0"/>
                        <a:t>Förbereda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sv-SE" sz="1600" dirty="0"/>
                        <a:t>Planera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sv-SE" sz="1600" dirty="0"/>
                        <a:t>Upphandla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sv-SE" sz="1600" dirty="0"/>
                        <a:t>Implementera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sv-SE" sz="1600" dirty="0"/>
                        <a:t>Förvaltning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546660188"/>
                  </a:ext>
                </a:extLst>
              </a:tr>
            </a:tbl>
          </a:graphicData>
        </a:graphic>
      </p:graphicFrame>
      <p:pic>
        <p:nvPicPr>
          <p:cNvPr id="5" name="Bildobjekt 4">
            <a:extLst>
              <a:ext uri="{FF2B5EF4-FFF2-40B4-BE49-F238E27FC236}">
                <a16:creationId xmlns:a16="http://schemas.microsoft.com/office/drawing/2014/main" id="{13C14BF3-6AE3-40A1-633C-F913C09ACD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0338" y="2875915"/>
            <a:ext cx="938865" cy="1609483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0C39F67C-74B2-FD02-C421-33D5882BC0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0728" y="2874274"/>
            <a:ext cx="7407282" cy="481626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C6E12258-B406-B31B-5AB4-287F7F22A5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5333" y="3252031"/>
            <a:ext cx="7407282" cy="475529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8D47AB73-BD60-09EC-FB25-9663F9D7E2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0728" y="3711270"/>
            <a:ext cx="7407282" cy="432854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90509F49-05C8-28E2-8FE1-1113F99102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40728" y="4087337"/>
            <a:ext cx="7407282" cy="438950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F3B6F191-D2C0-E3EC-3E7A-90B66469013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93919" y="2983772"/>
            <a:ext cx="493819" cy="1408298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66FFA30D-E753-5AB9-7864-32FA6C5717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38978" y="2971387"/>
            <a:ext cx="493819" cy="1408298"/>
          </a:xfrm>
          <a:prstGeom prst="rect">
            <a:avLst/>
          </a:prstGeo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B461709E-F6B4-B589-3CF5-D486BD36A328}"/>
              </a:ext>
            </a:extLst>
          </p:cNvPr>
          <p:cNvSpPr txBox="1"/>
          <p:nvPr/>
        </p:nvSpPr>
        <p:spPr>
          <a:xfrm flipH="1">
            <a:off x="1928615" y="120363"/>
            <a:ext cx="8517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Vad krävs för att lyckas införa </a:t>
            </a:r>
            <a:r>
              <a:rPr kumimoji="0" lang="sv-SE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välfärdsteknik</a:t>
            </a:r>
            <a:r>
              <a:rPr kumimoji="0" lang="sv-S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sp>
        <p:nvSpPr>
          <p:cNvPr id="16" name="Ellips 15">
            <a:extLst>
              <a:ext uri="{FF2B5EF4-FFF2-40B4-BE49-F238E27FC236}">
                <a16:creationId xmlns:a16="http://schemas.microsoft.com/office/drawing/2014/main" id="{B00AAC2E-3891-7DCA-FC6F-B022839EC179}"/>
              </a:ext>
            </a:extLst>
          </p:cNvPr>
          <p:cNvSpPr/>
          <p:nvPr/>
        </p:nvSpPr>
        <p:spPr>
          <a:xfrm>
            <a:off x="1928615" y="3084167"/>
            <a:ext cx="1005955" cy="117960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Ellips 16">
            <a:extLst>
              <a:ext uri="{FF2B5EF4-FFF2-40B4-BE49-F238E27FC236}">
                <a16:creationId xmlns:a16="http://schemas.microsoft.com/office/drawing/2014/main" id="{4433F7B6-05E0-26DB-813D-2A8D8840777F}"/>
              </a:ext>
            </a:extLst>
          </p:cNvPr>
          <p:cNvSpPr/>
          <p:nvPr/>
        </p:nvSpPr>
        <p:spPr>
          <a:xfrm>
            <a:off x="6096000" y="2732926"/>
            <a:ext cx="1301394" cy="6837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857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 2">
            <a:extLst>
              <a:ext uri="{FF2B5EF4-FFF2-40B4-BE49-F238E27FC236}">
                <a16:creationId xmlns:a16="http://schemas.microsoft.com/office/drawing/2014/main" id="{29486906-2DDC-ED1F-E813-704DF42A51A9}"/>
              </a:ext>
            </a:extLst>
          </p:cNvPr>
          <p:cNvGrpSpPr/>
          <p:nvPr/>
        </p:nvGrpSpPr>
        <p:grpSpPr>
          <a:xfrm>
            <a:off x="922867" y="565079"/>
            <a:ext cx="9197178" cy="5223939"/>
            <a:chOff x="922867" y="1824038"/>
            <a:chExt cx="7473914" cy="3964980"/>
          </a:xfrm>
        </p:grpSpPr>
        <p:grpSp>
          <p:nvGrpSpPr>
            <p:cNvPr id="5" name="Group 3">
              <a:extLst>
                <a:ext uri="{FF2B5EF4-FFF2-40B4-BE49-F238E27FC236}">
                  <a16:creationId xmlns:a16="http://schemas.microsoft.com/office/drawing/2014/main" id="{E955E4C9-EF83-6575-0D60-2769936E9CBA}"/>
                </a:ext>
              </a:extLst>
            </p:cNvPr>
            <p:cNvGrpSpPr/>
            <p:nvPr/>
          </p:nvGrpSpPr>
          <p:grpSpPr>
            <a:xfrm>
              <a:off x="2090239" y="1831168"/>
              <a:ext cx="1497693" cy="1270406"/>
              <a:chOff x="2113858" y="1481574"/>
              <a:chExt cx="1497693" cy="1620001"/>
            </a:xfrm>
          </p:grpSpPr>
          <p:sp>
            <p:nvSpPr>
              <p:cNvPr id="6" name="Rektangel 5">
                <a:extLst>
                  <a:ext uri="{FF2B5EF4-FFF2-40B4-BE49-F238E27FC236}">
                    <a16:creationId xmlns:a16="http://schemas.microsoft.com/office/drawing/2014/main" id="{4F31E739-2059-2D31-A193-02ED112DECD2}"/>
                  </a:ext>
                </a:extLst>
              </p:cNvPr>
              <p:cNvSpPr/>
              <p:nvPr/>
            </p:nvSpPr>
            <p:spPr>
              <a:xfrm>
                <a:off x="2113859" y="1481574"/>
                <a:ext cx="1497692" cy="1620000"/>
              </a:xfrm>
              <a:prstGeom prst="rect">
                <a:avLst/>
              </a:prstGeom>
              <a:solidFill>
                <a:srgbClr val="F3EDE2"/>
              </a:solidFill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144000" tIns="144000" rIns="144000" bIns="144000" rtlCol="0" anchor="t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7" name="Rektangel 4">
                <a:extLst>
                  <a:ext uri="{FF2B5EF4-FFF2-40B4-BE49-F238E27FC236}">
                    <a16:creationId xmlns:a16="http://schemas.microsoft.com/office/drawing/2014/main" id="{96907EBA-070E-3065-66CC-52A4A7FB7374}"/>
                  </a:ext>
                </a:extLst>
              </p:cNvPr>
              <p:cNvSpPr/>
              <p:nvPr/>
            </p:nvSpPr>
            <p:spPr>
              <a:xfrm>
                <a:off x="2113858" y="2298489"/>
                <a:ext cx="1497693" cy="803086"/>
              </a:xfrm>
              <a:prstGeom prst="rect">
                <a:avLst/>
              </a:prstGeom>
              <a:solidFill>
                <a:srgbClr val="F3EDE2"/>
              </a:solidFill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144000" tIns="144000" rIns="144000" bIns="14400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v-SE" sz="1350" b="0" i="0" u="none" strike="noStrike" kern="1200" cap="none" spc="0" normalizeH="0" baseline="0" noProof="0">
                    <a:ln>
                      <a:noFill/>
                    </a:ln>
                    <a:solidFill>
                      <a:srgbClr val="353636"/>
                    </a:solidFill>
                    <a:effectLst/>
                    <a:uLnTx/>
                    <a:uFillTx/>
                    <a:latin typeface="Arial"/>
                    <a:ea typeface="Open Sans Semibold" panose="020B0606030504020204" pitchFamily="34" charset="0"/>
                    <a:cs typeface="Open Sans Semibold" panose="020B0606030504020204" pitchFamily="34" charset="0"/>
                  </a:rPr>
                  <a:t>1. Formulera alternativen</a:t>
                </a:r>
              </a:p>
            </p:txBody>
          </p:sp>
        </p:grpSp>
        <p:grpSp>
          <p:nvGrpSpPr>
            <p:cNvPr id="8" name="Group 6">
              <a:extLst>
                <a:ext uri="{FF2B5EF4-FFF2-40B4-BE49-F238E27FC236}">
                  <a16:creationId xmlns:a16="http://schemas.microsoft.com/office/drawing/2014/main" id="{814B8AF7-DC9E-682A-4407-821A6163C47F}"/>
                </a:ext>
              </a:extLst>
            </p:cNvPr>
            <p:cNvGrpSpPr/>
            <p:nvPr/>
          </p:nvGrpSpPr>
          <p:grpSpPr>
            <a:xfrm>
              <a:off x="2090239" y="3156069"/>
              <a:ext cx="1506161" cy="1270669"/>
              <a:chOff x="2123334" y="3170508"/>
              <a:chExt cx="1506161" cy="1270669"/>
            </a:xfrm>
          </p:grpSpPr>
          <p:sp>
            <p:nvSpPr>
              <p:cNvPr id="10" name="Rektangel 5">
                <a:extLst>
                  <a:ext uri="{FF2B5EF4-FFF2-40B4-BE49-F238E27FC236}">
                    <a16:creationId xmlns:a16="http://schemas.microsoft.com/office/drawing/2014/main" id="{F0B2CC2B-A4EE-91FA-178E-F15B25FDACE6}"/>
                  </a:ext>
                </a:extLst>
              </p:cNvPr>
              <p:cNvSpPr/>
              <p:nvPr/>
            </p:nvSpPr>
            <p:spPr>
              <a:xfrm>
                <a:off x="2126354" y="3170508"/>
                <a:ext cx="1494674" cy="1270669"/>
              </a:xfrm>
              <a:prstGeom prst="rect">
                <a:avLst/>
              </a:prstGeom>
              <a:solidFill>
                <a:srgbClr val="F3EDE2"/>
              </a:solidFill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144000" tIns="144000" rIns="144000" bIns="144000" rtlCol="0" anchor="t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pic>
            <p:nvPicPr>
              <p:cNvPr id="11" name="Picture 8" descr="A picture containing text, vector graphics&#10;&#10;Description automatically generated">
                <a:extLst>
                  <a:ext uri="{FF2B5EF4-FFF2-40B4-BE49-F238E27FC236}">
                    <a16:creationId xmlns:a16="http://schemas.microsoft.com/office/drawing/2014/main" id="{2A53394D-052C-A385-909F-84C6294F2D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09720" y="3532505"/>
                <a:ext cx="703038" cy="215813"/>
              </a:xfrm>
              <a:prstGeom prst="rect">
                <a:avLst/>
              </a:prstGeom>
            </p:spPr>
          </p:pic>
          <p:sp>
            <p:nvSpPr>
              <p:cNvPr id="12" name="Rektangel 4">
                <a:extLst>
                  <a:ext uri="{FF2B5EF4-FFF2-40B4-BE49-F238E27FC236}">
                    <a16:creationId xmlns:a16="http://schemas.microsoft.com/office/drawing/2014/main" id="{4F4A23E9-0D25-6A89-8C8F-4233E00F6F8F}"/>
                  </a:ext>
                </a:extLst>
              </p:cNvPr>
              <p:cNvSpPr/>
              <p:nvPr/>
            </p:nvSpPr>
            <p:spPr>
              <a:xfrm>
                <a:off x="2123334" y="3921840"/>
                <a:ext cx="1506161" cy="467083"/>
              </a:xfrm>
              <a:prstGeom prst="rect">
                <a:avLst/>
              </a:prstGeom>
              <a:solidFill>
                <a:srgbClr val="F3EDE2"/>
              </a:solidFill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144000" tIns="144000" rIns="144000" bIns="14400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v-SE" sz="1350" b="0" i="0" u="none" strike="noStrike" kern="1200" cap="none" spc="0" normalizeH="0" baseline="0" noProof="0">
                    <a:ln>
                      <a:noFill/>
                    </a:ln>
                    <a:solidFill>
                      <a:srgbClr val="353636"/>
                    </a:solidFill>
                    <a:effectLst/>
                    <a:uLnTx/>
                    <a:uFillTx/>
                    <a:latin typeface="Arial"/>
                    <a:ea typeface="Open Sans Semibold" panose="020B0606030504020204" pitchFamily="34" charset="0"/>
                    <a:cs typeface="Open Sans Semibold" panose="020B0606030504020204" pitchFamily="34" charset="0"/>
                  </a:rPr>
                  <a:t>2. Hitta effekterna</a:t>
                </a:r>
              </a:p>
            </p:txBody>
          </p:sp>
        </p:grpSp>
        <p:grpSp>
          <p:nvGrpSpPr>
            <p:cNvPr id="13" name="Group 10">
              <a:extLst>
                <a:ext uri="{FF2B5EF4-FFF2-40B4-BE49-F238E27FC236}">
                  <a16:creationId xmlns:a16="http://schemas.microsoft.com/office/drawing/2014/main" id="{6C6E6650-1B0F-EBA1-7C44-F6F184398A11}"/>
                </a:ext>
              </a:extLst>
            </p:cNvPr>
            <p:cNvGrpSpPr/>
            <p:nvPr/>
          </p:nvGrpSpPr>
          <p:grpSpPr>
            <a:xfrm>
              <a:off x="3668761" y="3148738"/>
              <a:ext cx="1506957" cy="1278000"/>
              <a:chOff x="4098595" y="3158426"/>
              <a:chExt cx="1506957" cy="1278000"/>
            </a:xfrm>
          </p:grpSpPr>
          <p:sp>
            <p:nvSpPr>
              <p:cNvPr id="14" name="Rektangel 5">
                <a:extLst>
                  <a:ext uri="{FF2B5EF4-FFF2-40B4-BE49-F238E27FC236}">
                    <a16:creationId xmlns:a16="http://schemas.microsoft.com/office/drawing/2014/main" id="{E2D46569-1A7B-B915-AF84-42AC5ED727D2}"/>
                  </a:ext>
                </a:extLst>
              </p:cNvPr>
              <p:cNvSpPr/>
              <p:nvPr/>
            </p:nvSpPr>
            <p:spPr>
              <a:xfrm>
                <a:off x="4099390" y="3158426"/>
                <a:ext cx="1506162" cy="1278000"/>
              </a:xfrm>
              <a:prstGeom prst="rect">
                <a:avLst/>
              </a:prstGeom>
              <a:solidFill>
                <a:srgbClr val="F3EDE2"/>
              </a:solidFill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144000" tIns="144000" rIns="144000" bIns="144000" rtlCol="0" anchor="t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5" name="Rektangel 4">
                <a:extLst>
                  <a:ext uri="{FF2B5EF4-FFF2-40B4-BE49-F238E27FC236}">
                    <a16:creationId xmlns:a16="http://schemas.microsoft.com/office/drawing/2014/main" id="{B07B2C23-B3BC-9692-2824-72A4B6203C22}"/>
                  </a:ext>
                </a:extLst>
              </p:cNvPr>
              <p:cNvSpPr/>
              <p:nvPr/>
            </p:nvSpPr>
            <p:spPr>
              <a:xfrm>
                <a:off x="4098595" y="3909626"/>
                <a:ext cx="1506161" cy="467083"/>
              </a:xfrm>
              <a:prstGeom prst="rect">
                <a:avLst/>
              </a:prstGeom>
              <a:solidFill>
                <a:srgbClr val="F3EDE2"/>
              </a:solidFill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144000" tIns="144000" rIns="144000" bIns="14400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v-SE" sz="1350" b="0" i="0" u="none" strike="noStrike" kern="1200" cap="none" spc="0" normalizeH="0" baseline="0" noProof="0">
                    <a:ln>
                      <a:noFill/>
                    </a:ln>
                    <a:solidFill>
                      <a:srgbClr val="353636"/>
                    </a:solidFill>
                    <a:effectLst/>
                    <a:uLnTx/>
                    <a:uFillTx/>
                    <a:latin typeface="Arial"/>
                    <a:ea typeface="Open Sans Semibold" panose="020B0606030504020204" pitchFamily="34" charset="0"/>
                    <a:cs typeface="Open Sans Semibold" panose="020B0606030504020204" pitchFamily="34" charset="0"/>
                  </a:rPr>
                  <a:t>3. Rita en effektkedja</a:t>
                </a:r>
              </a:p>
            </p:txBody>
          </p:sp>
          <p:pic>
            <p:nvPicPr>
              <p:cNvPr id="16" name="Picture 13" descr="Icon&#10;&#10;Description automatically generated with medium confidence">
                <a:extLst>
                  <a:ext uri="{FF2B5EF4-FFF2-40B4-BE49-F238E27FC236}">
                    <a16:creationId xmlns:a16="http://schemas.microsoft.com/office/drawing/2014/main" id="{01EFDB0A-B4F2-CC7B-94DF-3E6A60F5BD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14892" y="3481613"/>
                <a:ext cx="679606" cy="183352"/>
              </a:xfrm>
              <a:prstGeom prst="rect">
                <a:avLst/>
              </a:prstGeom>
            </p:spPr>
          </p:pic>
        </p:grpSp>
        <p:grpSp>
          <p:nvGrpSpPr>
            <p:cNvPr id="17" name="Group 14">
              <a:extLst>
                <a:ext uri="{FF2B5EF4-FFF2-40B4-BE49-F238E27FC236}">
                  <a16:creationId xmlns:a16="http://schemas.microsoft.com/office/drawing/2014/main" id="{6548B2C9-ACBD-7522-7849-6568BE1571A4}"/>
                </a:ext>
              </a:extLst>
            </p:cNvPr>
            <p:cNvGrpSpPr/>
            <p:nvPr/>
          </p:nvGrpSpPr>
          <p:grpSpPr>
            <a:xfrm>
              <a:off x="5255750" y="3148738"/>
              <a:ext cx="1506163" cy="1277083"/>
              <a:chOff x="6072425" y="3153675"/>
              <a:chExt cx="1506163" cy="1277083"/>
            </a:xfrm>
          </p:grpSpPr>
          <p:sp>
            <p:nvSpPr>
              <p:cNvPr id="18" name="Rektangel 5">
                <a:extLst>
                  <a:ext uri="{FF2B5EF4-FFF2-40B4-BE49-F238E27FC236}">
                    <a16:creationId xmlns:a16="http://schemas.microsoft.com/office/drawing/2014/main" id="{F9D36045-873B-B6A5-0A4C-391F0D39644F}"/>
                  </a:ext>
                </a:extLst>
              </p:cNvPr>
              <p:cNvSpPr/>
              <p:nvPr/>
            </p:nvSpPr>
            <p:spPr>
              <a:xfrm>
                <a:off x="6072426" y="3153675"/>
                <a:ext cx="1506162" cy="1277083"/>
              </a:xfrm>
              <a:prstGeom prst="rect">
                <a:avLst/>
              </a:prstGeom>
              <a:solidFill>
                <a:srgbClr val="F3EDE2"/>
              </a:solidFill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144000" tIns="144000" rIns="144000" bIns="144000" rtlCol="0" anchor="t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19" name="Rektangel 4">
                <a:extLst>
                  <a:ext uri="{FF2B5EF4-FFF2-40B4-BE49-F238E27FC236}">
                    <a16:creationId xmlns:a16="http://schemas.microsoft.com/office/drawing/2014/main" id="{0C43F03E-8BCD-9331-E00E-0C937479BE3C}"/>
                  </a:ext>
                </a:extLst>
              </p:cNvPr>
              <p:cNvSpPr/>
              <p:nvPr/>
            </p:nvSpPr>
            <p:spPr>
              <a:xfrm>
                <a:off x="6072425" y="3965076"/>
                <a:ext cx="1506163" cy="465682"/>
              </a:xfrm>
              <a:prstGeom prst="rect">
                <a:avLst/>
              </a:prstGeom>
              <a:solidFill>
                <a:srgbClr val="F3EDE2"/>
              </a:solidFill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144000" tIns="144000" rIns="144000" bIns="14400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v-SE" sz="1350" b="0" i="0" u="none" strike="noStrike" kern="1200" cap="none" spc="0" normalizeH="0" baseline="0" noProof="0">
                    <a:ln>
                      <a:noFill/>
                    </a:ln>
                    <a:solidFill>
                      <a:srgbClr val="353636"/>
                    </a:solidFill>
                    <a:effectLst/>
                    <a:uLnTx/>
                    <a:uFillTx/>
                    <a:latin typeface="Arial"/>
                    <a:ea typeface="Open Sans Semibold" panose="020B0606030504020204" pitchFamily="34" charset="0"/>
                    <a:cs typeface="Open Sans Semibold" panose="020B0606030504020204" pitchFamily="34" charset="0"/>
                  </a:rPr>
                  <a:t>4. Sortera</a:t>
                </a:r>
              </a:p>
            </p:txBody>
          </p:sp>
          <p:pic>
            <p:nvPicPr>
              <p:cNvPr id="20" name="Picture 17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F726ECA5-91A5-3B2A-0035-8FAFFF77D3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19346" y="3487096"/>
                <a:ext cx="1138833" cy="194551"/>
              </a:xfrm>
              <a:prstGeom prst="rect">
                <a:avLst/>
              </a:prstGeom>
            </p:spPr>
          </p:pic>
        </p:grpSp>
        <p:grpSp>
          <p:nvGrpSpPr>
            <p:cNvPr id="21" name="Group 18">
              <a:extLst>
                <a:ext uri="{FF2B5EF4-FFF2-40B4-BE49-F238E27FC236}">
                  <a16:creationId xmlns:a16="http://schemas.microsoft.com/office/drawing/2014/main" id="{4F8E00D9-B7F0-0954-19EF-3C145D6D53D4}"/>
                </a:ext>
              </a:extLst>
            </p:cNvPr>
            <p:cNvGrpSpPr/>
            <p:nvPr/>
          </p:nvGrpSpPr>
          <p:grpSpPr>
            <a:xfrm>
              <a:off x="6847969" y="3156069"/>
              <a:ext cx="1509182" cy="1277083"/>
              <a:chOff x="8027999" y="3148739"/>
              <a:chExt cx="1509182" cy="1277083"/>
            </a:xfrm>
          </p:grpSpPr>
          <p:sp>
            <p:nvSpPr>
              <p:cNvPr id="22" name="Rektangel 5">
                <a:extLst>
                  <a:ext uri="{FF2B5EF4-FFF2-40B4-BE49-F238E27FC236}">
                    <a16:creationId xmlns:a16="http://schemas.microsoft.com/office/drawing/2014/main" id="{AA0C0870-CA85-48B0-614B-A74F811DB1E0}"/>
                  </a:ext>
                </a:extLst>
              </p:cNvPr>
              <p:cNvSpPr/>
              <p:nvPr/>
            </p:nvSpPr>
            <p:spPr>
              <a:xfrm>
                <a:off x="8031019" y="3148739"/>
                <a:ext cx="1506162" cy="1277083"/>
              </a:xfrm>
              <a:prstGeom prst="rect">
                <a:avLst/>
              </a:prstGeom>
              <a:solidFill>
                <a:srgbClr val="F3EDE2"/>
              </a:solidFill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144000" tIns="144000" rIns="144000" bIns="144000" rtlCol="0" anchor="t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3" name="Rektangel 4">
                <a:extLst>
                  <a:ext uri="{FF2B5EF4-FFF2-40B4-BE49-F238E27FC236}">
                    <a16:creationId xmlns:a16="http://schemas.microsoft.com/office/drawing/2014/main" id="{7DC72573-9BD5-F778-16D5-84C61A7BB697}"/>
                  </a:ext>
                </a:extLst>
              </p:cNvPr>
              <p:cNvSpPr/>
              <p:nvPr/>
            </p:nvSpPr>
            <p:spPr>
              <a:xfrm>
                <a:off x="8027999" y="3965076"/>
                <a:ext cx="1506161" cy="460746"/>
              </a:xfrm>
              <a:prstGeom prst="rect">
                <a:avLst/>
              </a:prstGeom>
              <a:solidFill>
                <a:srgbClr val="F3EDE2"/>
              </a:solidFill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144000" tIns="144000" rIns="144000" bIns="14400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v-SE" sz="1350" b="0" i="0" u="none" strike="noStrike" kern="1200" cap="none" spc="0" normalizeH="0" baseline="0" noProof="0">
                    <a:ln>
                      <a:noFill/>
                    </a:ln>
                    <a:solidFill>
                      <a:srgbClr val="353636"/>
                    </a:solidFill>
                    <a:effectLst/>
                    <a:uLnTx/>
                    <a:uFillTx/>
                    <a:latin typeface="Arial"/>
                    <a:ea typeface="Open Sans Semibold" panose="020B0606030504020204" pitchFamily="34" charset="0"/>
                    <a:cs typeface="Open Sans Semibold" panose="020B0606030504020204" pitchFamily="34" charset="0"/>
                  </a:rPr>
                  <a:t>5. Beskriv</a:t>
                </a:r>
              </a:p>
            </p:txBody>
          </p:sp>
          <p:pic>
            <p:nvPicPr>
              <p:cNvPr id="24" name="Picture 21" descr="Shape, rectangle&#10;&#10;Description automatically generated">
                <a:extLst>
                  <a:ext uri="{FF2B5EF4-FFF2-40B4-BE49-F238E27FC236}">
                    <a16:creationId xmlns:a16="http://schemas.microsoft.com/office/drawing/2014/main" id="{DF25DEFD-F835-4D83-E054-0046E1740F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39673" y="3473322"/>
                <a:ext cx="779369" cy="145320"/>
              </a:xfrm>
              <a:prstGeom prst="rect">
                <a:avLst/>
              </a:prstGeom>
            </p:spPr>
          </p:pic>
        </p:grpSp>
        <p:grpSp>
          <p:nvGrpSpPr>
            <p:cNvPr id="25" name="Group 22">
              <a:extLst>
                <a:ext uri="{FF2B5EF4-FFF2-40B4-BE49-F238E27FC236}">
                  <a16:creationId xmlns:a16="http://schemas.microsoft.com/office/drawing/2014/main" id="{84B1722B-EF48-D5B7-4E8A-5205A438B946}"/>
                </a:ext>
              </a:extLst>
            </p:cNvPr>
            <p:cNvGrpSpPr/>
            <p:nvPr/>
          </p:nvGrpSpPr>
          <p:grpSpPr>
            <a:xfrm>
              <a:off x="2079711" y="4494947"/>
              <a:ext cx="1514630" cy="1294071"/>
              <a:chOff x="2107913" y="4840641"/>
              <a:chExt cx="1514630" cy="1294071"/>
            </a:xfrm>
          </p:grpSpPr>
          <p:sp>
            <p:nvSpPr>
              <p:cNvPr id="26" name="Rektangel 5">
                <a:extLst>
                  <a:ext uri="{FF2B5EF4-FFF2-40B4-BE49-F238E27FC236}">
                    <a16:creationId xmlns:a16="http://schemas.microsoft.com/office/drawing/2014/main" id="{78B6792C-C4D9-ADD1-F863-064813422D8D}"/>
                  </a:ext>
                </a:extLst>
              </p:cNvPr>
              <p:cNvSpPr/>
              <p:nvPr/>
            </p:nvSpPr>
            <p:spPr>
              <a:xfrm>
                <a:off x="2107913" y="4840641"/>
                <a:ext cx="1506162" cy="1294071"/>
              </a:xfrm>
              <a:prstGeom prst="rect">
                <a:avLst/>
              </a:prstGeom>
              <a:solidFill>
                <a:srgbClr val="F3EDE2"/>
              </a:solidFill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144000" tIns="144000" rIns="144000" bIns="144000" rtlCol="0" anchor="t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7" name="Rektangel 4">
                <a:extLst>
                  <a:ext uri="{FF2B5EF4-FFF2-40B4-BE49-F238E27FC236}">
                    <a16:creationId xmlns:a16="http://schemas.microsoft.com/office/drawing/2014/main" id="{01EDEBEA-99C8-BF6F-DE33-AAB33B0A6442}"/>
                  </a:ext>
                </a:extLst>
              </p:cNvPr>
              <p:cNvSpPr/>
              <p:nvPr/>
            </p:nvSpPr>
            <p:spPr>
              <a:xfrm>
                <a:off x="2107913" y="5620785"/>
                <a:ext cx="1514630" cy="463010"/>
              </a:xfrm>
              <a:prstGeom prst="rect">
                <a:avLst/>
              </a:prstGeom>
              <a:solidFill>
                <a:srgbClr val="F3EDE2"/>
              </a:solidFill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144000" tIns="144000" rIns="144000" bIns="14400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v-SE" sz="1350" b="0" i="0" u="none" strike="noStrike" kern="1200" cap="none" spc="0" normalizeH="0" baseline="0" noProof="0">
                    <a:ln>
                      <a:noFill/>
                    </a:ln>
                    <a:solidFill>
                      <a:srgbClr val="353636"/>
                    </a:solidFill>
                    <a:effectLst/>
                    <a:uLnTx/>
                    <a:uFillTx/>
                    <a:latin typeface="Arial"/>
                    <a:ea typeface="Open Sans Semibold" panose="020B0606030504020204" pitchFamily="34" charset="0"/>
                    <a:cs typeface="Open Sans Semibold" panose="020B0606030504020204" pitchFamily="34" charset="0"/>
                  </a:rPr>
                  <a:t>6. Formulera frågor</a:t>
                </a:r>
              </a:p>
            </p:txBody>
          </p:sp>
          <p:pic>
            <p:nvPicPr>
              <p:cNvPr id="28" name="Picture 25" descr="Background pattern&#10;&#10;Description automatically generated">
                <a:extLst>
                  <a:ext uri="{FF2B5EF4-FFF2-40B4-BE49-F238E27FC236}">
                    <a16:creationId xmlns:a16="http://schemas.microsoft.com/office/drawing/2014/main" id="{644AED0B-359B-733F-F6D6-5A57E4EC95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99562" y="5076383"/>
                <a:ext cx="608068" cy="242213"/>
              </a:xfrm>
              <a:prstGeom prst="rect">
                <a:avLst/>
              </a:prstGeom>
            </p:spPr>
          </p:pic>
        </p:grpSp>
        <p:grpSp>
          <p:nvGrpSpPr>
            <p:cNvPr id="29" name="Group 26">
              <a:extLst>
                <a:ext uri="{FF2B5EF4-FFF2-40B4-BE49-F238E27FC236}">
                  <a16:creationId xmlns:a16="http://schemas.microsoft.com/office/drawing/2014/main" id="{77E00681-8B0A-CDAD-69C4-53FA089DEE0E}"/>
                </a:ext>
              </a:extLst>
            </p:cNvPr>
            <p:cNvGrpSpPr/>
            <p:nvPr/>
          </p:nvGrpSpPr>
          <p:grpSpPr>
            <a:xfrm>
              <a:off x="3665119" y="4506262"/>
              <a:ext cx="1507747" cy="1272237"/>
              <a:chOff x="4085123" y="4850142"/>
              <a:chExt cx="1507747" cy="1272237"/>
            </a:xfrm>
          </p:grpSpPr>
          <p:sp>
            <p:nvSpPr>
              <p:cNvPr id="30" name="Rektangel 5">
                <a:extLst>
                  <a:ext uri="{FF2B5EF4-FFF2-40B4-BE49-F238E27FC236}">
                    <a16:creationId xmlns:a16="http://schemas.microsoft.com/office/drawing/2014/main" id="{CEBBC025-AC96-B7EC-0F09-B5A09B5A63EE}"/>
                  </a:ext>
                </a:extLst>
              </p:cNvPr>
              <p:cNvSpPr/>
              <p:nvPr/>
            </p:nvSpPr>
            <p:spPr>
              <a:xfrm>
                <a:off x="4086708" y="4850142"/>
                <a:ext cx="1506162" cy="1272237"/>
              </a:xfrm>
              <a:prstGeom prst="rect">
                <a:avLst/>
              </a:prstGeom>
              <a:solidFill>
                <a:srgbClr val="F3EDE2"/>
              </a:solidFill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144000" tIns="144000" rIns="144000" bIns="144000" rtlCol="0" anchor="t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1" name="Rektangel 4">
                <a:extLst>
                  <a:ext uri="{FF2B5EF4-FFF2-40B4-BE49-F238E27FC236}">
                    <a16:creationId xmlns:a16="http://schemas.microsoft.com/office/drawing/2014/main" id="{321A2C86-B3AA-D729-22AC-4627737B2C90}"/>
                  </a:ext>
                </a:extLst>
              </p:cNvPr>
              <p:cNvSpPr/>
              <p:nvPr/>
            </p:nvSpPr>
            <p:spPr>
              <a:xfrm>
                <a:off x="4085123" y="5657841"/>
                <a:ext cx="1506161" cy="439066"/>
              </a:xfrm>
              <a:prstGeom prst="rect">
                <a:avLst/>
              </a:prstGeom>
              <a:solidFill>
                <a:srgbClr val="F3EDE2"/>
              </a:solidFill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144000" tIns="144000" rIns="144000" bIns="14400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v-SE" sz="1350" b="0" i="0" u="none" strike="noStrike" kern="1200" cap="none" spc="0" normalizeH="0" baseline="0" noProof="0">
                    <a:ln>
                      <a:noFill/>
                    </a:ln>
                    <a:solidFill>
                      <a:srgbClr val="353636"/>
                    </a:solidFill>
                    <a:effectLst/>
                    <a:uLnTx/>
                    <a:uFillTx/>
                    <a:latin typeface="Arial"/>
                    <a:ea typeface="Open Sans Semibold" panose="020B0606030504020204" pitchFamily="34" charset="0"/>
                    <a:cs typeface="Open Sans Semibold" panose="020B0606030504020204" pitchFamily="34" charset="0"/>
                  </a:rPr>
                  <a:t>7. Samla data</a:t>
                </a:r>
              </a:p>
            </p:txBody>
          </p:sp>
          <p:pic>
            <p:nvPicPr>
              <p:cNvPr id="32" name="Picture 29" descr="Icon&#10;&#10;Description automatically generated">
                <a:extLst>
                  <a:ext uri="{FF2B5EF4-FFF2-40B4-BE49-F238E27FC236}">
                    <a16:creationId xmlns:a16="http://schemas.microsoft.com/office/drawing/2014/main" id="{3D307C9D-2D15-A3FC-56D8-7E4A357F8A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95368" y="5031174"/>
                <a:ext cx="831445" cy="295336"/>
              </a:xfrm>
              <a:prstGeom prst="rect">
                <a:avLst/>
              </a:prstGeom>
            </p:spPr>
          </p:pic>
        </p:grpSp>
        <p:grpSp>
          <p:nvGrpSpPr>
            <p:cNvPr id="33" name="Group 30">
              <a:extLst>
                <a:ext uri="{FF2B5EF4-FFF2-40B4-BE49-F238E27FC236}">
                  <a16:creationId xmlns:a16="http://schemas.microsoft.com/office/drawing/2014/main" id="{A09A1449-2E00-9AEC-4E34-33BC7DD42A7B}"/>
                </a:ext>
              </a:extLst>
            </p:cNvPr>
            <p:cNvGrpSpPr/>
            <p:nvPr/>
          </p:nvGrpSpPr>
          <p:grpSpPr>
            <a:xfrm>
              <a:off x="5257944" y="4508224"/>
              <a:ext cx="1512437" cy="1276869"/>
              <a:chOff x="6053808" y="4854894"/>
              <a:chExt cx="1512437" cy="1276869"/>
            </a:xfrm>
          </p:grpSpPr>
          <p:sp>
            <p:nvSpPr>
              <p:cNvPr id="34" name="Rektangel 5">
                <a:extLst>
                  <a:ext uri="{FF2B5EF4-FFF2-40B4-BE49-F238E27FC236}">
                    <a16:creationId xmlns:a16="http://schemas.microsoft.com/office/drawing/2014/main" id="{74C7B011-72A1-BDFD-1583-0F6ECADF74CB}"/>
                  </a:ext>
                </a:extLst>
              </p:cNvPr>
              <p:cNvSpPr/>
              <p:nvPr/>
            </p:nvSpPr>
            <p:spPr>
              <a:xfrm>
                <a:off x="6053808" y="4854894"/>
                <a:ext cx="1503969" cy="1268568"/>
              </a:xfrm>
              <a:prstGeom prst="rect">
                <a:avLst/>
              </a:prstGeom>
              <a:solidFill>
                <a:srgbClr val="F3EDE2"/>
              </a:solidFill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144000" tIns="144000" rIns="144000" bIns="144000" rtlCol="0" anchor="t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5" name="Rektangel 4">
                <a:extLst>
                  <a:ext uri="{FF2B5EF4-FFF2-40B4-BE49-F238E27FC236}">
                    <a16:creationId xmlns:a16="http://schemas.microsoft.com/office/drawing/2014/main" id="{D1A1327A-F411-D843-DC49-5A65B9DA01BA}"/>
                  </a:ext>
                </a:extLst>
              </p:cNvPr>
              <p:cNvSpPr/>
              <p:nvPr/>
            </p:nvSpPr>
            <p:spPr>
              <a:xfrm>
                <a:off x="6053809" y="5668753"/>
                <a:ext cx="1512436" cy="463010"/>
              </a:xfrm>
              <a:prstGeom prst="rect">
                <a:avLst/>
              </a:prstGeom>
              <a:solidFill>
                <a:srgbClr val="F3EDE2"/>
              </a:solidFill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144000" tIns="144000" rIns="144000" bIns="14400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v-SE" sz="1350" b="0" i="0" u="none" strike="noStrike" kern="1200" cap="none" spc="0" normalizeH="0" baseline="0" noProof="0">
                    <a:ln>
                      <a:noFill/>
                    </a:ln>
                    <a:solidFill>
                      <a:srgbClr val="353636"/>
                    </a:solidFill>
                    <a:effectLst/>
                    <a:uLnTx/>
                    <a:uFillTx/>
                    <a:latin typeface="Arial"/>
                    <a:ea typeface="Open Sans Semibold" panose="020B0606030504020204" pitchFamily="34" charset="0"/>
                    <a:cs typeface="Open Sans Semibold" panose="020B0606030504020204" pitchFamily="34" charset="0"/>
                  </a:rPr>
                  <a:t>8. Räkna</a:t>
                </a:r>
              </a:p>
            </p:txBody>
          </p:sp>
          <p:pic>
            <p:nvPicPr>
              <p:cNvPr id="36" name="Picture 33" descr="A screenshot of a computer&#10;&#10;Description automatically generated with low confidence">
                <a:extLst>
                  <a:ext uri="{FF2B5EF4-FFF2-40B4-BE49-F238E27FC236}">
                    <a16:creationId xmlns:a16="http://schemas.microsoft.com/office/drawing/2014/main" id="{92111EEC-C741-5763-D474-311736804A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95435" y="5033964"/>
                <a:ext cx="633122" cy="262482"/>
              </a:xfrm>
              <a:prstGeom prst="rect">
                <a:avLst/>
              </a:prstGeom>
            </p:spPr>
          </p:pic>
        </p:grpSp>
        <p:grpSp>
          <p:nvGrpSpPr>
            <p:cNvPr id="37" name="Group 34">
              <a:extLst>
                <a:ext uri="{FF2B5EF4-FFF2-40B4-BE49-F238E27FC236}">
                  <a16:creationId xmlns:a16="http://schemas.microsoft.com/office/drawing/2014/main" id="{61E78774-ED55-5C19-781E-1F20A2D13153}"/>
                </a:ext>
              </a:extLst>
            </p:cNvPr>
            <p:cNvGrpSpPr/>
            <p:nvPr/>
          </p:nvGrpSpPr>
          <p:grpSpPr>
            <a:xfrm>
              <a:off x="6805317" y="4501492"/>
              <a:ext cx="1591464" cy="1268568"/>
              <a:chOff x="7997041" y="4850143"/>
              <a:chExt cx="1591464" cy="1268568"/>
            </a:xfrm>
          </p:grpSpPr>
          <p:sp>
            <p:nvSpPr>
              <p:cNvPr id="38" name="Rektangel 5">
                <a:extLst>
                  <a:ext uri="{FF2B5EF4-FFF2-40B4-BE49-F238E27FC236}">
                    <a16:creationId xmlns:a16="http://schemas.microsoft.com/office/drawing/2014/main" id="{ECD4FB4E-5310-1F72-8041-4AC6EDB6C2D2}"/>
                  </a:ext>
                </a:extLst>
              </p:cNvPr>
              <p:cNvSpPr/>
              <p:nvPr/>
            </p:nvSpPr>
            <p:spPr>
              <a:xfrm>
                <a:off x="8044297" y="4850143"/>
                <a:ext cx="1501557" cy="1268568"/>
              </a:xfrm>
              <a:prstGeom prst="rect">
                <a:avLst/>
              </a:prstGeom>
              <a:solidFill>
                <a:srgbClr val="F3EDE2"/>
              </a:solidFill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144000" tIns="144000" rIns="144000" bIns="144000" rtlCol="0" anchor="t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39" name="Rektangel 4">
                <a:extLst>
                  <a:ext uri="{FF2B5EF4-FFF2-40B4-BE49-F238E27FC236}">
                    <a16:creationId xmlns:a16="http://schemas.microsoft.com/office/drawing/2014/main" id="{45AEDEFF-6690-7F4A-F108-E122BAF838FC}"/>
                  </a:ext>
                </a:extLst>
              </p:cNvPr>
              <p:cNvSpPr/>
              <p:nvPr/>
            </p:nvSpPr>
            <p:spPr>
              <a:xfrm>
                <a:off x="7997041" y="5598140"/>
                <a:ext cx="1591464" cy="46136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lIns="144000" tIns="144000" rIns="144000" bIns="14400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v-SE" sz="1350" b="0" i="0" u="none" strike="noStrike" kern="1200" cap="none" spc="0" normalizeH="0" baseline="0" noProof="0">
                    <a:ln>
                      <a:noFill/>
                    </a:ln>
                    <a:solidFill>
                      <a:srgbClr val="353636"/>
                    </a:solidFill>
                    <a:effectLst/>
                    <a:uLnTx/>
                    <a:uFillTx/>
                    <a:latin typeface="Arial"/>
                    <a:ea typeface="Open Sans Semibold" panose="020B0606030504020204" pitchFamily="34" charset="0"/>
                    <a:cs typeface="Open Sans Semibold" panose="020B0606030504020204" pitchFamily="34" charset="0"/>
                  </a:rPr>
                  <a:t>9. Dokumentera och presentera</a:t>
                </a:r>
              </a:p>
            </p:txBody>
          </p:sp>
          <p:pic>
            <p:nvPicPr>
              <p:cNvPr id="40" name="Picture 37" descr="Icon&#10;&#10;Description automatically generated">
                <a:extLst>
                  <a:ext uri="{FF2B5EF4-FFF2-40B4-BE49-F238E27FC236}">
                    <a16:creationId xmlns:a16="http://schemas.microsoft.com/office/drawing/2014/main" id="{19375E27-728C-0DF7-18E9-C791F7F6A7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51367" y="5026627"/>
                <a:ext cx="522936" cy="281119"/>
              </a:xfrm>
              <a:prstGeom prst="rect">
                <a:avLst/>
              </a:prstGeom>
            </p:spPr>
          </p:pic>
        </p:grpSp>
        <p:sp>
          <p:nvSpPr>
            <p:cNvPr id="41" name="Rektangel 4">
              <a:extLst>
                <a:ext uri="{FF2B5EF4-FFF2-40B4-BE49-F238E27FC236}">
                  <a16:creationId xmlns:a16="http://schemas.microsoft.com/office/drawing/2014/main" id="{A91C45F8-00C9-0F0A-1554-BEC908624953}"/>
                </a:ext>
              </a:extLst>
            </p:cNvPr>
            <p:cNvSpPr/>
            <p:nvPr/>
          </p:nvSpPr>
          <p:spPr>
            <a:xfrm>
              <a:off x="925852" y="1824038"/>
              <a:ext cx="1082188" cy="1277536"/>
            </a:xfrm>
            <a:prstGeom prst="rect">
              <a:avLst/>
            </a:prstGeom>
            <a:solidFill>
              <a:srgbClr val="305A47"/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144000" tIns="144000" rIns="144000" bIns="1440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350" b="1" i="0" u="none" strike="noStrike" kern="1200" cap="none" spc="0" normalizeH="0" baseline="0" noProof="0">
                  <a:ln>
                    <a:noFill/>
                  </a:ln>
                  <a:solidFill>
                    <a:srgbClr val="E7DAC5"/>
                  </a:solidFill>
                  <a:effectLst/>
                  <a:uLnTx/>
                  <a:uFillTx/>
                  <a:latin typeface="Arial"/>
                  <a:ea typeface="Open Sans Semibold" panose="020B0606030504020204" pitchFamily="34" charset="0"/>
                  <a:cs typeface="Open Sans Semibold" panose="020B0606030504020204" pitchFamily="34" charset="0"/>
                </a:rPr>
                <a:t>Lägg grunden</a:t>
              </a:r>
            </a:p>
          </p:txBody>
        </p:sp>
        <p:sp>
          <p:nvSpPr>
            <p:cNvPr id="42" name="Rektangel 4">
              <a:extLst>
                <a:ext uri="{FF2B5EF4-FFF2-40B4-BE49-F238E27FC236}">
                  <a16:creationId xmlns:a16="http://schemas.microsoft.com/office/drawing/2014/main" id="{DA0561A3-BA5D-307B-3E19-2B66D3E1BD10}"/>
                </a:ext>
              </a:extLst>
            </p:cNvPr>
            <p:cNvSpPr/>
            <p:nvPr/>
          </p:nvSpPr>
          <p:spPr>
            <a:xfrm>
              <a:off x="925852" y="3148739"/>
              <a:ext cx="1082188" cy="1278000"/>
            </a:xfrm>
            <a:prstGeom prst="rect">
              <a:avLst/>
            </a:prstGeom>
            <a:solidFill>
              <a:srgbClr val="305A47"/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144000" tIns="144000" rIns="144000" bIns="1440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350" b="1" i="0" u="none" strike="noStrike" kern="1200" cap="none" spc="0" normalizeH="0" baseline="0" noProof="0">
                  <a:ln>
                    <a:noFill/>
                  </a:ln>
                  <a:solidFill>
                    <a:srgbClr val="E7DAC5"/>
                  </a:solidFill>
                  <a:effectLst/>
                  <a:uLnTx/>
                  <a:uFillTx/>
                  <a:latin typeface="Arial"/>
                  <a:ea typeface="Open Sans Semibold" panose="020B0606030504020204" pitchFamily="34" charset="0"/>
                  <a:cs typeface="Open Sans Semibold" panose="020B0606030504020204" pitchFamily="34" charset="0"/>
                </a:rPr>
                <a:t>Gör en nytto-analys</a:t>
              </a:r>
            </a:p>
          </p:txBody>
        </p:sp>
        <p:sp>
          <p:nvSpPr>
            <p:cNvPr id="43" name="Rektangel 4">
              <a:extLst>
                <a:ext uri="{FF2B5EF4-FFF2-40B4-BE49-F238E27FC236}">
                  <a16:creationId xmlns:a16="http://schemas.microsoft.com/office/drawing/2014/main" id="{A5ED2348-33BF-3432-035C-78A9484D4BC1}"/>
                </a:ext>
              </a:extLst>
            </p:cNvPr>
            <p:cNvSpPr/>
            <p:nvPr/>
          </p:nvSpPr>
          <p:spPr>
            <a:xfrm>
              <a:off x="922867" y="4504904"/>
              <a:ext cx="1082188" cy="1278000"/>
            </a:xfrm>
            <a:prstGeom prst="rect">
              <a:avLst/>
            </a:prstGeom>
            <a:solidFill>
              <a:srgbClr val="305A47"/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144000" tIns="144000" rIns="144000" bIns="1440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350" b="1" i="0" u="none" strike="noStrike" kern="1200" cap="none" spc="0" normalizeH="0" baseline="0" noProof="0" dirty="0">
                  <a:ln>
                    <a:noFill/>
                  </a:ln>
                  <a:solidFill>
                    <a:srgbClr val="E7DAC5"/>
                  </a:solidFill>
                  <a:effectLst/>
                  <a:uLnTx/>
                  <a:uFillTx/>
                  <a:latin typeface="Arial"/>
                  <a:ea typeface="Open Sans Semibold" panose="020B0606030504020204" pitchFamily="34" charset="0"/>
                  <a:cs typeface="Open Sans Semibold" panose="020B0606030504020204" pitchFamily="34" charset="0"/>
                </a:rPr>
                <a:t>Gör en nytto-kalkyl</a:t>
              </a:r>
            </a:p>
          </p:txBody>
        </p:sp>
        <p:pic>
          <p:nvPicPr>
            <p:cNvPr id="44" name="Picture 41">
              <a:extLst>
                <a:ext uri="{FF2B5EF4-FFF2-40B4-BE49-F238E27FC236}">
                  <a16:creationId xmlns:a16="http://schemas.microsoft.com/office/drawing/2014/main" id="{C743998C-2A44-9E94-DEFA-ED1EA59FBB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270318" y="2120601"/>
              <a:ext cx="609110" cy="279474"/>
            </a:xfrm>
            <a:prstGeom prst="rect">
              <a:avLst/>
            </a:prstGeom>
          </p:spPr>
        </p:pic>
      </p:grpSp>
      <p:sp>
        <p:nvSpPr>
          <p:cNvPr id="2" name="Rubrik 1">
            <a:extLst>
              <a:ext uri="{FF2B5EF4-FFF2-40B4-BE49-F238E27FC236}">
                <a16:creationId xmlns:a16="http://schemas.microsoft.com/office/drawing/2014/main" id="{1C2B5CC6-7789-4E14-BA58-945513177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					Nyttorealisering</a:t>
            </a:r>
          </a:p>
        </p:txBody>
      </p:sp>
    </p:spTree>
    <p:extLst>
      <p:ext uri="{BB962C8B-B14F-4D97-AF65-F5344CB8AC3E}">
        <p14:creationId xmlns:p14="http://schemas.microsoft.com/office/powerpoint/2010/main" val="19915410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761B5BE-D7A5-5A02-2450-95D4D9CF7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233" y="874602"/>
            <a:ext cx="9609825" cy="1231392"/>
          </a:xfrm>
        </p:spPr>
        <p:txBody>
          <a:bodyPr anchor="t">
            <a:normAutofit/>
          </a:bodyPr>
          <a:lstStyle/>
          <a:p>
            <a:r>
              <a:rPr lang="sv-SE" dirty="0"/>
              <a:t>Nyttokalkyl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96D3312-7F19-3FF4-6488-EDFFDC2FB1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6000" y="2494800"/>
            <a:ext cx="4716000" cy="3740400"/>
          </a:xfrm>
        </p:spPr>
        <p:txBody>
          <a:bodyPr>
            <a:normAutofit/>
          </a:bodyPr>
          <a:lstStyle/>
          <a:p>
            <a:pPr marL="30163" indent="0">
              <a:lnSpc>
                <a:spcPct val="90000"/>
              </a:lnSpc>
              <a:buNone/>
            </a:pPr>
            <a:r>
              <a:rPr lang="sv-SE" sz="2000" dirty="0"/>
              <a:t>En nyttokalkyl:</a:t>
            </a:r>
          </a:p>
          <a:p>
            <a:pPr>
              <a:lnSpc>
                <a:spcPct val="90000"/>
              </a:lnSpc>
            </a:pPr>
            <a:r>
              <a:rPr lang="sv-SE" sz="2000" dirty="0"/>
              <a:t>Beskriver alla nyttor och kostnader som förväntas av en förändring</a:t>
            </a:r>
          </a:p>
          <a:p>
            <a:pPr>
              <a:lnSpc>
                <a:spcPct val="90000"/>
              </a:lnSpc>
            </a:pPr>
            <a:r>
              <a:rPr lang="sv-SE" sz="2000" dirty="0"/>
              <a:t>Värderar nyttor och kostnader i pengar där det är möjligt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58777D23-1A7D-4A19-0FBC-67C03984C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2532" y="1285592"/>
            <a:ext cx="3956647" cy="3956647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A8DD9D46-6877-2CF0-99CB-BE19637579B0}"/>
              </a:ext>
            </a:extLst>
          </p:cNvPr>
          <p:cNvSpPr txBox="1"/>
          <p:nvPr/>
        </p:nvSpPr>
        <p:spPr>
          <a:xfrm>
            <a:off x="10130319" y="2105994"/>
            <a:ext cx="15822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Nytta värderad i pengar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7152EA04-5193-2A03-EE41-72B8D749ECD1}"/>
              </a:ext>
            </a:extLst>
          </p:cNvPr>
          <p:cNvSpPr txBox="1"/>
          <p:nvPr/>
        </p:nvSpPr>
        <p:spPr>
          <a:xfrm>
            <a:off x="10130319" y="3522052"/>
            <a:ext cx="13411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Nytta ej värderad i pengar </a:t>
            </a:r>
          </a:p>
        </p:txBody>
      </p:sp>
      <p:sp>
        <p:nvSpPr>
          <p:cNvPr id="8" name="Ellips 7">
            <a:extLst>
              <a:ext uri="{FF2B5EF4-FFF2-40B4-BE49-F238E27FC236}">
                <a16:creationId xmlns:a16="http://schemas.microsoft.com/office/drawing/2014/main" id="{831BCAC5-2104-0FD6-434F-7BB524C8CA23}"/>
              </a:ext>
            </a:extLst>
          </p:cNvPr>
          <p:cNvSpPr/>
          <p:nvPr/>
        </p:nvSpPr>
        <p:spPr>
          <a:xfrm flipH="1">
            <a:off x="7798085" y="1576872"/>
            <a:ext cx="2332234" cy="1207426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7204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p 22">
            <a:extLst>
              <a:ext uri="{FF2B5EF4-FFF2-40B4-BE49-F238E27FC236}">
                <a16:creationId xmlns:a16="http://schemas.microsoft.com/office/drawing/2014/main" id="{641567DA-B3FA-2F13-EACA-259C9CDF31B2}"/>
              </a:ext>
            </a:extLst>
          </p:cNvPr>
          <p:cNvGrpSpPr/>
          <p:nvPr/>
        </p:nvGrpSpPr>
        <p:grpSpPr>
          <a:xfrm>
            <a:off x="5412886" y="1387910"/>
            <a:ext cx="4516095" cy="2097012"/>
            <a:chOff x="5392009" y="1377636"/>
            <a:chExt cx="4516095" cy="2097012"/>
          </a:xfrm>
        </p:grpSpPr>
        <p:sp>
          <p:nvSpPr>
            <p:cNvPr id="17" name="Rektangel 16">
              <a:extLst>
                <a:ext uri="{FF2B5EF4-FFF2-40B4-BE49-F238E27FC236}">
                  <a16:creationId xmlns:a16="http://schemas.microsoft.com/office/drawing/2014/main" id="{4F8C3B0A-ED35-6E52-09AF-74104E36F28D}"/>
                </a:ext>
              </a:extLst>
            </p:cNvPr>
            <p:cNvSpPr/>
            <p:nvPr/>
          </p:nvSpPr>
          <p:spPr>
            <a:xfrm>
              <a:off x="5392009" y="1377636"/>
              <a:ext cx="4516095" cy="205226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2. Nyttokalkyl</a:t>
              </a:r>
            </a:p>
          </p:txBody>
        </p:sp>
        <p:pic>
          <p:nvPicPr>
            <p:cNvPr id="21" name="Bildobjekt 20">
              <a:extLst>
                <a:ext uri="{FF2B5EF4-FFF2-40B4-BE49-F238E27FC236}">
                  <a16:creationId xmlns:a16="http://schemas.microsoft.com/office/drawing/2014/main" id="{9CA1CFCC-DACC-9342-6E46-CF0319C2E3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08043" y="1844677"/>
              <a:ext cx="4248913" cy="1629971"/>
            </a:xfrm>
            <a:prstGeom prst="rect">
              <a:avLst/>
            </a:prstGeom>
          </p:spPr>
        </p:pic>
      </p:grpSp>
      <p:sp>
        <p:nvSpPr>
          <p:cNvPr id="2" name="Rubrik 1">
            <a:extLst>
              <a:ext uri="{FF2B5EF4-FFF2-40B4-BE49-F238E27FC236}">
                <a16:creationId xmlns:a16="http://schemas.microsoft.com/office/drawing/2014/main" id="{C4F5C3A8-9B05-5AE7-8083-FC51CD770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643" y="390039"/>
            <a:ext cx="10335802" cy="123139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v-SE" b="1" kern="1200" dirty="0">
                <a:latin typeface="+mj-lt"/>
                <a:ea typeface="+mj-ea"/>
                <a:cs typeface="+mj-cs"/>
              </a:rPr>
              <a:t>Förenklad nyttokalkyl på </a:t>
            </a:r>
            <a:r>
              <a:rPr lang="sv-SE" b="1" kern="1200" dirty="0" err="1">
                <a:latin typeface="+mj-lt"/>
                <a:ea typeface="+mj-ea"/>
                <a:cs typeface="+mj-cs"/>
              </a:rPr>
              <a:t>Ineras</a:t>
            </a:r>
            <a:r>
              <a:rPr lang="sv-SE" b="1" kern="1200" dirty="0">
                <a:latin typeface="+mj-lt"/>
                <a:ea typeface="+mj-ea"/>
                <a:cs typeface="+mj-cs"/>
              </a:rPr>
              <a:t> webb</a:t>
            </a:r>
          </a:p>
        </p:txBody>
      </p:sp>
      <p:grpSp>
        <p:nvGrpSpPr>
          <p:cNvPr id="22" name="Grupp 21">
            <a:extLst>
              <a:ext uri="{FF2B5EF4-FFF2-40B4-BE49-F238E27FC236}">
                <a16:creationId xmlns:a16="http://schemas.microsoft.com/office/drawing/2014/main" id="{EC1D91F3-0B32-A89C-B6E5-A598107AD189}"/>
              </a:ext>
            </a:extLst>
          </p:cNvPr>
          <p:cNvGrpSpPr/>
          <p:nvPr/>
        </p:nvGrpSpPr>
        <p:grpSpPr>
          <a:xfrm>
            <a:off x="5791201" y="3230255"/>
            <a:ext cx="3445565" cy="2358887"/>
            <a:chOff x="5791201" y="3230255"/>
            <a:chExt cx="3445565" cy="2358887"/>
          </a:xfrm>
        </p:grpSpPr>
        <p:sp>
          <p:nvSpPr>
            <p:cNvPr id="15" name="Rektangel 14">
              <a:extLst>
                <a:ext uri="{FF2B5EF4-FFF2-40B4-BE49-F238E27FC236}">
                  <a16:creationId xmlns:a16="http://schemas.microsoft.com/office/drawing/2014/main" id="{C89AC503-4271-A7E3-C746-D70898A245A9}"/>
                </a:ext>
              </a:extLst>
            </p:cNvPr>
            <p:cNvSpPr/>
            <p:nvPr/>
          </p:nvSpPr>
          <p:spPr>
            <a:xfrm>
              <a:off x="5791201" y="3230255"/>
              <a:ext cx="3445565" cy="2358887"/>
            </a:xfrm>
            <a:prstGeom prst="rect">
              <a:avLst/>
            </a:prstGeom>
            <a:solidFill>
              <a:schemeClr val="bg1"/>
            </a:solidFill>
            <a:ln>
              <a:extLst>
                <a:ext uri="{C807C97D-BFC1-408E-A445-0C87EB9F89A2}">
                  <ask:lineSketchStyleProps xmlns:ask="http://schemas.microsoft.com/office/drawing/2018/sketchyshapes" xmlns="" sd="981765707">
                    <a:custGeom>
                      <a:avLst/>
                      <a:gdLst>
                        <a:gd name="connsiteX0" fmla="*/ 0 w 3445565"/>
                        <a:gd name="connsiteY0" fmla="*/ 0 h 2358887"/>
                        <a:gd name="connsiteX1" fmla="*/ 3445565 w 3445565"/>
                        <a:gd name="connsiteY1" fmla="*/ 0 h 2358887"/>
                        <a:gd name="connsiteX2" fmla="*/ 3445565 w 3445565"/>
                        <a:gd name="connsiteY2" fmla="*/ 2358887 h 2358887"/>
                        <a:gd name="connsiteX3" fmla="*/ 0 w 3445565"/>
                        <a:gd name="connsiteY3" fmla="*/ 2358887 h 2358887"/>
                        <a:gd name="connsiteX4" fmla="*/ 0 w 3445565"/>
                        <a:gd name="connsiteY4" fmla="*/ 0 h 23588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445565" h="2358887" fill="none" extrusionOk="0">
                          <a:moveTo>
                            <a:pt x="0" y="0"/>
                          </a:moveTo>
                          <a:cubicBezTo>
                            <a:pt x="1433347" y="-33775"/>
                            <a:pt x="1995213" y="138873"/>
                            <a:pt x="3445565" y="0"/>
                          </a:cubicBezTo>
                          <a:cubicBezTo>
                            <a:pt x="3371794" y="1063375"/>
                            <a:pt x="3289682" y="1665885"/>
                            <a:pt x="3445565" y="2358887"/>
                          </a:cubicBezTo>
                          <a:cubicBezTo>
                            <a:pt x="1973680" y="2221557"/>
                            <a:pt x="937815" y="2221031"/>
                            <a:pt x="0" y="2358887"/>
                          </a:cubicBezTo>
                          <a:cubicBezTo>
                            <a:pt x="152408" y="1761784"/>
                            <a:pt x="73868" y="450372"/>
                            <a:pt x="0" y="0"/>
                          </a:cubicBezTo>
                          <a:close/>
                        </a:path>
                        <a:path w="3445565" h="2358887" stroke="0" extrusionOk="0">
                          <a:moveTo>
                            <a:pt x="0" y="0"/>
                          </a:moveTo>
                          <a:cubicBezTo>
                            <a:pt x="792624" y="-101487"/>
                            <a:pt x="2488406" y="-162162"/>
                            <a:pt x="3445565" y="0"/>
                          </a:cubicBezTo>
                          <a:cubicBezTo>
                            <a:pt x="3506278" y="509628"/>
                            <a:pt x="3384493" y="1577916"/>
                            <a:pt x="3445565" y="2358887"/>
                          </a:cubicBezTo>
                          <a:cubicBezTo>
                            <a:pt x="2156623" y="2408952"/>
                            <a:pt x="965383" y="2200438"/>
                            <a:pt x="0" y="2358887"/>
                          </a:cubicBezTo>
                          <a:cubicBezTo>
                            <a:pt x="-24452" y="2033476"/>
                            <a:pt x="-67663" y="1161545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1. Effektkedja</a:t>
              </a:r>
            </a:p>
          </p:txBody>
        </p:sp>
        <p:graphicFrame>
          <p:nvGraphicFramePr>
            <p:cNvPr id="16" name="Objekt 15">
              <a:extLst>
                <a:ext uri="{FF2B5EF4-FFF2-40B4-BE49-F238E27FC236}">
                  <a16:creationId xmlns:a16="http://schemas.microsoft.com/office/drawing/2014/main" id="{34AEABE1-6B5F-460B-9246-0BA6A691696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999282" y="3611537"/>
            <a:ext cx="3029401" cy="18697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6" name="Acrobat Document" r:id="rId5" imgW="17144689" imgH="10001042" progId="AcroExch.Document.DC">
                    <p:embed/>
                  </p:oleObj>
                </mc:Choice>
                <mc:Fallback>
                  <p:oleObj name="Acrobat Document" r:id="rId5" imgW="17144689" imgH="10001042" progId="AcroExch.Document.DC">
                    <p:embed/>
                    <p:pic>
                      <p:nvPicPr>
                        <p:cNvPr id="16" name="Objekt 15">
                          <a:extLst>
                            <a:ext uri="{FF2B5EF4-FFF2-40B4-BE49-F238E27FC236}">
                              <a16:creationId xmlns:a16="http://schemas.microsoft.com/office/drawing/2014/main" id="{34AEABE1-6B5F-460B-9246-0BA6A691696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5999282" y="3611537"/>
                          <a:ext cx="3029401" cy="186972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4" name="Rektangel 13">
            <a:extLst>
              <a:ext uri="{FF2B5EF4-FFF2-40B4-BE49-F238E27FC236}">
                <a16:creationId xmlns:a16="http://schemas.microsoft.com/office/drawing/2014/main" id="{6022FF61-091A-5362-6736-12AA4D13E504}"/>
              </a:ext>
            </a:extLst>
          </p:cNvPr>
          <p:cNvSpPr/>
          <p:nvPr/>
        </p:nvSpPr>
        <p:spPr>
          <a:xfrm rot="20691873">
            <a:off x="2594983" y="1855263"/>
            <a:ext cx="2988251" cy="3909433"/>
          </a:xfrm>
          <a:custGeom>
            <a:avLst/>
            <a:gdLst>
              <a:gd name="connsiteX0" fmla="*/ 0 w 2988251"/>
              <a:gd name="connsiteY0" fmla="*/ 0 h 3909433"/>
              <a:gd name="connsiteX1" fmla="*/ 2988251 w 2988251"/>
              <a:gd name="connsiteY1" fmla="*/ 0 h 3909433"/>
              <a:gd name="connsiteX2" fmla="*/ 2988251 w 2988251"/>
              <a:gd name="connsiteY2" fmla="*/ 3909433 h 3909433"/>
              <a:gd name="connsiteX3" fmla="*/ 0 w 2988251"/>
              <a:gd name="connsiteY3" fmla="*/ 3909433 h 3909433"/>
              <a:gd name="connsiteX4" fmla="*/ 0 w 2988251"/>
              <a:gd name="connsiteY4" fmla="*/ 0 h 3909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88251" h="3909433" fill="none" extrusionOk="0">
                <a:moveTo>
                  <a:pt x="0" y="0"/>
                </a:moveTo>
                <a:cubicBezTo>
                  <a:pt x="767113" y="-14931"/>
                  <a:pt x="2651150" y="31643"/>
                  <a:pt x="2988251" y="0"/>
                </a:cubicBezTo>
                <a:cubicBezTo>
                  <a:pt x="3094463" y="715622"/>
                  <a:pt x="2878326" y="2025976"/>
                  <a:pt x="2988251" y="3909433"/>
                </a:cubicBezTo>
                <a:cubicBezTo>
                  <a:pt x="2021019" y="3847379"/>
                  <a:pt x="1156593" y="3855730"/>
                  <a:pt x="0" y="3909433"/>
                </a:cubicBezTo>
                <a:cubicBezTo>
                  <a:pt x="-26706" y="2176822"/>
                  <a:pt x="-6715" y="845107"/>
                  <a:pt x="0" y="0"/>
                </a:cubicBezTo>
                <a:close/>
              </a:path>
              <a:path w="2988251" h="3909433" stroke="0" extrusionOk="0">
                <a:moveTo>
                  <a:pt x="0" y="0"/>
                </a:moveTo>
                <a:cubicBezTo>
                  <a:pt x="862846" y="-5264"/>
                  <a:pt x="2209932" y="84467"/>
                  <a:pt x="2988251" y="0"/>
                </a:cubicBezTo>
                <a:cubicBezTo>
                  <a:pt x="2860078" y="1221692"/>
                  <a:pt x="3117401" y="2044479"/>
                  <a:pt x="2988251" y="3909433"/>
                </a:cubicBezTo>
                <a:cubicBezTo>
                  <a:pt x="1505399" y="4015753"/>
                  <a:pt x="561928" y="3901784"/>
                  <a:pt x="0" y="3909433"/>
                </a:cubicBezTo>
                <a:cubicBezTo>
                  <a:pt x="160128" y="2898723"/>
                  <a:pt x="25049" y="179107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2700">
            <a:extLst>
              <a:ext uri="{C807C97D-BFC1-408E-A445-0C87EB9F89A2}">
                <ask:lineSketchStyleProps xmlns:ask="http://schemas.microsoft.com/office/drawing/2018/sketchyshapes" xmlns="" sd="265021699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Rapport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Nyttokalkyl för användning av läkemedelsautomat i Härjedalens kommun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74942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541FFACC-768D-F963-2994-C9C85D30F0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684" y="128279"/>
            <a:ext cx="11534632" cy="5907536"/>
          </a:xfrm>
          <a:prstGeom prst="rect">
            <a:avLst/>
          </a:prstGeom>
        </p:spPr>
      </p:pic>
      <p:graphicFrame>
        <p:nvGraphicFramePr>
          <p:cNvPr id="4" name="Tabell 3">
            <a:extLst>
              <a:ext uri="{FF2B5EF4-FFF2-40B4-BE49-F238E27FC236}">
                <a16:creationId xmlns:a16="http://schemas.microsoft.com/office/drawing/2014/main" id="{E6AC6998-266C-975B-A98F-695A978908B5}"/>
              </a:ext>
            </a:extLst>
          </p:cNvPr>
          <p:cNvGraphicFramePr>
            <a:graphicFrameLocks noGrp="1"/>
          </p:cNvGraphicFramePr>
          <p:nvPr/>
        </p:nvGraphicFramePr>
        <p:xfrm>
          <a:off x="2020338" y="2495550"/>
          <a:ext cx="8333830" cy="37084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1943312">
                  <a:extLst>
                    <a:ext uri="{9D8B030D-6E8A-4147-A177-3AD203B41FA5}">
                      <a16:colId xmlns:a16="http://schemas.microsoft.com/office/drawing/2014/main" val="3731191769"/>
                    </a:ext>
                  </a:extLst>
                </a:gridCol>
                <a:gridCol w="1390220">
                  <a:extLst>
                    <a:ext uri="{9D8B030D-6E8A-4147-A177-3AD203B41FA5}">
                      <a16:colId xmlns:a16="http://schemas.microsoft.com/office/drawing/2014/main" val="1217333662"/>
                    </a:ext>
                  </a:extLst>
                </a:gridCol>
                <a:gridCol w="1461913">
                  <a:extLst>
                    <a:ext uri="{9D8B030D-6E8A-4147-A177-3AD203B41FA5}">
                      <a16:colId xmlns:a16="http://schemas.microsoft.com/office/drawing/2014/main" val="3530484678"/>
                    </a:ext>
                  </a:extLst>
                </a:gridCol>
                <a:gridCol w="1871619">
                  <a:extLst>
                    <a:ext uri="{9D8B030D-6E8A-4147-A177-3AD203B41FA5}">
                      <a16:colId xmlns:a16="http://schemas.microsoft.com/office/drawing/2014/main" val="3902160133"/>
                    </a:ext>
                  </a:extLst>
                </a:gridCol>
                <a:gridCol w="1666766">
                  <a:extLst>
                    <a:ext uri="{9D8B030D-6E8A-4147-A177-3AD203B41FA5}">
                      <a16:colId xmlns:a16="http://schemas.microsoft.com/office/drawing/2014/main" val="24995241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v-SE" sz="1600" dirty="0"/>
                        <a:t>Förbereda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sv-SE" sz="1600" dirty="0"/>
                        <a:t>Planera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sv-SE" sz="1600" dirty="0"/>
                        <a:t>Upphandla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sv-SE" sz="1600" dirty="0"/>
                        <a:t>Implementera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sv-SE" sz="1600" dirty="0"/>
                        <a:t>Förvaltning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546660188"/>
                  </a:ext>
                </a:extLst>
              </a:tr>
            </a:tbl>
          </a:graphicData>
        </a:graphic>
      </p:graphicFrame>
      <p:pic>
        <p:nvPicPr>
          <p:cNvPr id="5" name="Bildobjekt 4">
            <a:extLst>
              <a:ext uri="{FF2B5EF4-FFF2-40B4-BE49-F238E27FC236}">
                <a16:creationId xmlns:a16="http://schemas.microsoft.com/office/drawing/2014/main" id="{13C14BF3-6AE3-40A1-633C-F913C09ACD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0338" y="2885440"/>
            <a:ext cx="938865" cy="1609483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0C39F67C-74B2-FD02-C421-33D5882BC0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0728" y="2874274"/>
            <a:ext cx="7407282" cy="481626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C6E12258-B406-B31B-5AB4-287F7F22A5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5333" y="3252031"/>
            <a:ext cx="7407282" cy="475529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8D47AB73-BD60-09EC-FB25-9663F9D7E2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34570" y="3708487"/>
            <a:ext cx="7407282" cy="432854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90509F49-05C8-28E2-8FE1-1113F99102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40728" y="4087337"/>
            <a:ext cx="7407282" cy="438950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F3B6F191-D2C0-E3EC-3E7A-90B66469013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93919" y="2983772"/>
            <a:ext cx="493819" cy="1408298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66FFA30D-E753-5AB9-7864-32FA6C5717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38978" y="2971387"/>
            <a:ext cx="493819" cy="1408298"/>
          </a:xfrm>
          <a:prstGeom prst="rect">
            <a:avLst/>
          </a:prstGeo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B461709E-F6B4-B589-3CF5-D486BD36A328}"/>
              </a:ext>
            </a:extLst>
          </p:cNvPr>
          <p:cNvSpPr txBox="1"/>
          <p:nvPr/>
        </p:nvSpPr>
        <p:spPr>
          <a:xfrm flipH="1">
            <a:off x="1928615" y="120363"/>
            <a:ext cx="8517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Vad krävs för att lyckas införa </a:t>
            </a:r>
            <a:r>
              <a:rPr kumimoji="0" lang="sv-SE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välfärdsteknik</a:t>
            </a:r>
            <a:r>
              <a:rPr kumimoji="0" lang="sv-S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sp>
        <p:nvSpPr>
          <p:cNvPr id="16" name="Ellips 15">
            <a:extLst>
              <a:ext uri="{FF2B5EF4-FFF2-40B4-BE49-F238E27FC236}">
                <a16:creationId xmlns:a16="http://schemas.microsoft.com/office/drawing/2014/main" id="{B00AAC2E-3891-7DCA-FC6F-B022839EC179}"/>
              </a:ext>
            </a:extLst>
          </p:cNvPr>
          <p:cNvSpPr/>
          <p:nvPr/>
        </p:nvSpPr>
        <p:spPr>
          <a:xfrm>
            <a:off x="1928615" y="3084167"/>
            <a:ext cx="1005955" cy="117960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Ellips 16">
            <a:extLst>
              <a:ext uri="{FF2B5EF4-FFF2-40B4-BE49-F238E27FC236}">
                <a16:creationId xmlns:a16="http://schemas.microsoft.com/office/drawing/2014/main" id="{4433F7B6-05E0-26DB-813D-2A8D8840777F}"/>
              </a:ext>
            </a:extLst>
          </p:cNvPr>
          <p:cNvSpPr/>
          <p:nvPr/>
        </p:nvSpPr>
        <p:spPr>
          <a:xfrm>
            <a:off x="6096000" y="2732926"/>
            <a:ext cx="1301394" cy="6837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Ellips 20">
            <a:extLst>
              <a:ext uri="{FF2B5EF4-FFF2-40B4-BE49-F238E27FC236}">
                <a16:creationId xmlns:a16="http://schemas.microsoft.com/office/drawing/2014/main" id="{EC425111-2C00-9AE5-A9A2-78ACB7E019CC}"/>
              </a:ext>
            </a:extLst>
          </p:cNvPr>
          <p:cNvSpPr/>
          <p:nvPr/>
        </p:nvSpPr>
        <p:spPr>
          <a:xfrm>
            <a:off x="5962650" y="3605544"/>
            <a:ext cx="1428750" cy="6582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4306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C578BC7-7C12-4BCE-A29B-C0F3084D3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Dagordning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E051BC0-5E51-46CC-AB45-B4225766F7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703" y="1753331"/>
            <a:ext cx="9609825" cy="3738598"/>
          </a:xfrm>
        </p:spPr>
        <p:txBody>
          <a:bodyPr/>
          <a:lstStyle/>
          <a:p>
            <a:pPr marL="30163" indent="0">
              <a:buNone/>
            </a:pPr>
            <a:r>
              <a:rPr lang="sv-SE" dirty="0"/>
              <a:t>09.00	Välkomna</a:t>
            </a:r>
          </a:p>
          <a:p>
            <a:pPr marL="30163" indent="0">
              <a:buNone/>
            </a:pPr>
            <a:r>
              <a:rPr lang="sv-SE" dirty="0"/>
              <a:t>09.10	Information om överenskommelser och ansökningar 2024</a:t>
            </a:r>
          </a:p>
          <a:p>
            <a:pPr marL="30163" indent="0">
              <a:buNone/>
            </a:pPr>
            <a:r>
              <a:rPr lang="sv-SE" dirty="0"/>
              <a:t>10.10	Yrkesresan</a:t>
            </a:r>
          </a:p>
          <a:p>
            <a:pPr marL="30163" indent="0">
              <a:buNone/>
            </a:pPr>
            <a:r>
              <a:rPr lang="sv-SE" dirty="0"/>
              <a:t>10.30	Paus</a:t>
            </a:r>
          </a:p>
          <a:p>
            <a:pPr marL="30163" indent="0">
              <a:buNone/>
            </a:pPr>
            <a:r>
              <a:rPr lang="sv-SE" dirty="0"/>
              <a:t>10.40	Ny socialtjänstlag – SKRs stöd och samverkan med RSS</a:t>
            </a:r>
          </a:p>
          <a:p>
            <a:pPr marL="30163" indent="0">
              <a:buNone/>
            </a:pPr>
            <a:r>
              <a:rPr lang="sv-SE" dirty="0"/>
              <a:t>11.10	Kompetensförsörjningskrisen – förslag på gemensamt arbete</a:t>
            </a:r>
          </a:p>
          <a:p>
            <a:pPr marL="30163" indent="0">
              <a:buNone/>
            </a:pPr>
            <a:r>
              <a:rPr lang="sv-SE" dirty="0"/>
              <a:t>11.40 Kommunernas roll i arbetsmarknadspolitiken</a:t>
            </a:r>
          </a:p>
          <a:p>
            <a:pPr marL="30163" indent="0">
              <a:buNone/>
            </a:pPr>
            <a:r>
              <a:rPr lang="sv-SE" dirty="0"/>
              <a:t>11.45	sammanfattning</a:t>
            </a:r>
          </a:p>
          <a:p>
            <a:pPr marL="30163" indent="0">
              <a:buNone/>
            </a:pPr>
            <a:r>
              <a:rPr lang="sv-SE" dirty="0"/>
              <a:t>12.00	Avslut</a:t>
            </a:r>
          </a:p>
        </p:txBody>
      </p:sp>
    </p:spTree>
    <p:extLst>
      <p:ext uri="{BB962C8B-B14F-4D97-AF65-F5344CB8AC3E}">
        <p14:creationId xmlns:p14="http://schemas.microsoft.com/office/powerpoint/2010/main" val="18878763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19315D75-B82D-AD1B-40B1-D85B0AB02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028" y="2643279"/>
            <a:ext cx="11117943" cy="1571441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1D219086-9C52-77E1-DD9F-A50364868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233" y="874602"/>
            <a:ext cx="9609825" cy="1231392"/>
          </a:xfrm>
        </p:spPr>
        <p:txBody>
          <a:bodyPr/>
          <a:lstStyle/>
          <a:p>
            <a:r>
              <a:rPr lang="sv-SE"/>
              <a:t>Förändringsledning – sex delar</a:t>
            </a:r>
          </a:p>
        </p:txBody>
      </p:sp>
    </p:spTree>
    <p:extLst>
      <p:ext uri="{BB962C8B-B14F-4D97-AF65-F5344CB8AC3E}">
        <p14:creationId xmlns:p14="http://schemas.microsoft.com/office/powerpoint/2010/main" val="42825561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7C45428A-E744-34B5-78EC-246E7BCF24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9" t="15514" b="5777"/>
          <a:stretch/>
        </p:blipFill>
        <p:spPr>
          <a:xfrm>
            <a:off x="103607" y="724478"/>
            <a:ext cx="9560573" cy="5551194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5D8E4435-3BA1-0903-3384-923441413AB1}"/>
              </a:ext>
            </a:extLst>
          </p:cNvPr>
          <p:cNvSpPr/>
          <p:nvPr/>
        </p:nvSpPr>
        <p:spPr>
          <a:xfrm>
            <a:off x="0" y="0"/>
            <a:ext cx="5220586" cy="590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251999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FEM KOMPONENTER I FÖRÄNDRINGSLEDNING</a:t>
            </a:r>
          </a:p>
        </p:txBody>
      </p:sp>
    </p:spTree>
    <p:extLst>
      <p:ext uri="{BB962C8B-B14F-4D97-AF65-F5344CB8AC3E}">
        <p14:creationId xmlns:p14="http://schemas.microsoft.com/office/powerpoint/2010/main" val="38248768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541FFACC-768D-F963-2994-C9C85D30F0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684" y="147329"/>
            <a:ext cx="11534632" cy="5907536"/>
          </a:xfrm>
          <a:prstGeom prst="rect">
            <a:avLst/>
          </a:prstGeom>
        </p:spPr>
      </p:pic>
      <p:graphicFrame>
        <p:nvGraphicFramePr>
          <p:cNvPr id="4" name="Tabell 3">
            <a:extLst>
              <a:ext uri="{FF2B5EF4-FFF2-40B4-BE49-F238E27FC236}">
                <a16:creationId xmlns:a16="http://schemas.microsoft.com/office/drawing/2014/main" id="{E6AC6998-266C-975B-A98F-695A978908B5}"/>
              </a:ext>
            </a:extLst>
          </p:cNvPr>
          <p:cNvGraphicFramePr>
            <a:graphicFrameLocks noGrp="1"/>
          </p:cNvGraphicFramePr>
          <p:nvPr/>
        </p:nvGraphicFramePr>
        <p:xfrm>
          <a:off x="2020338" y="2495550"/>
          <a:ext cx="8333830" cy="37084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1943312">
                  <a:extLst>
                    <a:ext uri="{9D8B030D-6E8A-4147-A177-3AD203B41FA5}">
                      <a16:colId xmlns:a16="http://schemas.microsoft.com/office/drawing/2014/main" val="3731191769"/>
                    </a:ext>
                  </a:extLst>
                </a:gridCol>
                <a:gridCol w="1390220">
                  <a:extLst>
                    <a:ext uri="{9D8B030D-6E8A-4147-A177-3AD203B41FA5}">
                      <a16:colId xmlns:a16="http://schemas.microsoft.com/office/drawing/2014/main" val="1217333662"/>
                    </a:ext>
                  </a:extLst>
                </a:gridCol>
                <a:gridCol w="1461913">
                  <a:extLst>
                    <a:ext uri="{9D8B030D-6E8A-4147-A177-3AD203B41FA5}">
                      <a16:colId xmlns:a16="http://schemas.microsoft.com/office/drawing/2014/main" val="3530484678"/>
                    </a:ext>
                  </a:extLst>
                </a:gridCol>
                <a:gridCol w="1871619">
                  <a:extLst>
                    <a:ext uri="{9D8B030D-6E8A-4147-A177-3AD203B41FA5}">
                      <a16:colId xmlns:a16="http://schemas.microsoft.com/office/drawing/2014/main" val="3902160133"/>
                    </a:ext>
                  </a:extLst>
                </a:gridCol>
                <a:gridCol w="1666766">
                  <a:extLst>
                    <a:ext uri="{9D8B030D-6E8A-4147-A177-3AD203B41FA5}">
                      <a16:colId xmlns:a16="http://schemas.microsoft.com/office/drawing/2014/main" val="24995241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v-SE" sz="1600" dirty="0"/>
                        <a:t>Förbereda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sv-SE" sz="1600" dirty="0"/>
                        <a:t>Planera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sv-SE" sz="1600" dirty="0"/>
                        <a:t>Upphandla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sv-SE" sz="1600" dirty="0"/>
                        <a:t>Implementera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sv-SE" sz="1600" dirty="0"/>
                        <a:t>Förvaltning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546660188"/>
                  </a:ext>
                </a:extLst>
              </a:tr>
            </a:tbl>
          </a:graphicData>
        </a:graphic>
      </p:graphicFrame>
      <p:pic>
        <p:nvPicPr>
          <p:cNvPr id="5" name="Bildobjekt 4">
            <a:extLst>
              <a:ext uri="{FF2B5EF4-FFF2-40B4-BE49-F238E27FC236}">
                <a16:creationId xmlns:a16="http://schemas.microsoft.com/office/drawing/2014/main" id="{13C14BF3-6AE3-40A1-633C-F913C09ACD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0338" y="2885440"/>
            <a:ext cx="938865" cy="1609483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0C39F67C-74B2-FD02-C421-33D5882BC0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0728" y="2874274"/>
            <a:ext cx="7407282" cy="481626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C6E12258-B406-B31B-5AB4-287F7F22A5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5333" y="3252031"/>
            <a:ext cx="7407282" cy="475529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8D47AB73-BD60-09EC-FB25-9663F9D7E2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34570" y="3708487"/>
            <a:ext cx="7407282" cy="432854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90509F49-05C8-28E2-8FE1-1113F99102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40728" y="4087337"/>
            <a:ext cx="7407282" cy="438950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F3B6F191-D2C0-E3EC-3E7A-90B66469013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93919" y="2983772"/>
            <a:ext cx="493819" cy="1408298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66FFA30D-E753-5AB9-7864-32FA6C5717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38978" y="2971387"/>
            <a:ext cx="493819" cy="1408298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0E8F6670-44E2-07DE-678E-7A174B8662A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48044" y="937438"/>
            <a:ext cx="1255885" cy="1261981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7A8AD2C4-F691-2452-B648-6676B827726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46199" y="867913"/>
            <a:ext cx="1341236" cy="1255885"/>
          </a:xfrm>
          <a:prstGeom prst="rect">
            <a:avLst/>
          </a:prstGeom>
        </p:spPr>
      </p:pic>
      <p:pic>
        <p:nvPicPr>
          <p:cNvPr id="14" name="Bildobjekt 13">
            <a:extLst>
              <a:ext uri="{FF2B5EF4-FFF2-40B4-BE49-F238E27FC236}">
                <a16:creationId xmlns:a16="http://schemas.microsoft.com/office/drawing/2014/main" id="{D297505F-7071-0C88-69E5-E6F684EA963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10051" y="4774410"/>
            <a:ext cx="1255885" cy="1255885"/>
          </a:xfrm>
          <a:prstGeom prst="rect">
            <a:avLst/>
          </a:prstGeom>
        </p:spPr>
      </p:pic>
      <p:pic>
        <p:nvPicPr>
          <p:cNvPr id="15" name="Bildobjekt 14">
            <a:extLst>
              <a:ext uri="{FF2B5EF4-FFF2-40B4-BE49-F238E27FC236}">
                <a16:creationId xmlns:a16="http://schemas.microsoft.com/office/drawing/2014/main" id="{3FEBEC99-7BFB-D752-E742-B51B93C7D10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62358" y="4775931"/>
            <a:ext cx="1249788" cy="1255885"/>
          </a:xfrm>
          <a:prstGeom prst="rect">
            <a:avLst/>
          </a:prstGeom>
        </p:spPr>
      </p:pic>
      <p:pic>
        <p:nvPicPr>
          <p:cNvPr id="18" name="Bildobjekt 17">
            <a:extLst>
              <a:ext uri="{FF2B5EF4-FFF2-40B4-BE49-F238E27FC236}">
                <a16:creationId xmlns:a16="http://schemas.microsoft.com/office/drawing/2014/main" id="{55CA0BB8-6C48-01C9-92E2-A74059174EC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841160" y="4804023"/>
            <a:ext cx="1255885" cy="1255885"/>
          </a:xfrm>
          <a:prstGeom prst="rect">
            <a:avLst/>
          </a:prstGeo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B461709E-F6B4-B589-3CF5-D486BD36A328}"/>
              </a:ext>
            </a:extLst>
          </p:cNvPr>
          <p:cNvSpPr txBox="1"/>
          <p:nvPr/>
        </p:nvSpPr>
        <p:spPr>
          <a:xfrm flipH="1">
            <a:off x="1928615" y="120363"/>
            <a:ext cx="8517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Vad krävs för att lyckas införa </a:t>
            </a:r>
            <a:r>
              <a:rPr kumimoji="0" lang="sv-SE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välfärdsteknik</a:t>
            </a:r>
            <a:r>
              <a:rPr kumimoji="0" lang="sv-S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sp>
        <p:nvSpPr>
          <p:cNvPr id="16" name="Ellips 15">
            <a:extLst>
              <a:ext uri="{FF2B5EF4-FFF2-40B4-BE49-F238E27FC236}">
                <a16:creationId xmlns:a16="http://schemas.microsoft.com/office/drawing/2014/main" id="{B00AAC2E-3891-7DCA-FC6F-B022839EC179}"/>
              </a:ext>
            </a:extLst>
          </p:cNvPr>
          <p:cNvSpPr/>
          <p:nvPr/>
        </p:nvSpPr>
        <p:spPr>
          <a:xfrm>
            <a:off x="1928615" y="3084167"/>
            <a:ext cx="1005955" cy="117960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Ellips 16">
            <a:extLst>
              <a:ext uri="{FF2B5EF4-FFF2-40B4-BE49-F238E27FC236}">
                <a16:creationId xmlns:a16="http://schemas.microsoft.com/office/drawing/2014/main" id="{4433F7B6-05E0-26DB-813D-2A8D8840777F}"/>
              </a:ext>
            </a:extLst>
          </p:cNvPr>
          <p:cNvSpPr/>
          <p:nvPr/>
        </p:nvSpPr>
        <p:spPr>
          <a:xfrm>
            <a:off x="6096000" y="2732926"/>
            <a:ext cx="1301394" cy="6837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Ellips 20">
            <a:extLst>
              <a:ext uri="{FF2B5EF4-FFF2-40B4-BE49-F238E27FC236}">
                <a16:creationId xmlns:a16="http://schemas.microsoft.com/office/drawing/2014/main" id="{EC425111-2C00-9AE5-A9A2-78ACB7E019CC}"/>
              </a:ext>
            </a:extLst>
          </p:cNvPr>
          <p:cNvSpPr/>
          <p:nvPr/>
        </p:nvSpPr>
        <p:spPr>
          <a:xfrm>
            <a:off x="5962650" y="3605544"/>
            <a:ext cx="1428750" cy="6582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2440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l: femhörning 3">
            <a:extLst>
              <a:ext uri="{FF2B5EF4-FFF2-40B4-BE49-F238E27FC236}">
                <a16:creationId xmlns:a16="http://schemas.microsoft.com/office/drawing/2014/main" id="{6CF2E85A-CDE3-4180-09D0-4C5EED44F4DF}"/>
              </a:ext>
            </a:extLst>
          </p:cNvPr>
          <p:cNvSpPr/>
          <p:nvPr/>
        </p:nvSpPr>
        <p:spPr>
          <a:xfrm>
            <a:off x="2754088" y="2325977"/>
            <a:ext cx="6338916" cy="666206"/>
          </a:xfrm>
          <a:prstGeom prst="homePlat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>
                <a:ln>
                  <a:noFill/>
                </a:ln>
                <a:solidFill>
                  <a:srgbClr val="6A605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Vision</a:t>
            </a: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srgbClr val="6A605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- Nå ”in” med målet i organisationen</a:t>
            </a:r>
          </a:p>
        </p:txBody>
      </p:sp>
      <p:sp>
        <p:nvSpPr>
          <p:cNvPr id="5" name="Pil: femhörning 4">
            <a:extLst>
              <a:ext uri="{FF2B5EF4-FFF2-40B4-BE49-F238E27FC236}">
                <a16:creationId xmlns:a16="http://schemas.microsoft.com/office/drawing/2014/main" id="{28EA0FDC-480F-35D6-474E-254DB5FF0A52}"/>
              </a:ext>
            </a:extLst>
          </p:cNvPr>
          <p:cNvSpPr/>
          <p:nvPr/>
        </p:nvSpPr>
        <p:spPr>
          <a:xfrm>
            <a:off x="2754088" y="3269765"/>
            <a:ext cx="6338916" cy="666206"/>
          </a:xfrm>
          <a:prstGeom prst="homePlat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>
                <a:ln>
                  <a:noFill/>
                </a:ln>
                <a:solidFill>
                  <a:srgbClr val="6A605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Motivation</a:t>
            </a: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srgbClr val="6A605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– Led förändringen genom att möta individen</a:t>
            </a:r>
          </a:p>
        </p:txBody>
      </p:sp>
      <p:sp>
        <p:nvSpPr>
          <p:cNvPr id="6" name="Pil: femhörning 5">
            <a:extLst>
              <a:ext uri="{FF2B5EF4-FFF2-40B4-BE49-F238E27FC236}">
                <a16:creationId xmlns:a16="http://schemas.microsoft.com/office/drawing/2014/main" id="{A24674FB-08DA-626C-8E0A-8E858C144F09}"/>
              </a:ext>
            </a:extLst>
          </p:cNvPr>
          <p:cNvSpPr/>
          <p:nvPr/>
        </p:nvSpPr>
        <p:spPr>
          <a:xfrm>
            <a:off x="2754088" y="4244726"/>
            <a:ext cx="6338917" cy="666206"/>
          </a:xfrm>
          <a:prstGeom prst="homePlat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>
                <a:ln>
                  <a:noFill/>
                </a:ln>
                <a:solidFill>
                  <a:srgbClr val="6A605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Kompetens</a:t>
            </a: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srgbClr val="6A605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– Handlar om så mycket mer än bara kompetens om den specifika tekniken </a:t>
            </a:r>
            <a:endParaRPr kumimoji="0" lang="sv-SE" sz="1800" b="0" i="1" u="none" strike="noStrike" kern="1200" cap="none" spc="0" normalizeH="0" baseline="0" noProof="0">
              <a:ln>
                <a:noFill/>
              </a:ln>
              <a:solidFill>
                <a:srgbClr val="6A605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Pil: femhörning 6">
            <a:extLst>
              <a:ext uri="{FF2B5EF4-FFF2-40B4-BE49-F238E27FC236}">
                <a16:creationId xmlns:a16="http://schemas.microsoft.com/office/drawing/2014/main" id="{DE89EC4F-165D-15F7-CA1A-C63DD3720CAD}"/>
              </a:ext>
            </a:extLst>
          </p:cNvPr>
          <p:cNvSpPr/>
          <p:nvPr/>
        </p:nvSpPr>
        <p:spPr>
          <a:xfrm>
            <a:off x="2754088" y="5212493"/>
            <a:ext cx="6338916" cy="666206"/>
          </a:xfrm>
          <a:prstGeom prst="homePlat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>
                <a:ln>
                  <a:noFill/>
                </a:ln>
                <a:solidFill>
                  <a:srgbClr val="6A605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Resurser</a:t>
            </a:r>
            <a:r>
              <a:rPr kumimoji="0" lang="sv-SE" sz="1800" b="0" i="0" u="none" strike="noStrike" kern="1200" cap="none" spc="0" normalizeH="0" baseline="0" noProof="0">
                <a:ln>
                  <a:noFill/>
                </a:ln>
                <a:solidFill>
                  <a:srgbClr val="6A605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– Alla roller är viktiga, använd dem på bästa sätt  </a:t>
            </a:r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E34A7F94-9A64-BD44-F9FD-A173C8AE2A40}"/>
              </a:ext>
            </a:extLst>
          </p:cNvPr>
          <p:cNvGrpSpPr/>
          <p:nvPr/>
        </p:nvGrpSpPr>
        <p:grpSpPr>
          <a:xfrm>
            <a:off x="2754088" y="622190"/>
            <a:ext cx="1243263" cy="1257050"/>
            <a:chOff x="3048230" y="346378"/>
            <a:chExt cx="1243263" cy="1257050"/>
          </a:xfrm>
        </p:grpSpPr>
        <p:sp>
          <p:nvSpPr>
            <p:cNvPr id="9" name="Rektangel: rundade hörn 8">
              <a:extLst>
                <a:ext uri="{FF2B5EF4-FFF2-40B4-BE49-F238E27FC236}">
                  <a16:creationId xmlns:a16="http://schemas.microsoft.com/office/drawing/2014/main" id="{6E04E18A-3277-A427-ECB2-41020775DBC3}"/>
                </a:ext>
              </a:extLst>
            </p:cNvPr>
            <p:cNvSpPr/>
            <p:nvPr/>
          </p:nvSpPr>
          <p:spPr>
            <a:xfrm>
              <a:off x="3048230" y="346378"/>
              <a:ext cx="1243263" cy="1205178"/>
            </a:xfrm>
            <a:prstGeom prst="round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0" name="Grupp 9">
              <a:extLst>
                <a:ext uri="{FF2B5EF4-FFF2-40B4-BE49-F238E27FC236}">
                  <a16:creationId xmlns:a16="http://schemas.microsoft.com/office/drawing/2014/main" id="{6B537D82-E15B-5356-2A44-450023537A62}"/>
                </a:ext>
              </a:extLst>
            </p:cNvPr>
            <p:cNvGrpSpPr/>
            <p:nvPr/>
          </p:nvGrpSpPr>
          <p:grpSpPr>
            <a:xfrm>
              <a:off x="3048230" y="367873"/>
              <a:ext cx="1243263" cy="1235555"/>
              <a:chOff x="3054832" y="361734"/>
              <a:chExt cx="1243263" cy="1235555"/>
            </a:xfrm>
          </p:grpSpPr>
          <p:pic>
            <p:nvPicPr>
              <p:cNvPr id="11" name="Bild 10" descr="Internet med hel fyllning">
                <a:extLst>
                  <a:ext uri="{FF2B5EF4-FFF2-40B4-BE49-F238E27FC236}">
                    <a16:creationId xmlns:a16="http://schemas.microsoft.com/office/drawing/2014/main" id="{D0D024C4-80E6-BD7C-D272-FB34795F41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p:blipFill>
            <p:spPr>
              <a:xfrm>
                <a:off x="3286281" y="361734"/>
                <a:ext cx="780367" cy="780367"/>
              </a:xfrm>
              <a:prstGeom prst="rect">
                <a:avLst/>
              </a:prstGeom>
            </p:spPr>
          </p:pic>
          <p:sp>
            <p:nvSpPr>
              <p:cNvPr id="12" name="textruta 11">
                <a:extLst>
                  <a:ext uri="{FF2B5EF4-FFF2-40B4-BE49-F238E27FC236}">
                    <a16:creationId xmlns:a16="http://schemas.microsoft.com/office/drawing/2014/main" id="{45F2CACA-AAF0-904E-EA28-83C9E56CB9FB}"/>
                  </a:ext>
                </a:extLst>
              </p:cNvPr>
              <p:cNvSpPr txBox="1"/>
              <p:nvPr/>
            </p:nvSpPr>
            <p:spPr>
              <a:xfrm>
                <a:off x="3054832" y="1058680"/>
                <a:ext cx="1243263" cy="5386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v-SE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Digitalt först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3" name="Grupp 12">
            <a:extLst>
              <a:ext uri="{FF2B5EF4-FFF2-40B4-BE49-F238E27FC236}">
                <a16:creationId xmlns:a16="http://schemas.microsoft.com/office/drawing/2014/main" id="{7A103761-8126-FF8F-1823-E50E5E69F52A}"/>
              </a:ext>
            </a:extLst>
          </p:cNvPr>
          <p:cNvGrpSpPr/>
          <p:nvPr/>
        </p:nvGrpSpPr>
        <p:grpSpPr>
          <a:xfrm>
            <a:off x="5372375" y="599021"/>
            <a:ext cx="1249865" cy="1295575"/>
            <a:chOff x="1382315" y="4446079"/>
            <a:chExt cx="1249865" cy="1295575"/>
          </a:xfrm>
        </p:grpSpPr>
        <p:grpSp>
          <p:nvGrpSpPr>
            <p:cNvPr id="14" name="Grupp 13">
              <a:extLst>
                <a:ext uri="{FF2B5EF4-FFF2-40B4-BE49-F238E27FC236}">
                  <a16:creationId xmlns:a16="http://schemas.microsoft.com/office/drawing/2014/main" id="{4CE6372D-1E4B-0240-35FA-9BB7F605F284}"/>
                </a:ext>
              </a:extLst>
            </p:cNvPr>
            <p:cNvGrpSpPr/>
            <p:nvPr/>
          </p:nvGrpSpPr>
          <p:grpSpPr>
            <a:xfrm>
              <a:off x="1382315" y="4446079"/>
              <a:ext cx="1249865" cy="1295575"/>
              <a:chOff x="1382315" y="4446079"/>
              <a:chExt cx="1249865" cy="1295575"/>
            </a:xfrm>
          </p:grpSpPr>
          <p:sp>
            <p:nvSpPr>
              <p:cNvPr id="16" name="Rektangel: rundade hörn 15">
                <a:extLst>
                  <a:ext uri="{FF2B5EF4-FFF2-40B4-BE49-F238E27FC236}">
                    <a16:creationId xmlns:a16="http://schemas.microsoft.com/office/drawing/2014/main" id="{D2925D2C-FE34-96E5-000D-356EAAC27921}"/>
                  </a:ext>
                </a:extLst>
              </p:cNvPr>
              <p:cNvSpPr/>
              <p:nvPr/>
            </p:nvSpPr>
            <p:spPr>
              <a:xfrm>
                <a:off x="1382315" y="4446079"/>
                <a:ext cx="1243263" cy="1205178"/>
              </a:xfrm>
              <a:prstGeom prst="round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" name="textruta 16">
                <a:extLst>
                  <a:ext uri="{FF2B5EF4-FFF2-40B4-BE49-F238E27FC236}">
                    <a16:creationId xmlns:a16="http://schemas.microsoft.com/office/drawing/2014/main" id="{816016BF-6BDA-A7F0-FF5B-BC2846F4EF35}"/>
                  </a:ext>
                </a:extLst>
              </p:cNvPr>
              <p:cNvSpPr txBox="1"/>
              <p:nvPr/>
            </p:nvSpPr>
            <p:spPr>
              <a:xfrm>
                <a:off x="1388917" y="5203045"/>
                <a:ext cx="1243263" cy="5386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sv-SE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Volym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pic>
          <p:nvPicPr>
            <p:cNvPr id="15" name="Bild 14" descr="Stapeldiagram med uppåtgående trend med hel fyllning">
              <a:extLst>
                <a:ext uri="{FF2B5EF4-FFF2-40B4-BE49-F238E27FC236}">
                  <a16:creationId xmlns:a16="http://schemas.microsoft.com/office/drawing/2014/main" id="{0E289281-CC11-2A53-447E-981E670A27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1691839" y="4622493"/>
              <a:ext cx="617036" cy="617036"/>
            </a:xfrm>
            <a:prstGeom prst="rect">
              <a:avLst/>
            </a:prstGeom>
          </p:spPr>
        </p:pic>
      </p:grpSp>
      <p:grpSp>
        <p:nvGrpSpPr>
          <p:cNvPr id="18" name="Grupp 17">
            <a:extLst>
              <a:ext uri="{FF2B5EF4-FFF2-40B4-BE49-F238E27FC236}">
                <a16:creationId xmlns:a16="http://schemas.microsoft.com/office/drawing/2014/main" id="{C011E36F-5105-554D-6FBA-CB44D53AE67A}"/>
              </a:ext>
            </a:extLst>
          </p:cNvPr>
          <p:cNvGrpSpPr/>
          <p:nvPr/>
        </p:nvGrpSpPr>
        <p:grpSpPr>
          <a:xfrm>
            <a:off x="4027443" y="608837"/>
            <a:ext cx="1336806" cy="1249997"/>
            <a:chOff x="7372149" y="346378"/>
            <a:chExt cx="1336806" cy="1249997"/>
          </a:xfrm>
        </p:grpSpPr>
        <p:sp>
          <p:nvSpPr>
            <p:cNvPr id="19" name="Rektangel: rundade hörn 18">
              <a:extLst>
                <a:ext uri="{FF2B5EF4-FFF2-40B4-BE49-F238E27FC236}">
                  <a16:creationId xmlns:a16="http://schemas.microsoft.com/office/drawing/2014/main" id="{EC48DE3F-3D8B-DA05-46FD-2289F65493FE}"/>
                </a:ext>
              </a:extLst>
            </p:cNvPr>
            <p:cNvSpPr/>
            <p:nvPr/>
          </p:nvSpPr>
          <p:spPr>
            <a:xfrm>
              <a:off x="7411642" y="346378"/>
              <a:ext cx="1243263" cy="1205178"/>
            </a:xfrm>
            <a:prstGeom prst="round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20" name="Bild 19" descr="Prioritering med hel fyllning">
              <a:extLst>
                <a:ext uri="{FF2B5EF4-FFF2-40B4-BE49-F238E27FC236}">
                  <a16:creationId xmlns:a16="http://schemas.microsoft.com/office/drawing/2014/main" id="{4C7B19A4-BDC7-A8BB-D2D4-F9BD3C58B9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7722010" y="497300"/>
              <a:ext cx="622525" cy="622525"/>
            </a:xfrm>
            <a:prstGeom prst="rect">
              <a:avLst/>
            </a:prstGeom>
          </p:spPr>
        </p:pic>
        <p:sp>
          <p:nvSpPr>
            <p:cNvPr id="21" name="textruta 20">
              <a:extLst>
                <a:ext uri="{FF2B5EF4-FFF2-40B4-BE49-F238E27FC236}">
                  <a16:creationId xmlns:a16="http://schemas.microsoft.com/office/drawing/2014/main" id="{330E2A8D-00AE-C6CD-36B5-0B2F4F99A11F}"/>
                </a:ext>
              </a:extLst>
            </p:cNvPr>
            <p:cNvSpPr txBox="1"/>
            <p:nvPr/>
          </p:nvSpPr>
          <p:spPr>
            <a:xfrm>
              <a:off x="7372149" y="1057766"/>
              <a:ext cx="1336806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Prioritera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2" name="Grupp 21">
            <a:extLst>
              <a:ext uri="{FF2B5EF4-FFF2-40B4-BE49-F238E27FC236}">
                <a16:creationId xmlns:a16="http://schemas.microsoft.com/office/drawing/2014/main" id="{50A97C1C-09BE-26E4-C1EF-E3D67E7306B8}"/>
              </a:ext>
            </a:extLst>
          </p:cNvPr>
          <p:cNvGrpSpPr/>
          <p:nvPr/>
        </p:nvGrpSpPr>
        <p:grpSpPr>
          <a:xfrm>
            <a:off x="6670558" y="593396"/>
            <a:ext cx="1245855" cy="1250911"/>
            <a:chOff x="5466470" y="4536476"/>
            <a:chExt cx="1245855" cy="1250911"/>
          </a:xfrm>
        </p:grpSpPr>
        <p:sp>
          <p:nvSpPr>
            <p:cNvPr id="23" name="Rektangel: rundade hörn 22">
              <a:extLst>
                <a:ext uri="{FF2B5EF4-FFF2-40B4-BE49-F238E27FC236}">
                  <a16:creationId xmlns:a16="http://schemas.microsoft.com/office/drawing/2014/main" id="{6C0ACC83-530E-B2AA-52CD-2AC7CF9C7DBE}"/>
                </a:ext>
              </a:extLst>
            </p:cNvPr>
            <p:cNvSpPr/>
            <p:nvPr/>
          </p:nvSpPr>
          <p:spPr>
            <a:xfrm>
              <a:off x="5466470" y="4536476"/>
              <a:ext cx="1239253" cy="1205178"/>
            </a:xfrm>
            <a:prstGeom prst="round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textruta 23">
              <a:extLst>
                <a:ext uri="{FF2B5EF4-FFF2-40B4-BE49-F238E27FC236}">
                  <a16:creationId xmlns:a16="http://schemas.microsoft.com/office/drawing/2014/main" id="{29D431B2-F4D2-94B7-0612-FEDD4133D984}"/>
                </a:ext>
              </a:extLst>
            </p:cNvPr>
            <p:cNvSpPr txBox="1"/>
            <p:nvPr/>
          </p:nvSpPr>
          <p:spPr>
            <a:xfrm>
              <a:off x="5473072" y="5248778"/>
              <a:ext cx="1239253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Samverka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25" name="Bild 24" descr="Handskakning med hel fyllning">
              <a:extLst>
                <a:ext uri="{FF2B5EF4-FFF2-40B4-BE49-F238E27FC236}">
                  <a16:creationId xmlns:a16="http://schemas.microsoft.com/office/drawing/2014/main" id="{C76CE333-297B-248A-A696-202F83D907A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5724328" y="4622493"/>
              <a:ext cx="736742" cy="739126"/>
            </a:xfrm>
            <a:prstGeom prst="rect">
              <a:avLst/>
            </a:prstGeom>
          </p:spPr>
        </p:pic>
      </p:grpSp>
      <p:grpSp>
        <p:nvGrpSpPr>
          <p:cNvPr id="26" name="Grupp 25">
            <a:extLst>
              <a:ext uri="{FF2B5EF4-FFF2-40B4-BE49-F238E27FC236}">
                <a16:creationId xmlns:a16="http://schemas.microsoft.com/office/drawing/2014/main" id="{3E36FC7C-4C33-803C-BAFE-8DFC7ABECC27}"/>
              </a:ext>
            </a:extLst>
          </p:cNvPr>
          <p:cNvGrpSpPr/>
          <p:nvPr/>
        </p:nvGrpSpPr>
        <p:grpSpPr>
          <a:xfrm>
            <a:off x="7970650" y="591283"/>
            <a:ext cx="1249865" cy="1260731"/>
            <a:chOff x="9559820" y="4526656"/>
            <a:chExt cx="1249865" cy="1260731"/>
          </a:xfrm>
        </p:grpSpPr>
        <p:sp>
          <p:nvSpPr>
            <p:cNvPr id="27" name="Rektangel: rundade hörn 26">
              <a:extLst>
                <a:ext uri="{FF2B5EF4-FFF2-40B4-BE49-F238E27FC236}">
                  <a16:creationId xmlns:a16="http://schemas.microsoft.com/office/drawing/2014/main" id="{643230B9-D25D-457E-C1E9-03106DFAEAEB}"/>
                </a:ext>
              </a:extLst>
            </p:cNvPr>
            <p:cNvSpPr/>
            <p:nvPr/>
          </p:nvSpPr>
          <p:spPr>
            <a:xfrm>
              <a:off x="9559820" y="4526656"/>
              <a:ext cx="1243263" cy="1205178"/>
            </a:xfrm>
            <a:prstGeom prst="round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textruta 27">
              <a:extLst>
                <a:ext uri="{FF2B5EF4-FFF2-40B4-BE49-F238E27FC236}">
                  <a16:creationId xmlns:a16="http://schemas.microsoft.com/office/drawing/2014/main" id="{77D98901-F2CF-B58C-EA9C-26ABB03F98BB}"/>
                </a:ext>
              </a:extLst>
            </p:cNvPr>
            <p:cNvSpPr txBox="1"/>
            <p:nvPr/>
          </p:nvSpPr>
          <p:spPr>
            <a:xfrm>
              <a:off x="9566422" y="5248778"/>
              <a:ext cx="1243263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Kommunikation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9" name="Grupp 28">
              <a:extLst>
                <a:ext uri="{FF2B5EF4-FFF2-40B4-BE49-F238E27FC236}">
                  <a16:creationId xmlns:a16="http://schemas.microsoft.com/office/drawing/2014/main" id="{C4C20FE8-142D-7CDF-E1F3-6A23338827F6}"/>
                </a:ext>
              </a:extLst>
            </p:cNvPr>
            <p:cNvGrpSpPr/>
            <p:nvPr/>
          </p:nvGrpSpPr>
          <p:grpSpPr>
            <a:xfrm>
              <a:off x="9787229" y="4646393"/>
              <a:ext cx="786657" cy="786657"/>
              <a:chOff x="7982580" y="4622431"/>
              <a:chExt cx="786657" cy="786657"/>
            </a:xfrm>
          </p:grpSpPr>
          <p:pic>
            <p:nvPicPr>
              <p:cNvPr id="30" name="Bild 29" descr="Styrelserum med hel fyllning">
                <a:extLst>
                  <a:ext uri="{FF2B5EF4-FFF2-40B4-BE49-F238E27FC236}">
                    <a16:creationId xmlns:a16="http://schemas.microsoft.com/office/drawing/2014/main" id="{4298AC59-72A4-0718-D909-52EC9EF0EE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p:blipFill>
            <p:spPr>
              <a:xfrm>
                <a:off x="7982580" y="4622431"/>
                <a:ext cx="786657" cy="786657"/>
              </a:xfrm>
              <a:prstGeom prst="rect">
                <a:avLst/>
              </a:prstGeom>
            </p:spPr>
          </p:pic>
          <p:sp>
            <p:nvSpPr>
              <p:cNvPr id="31" name="Pratbubbla: oval 30">
                <a:extLst>
                  <a:ext uri="{FF2B5EF4-FFF2-40B4-BE49-F238E27FC236}">
                    <a16:creationId xmlns:a16="http://schemas.microsoft.com/office/drawing/2014/main" id="{A6D93D2C-8B88-EF23-ADDB-33C27D9A36E2}"/>
                  </a:ext>
                </a:extLst>
              </p:cNvPr>
              <p:cNvSpPr/>
              <p:nvPr/>
            </p:nvSpPr>
            <p:spPr>
              <a:xfrm>
                <a:off x="8208762" y="4673089"/>
                <a:ext cx="302855" cy="163234"/>
              </a:xfrm>
              <a:prstGeom prst="wedgeEllipseCallout">
                <a:avLst>
                  <a:gd name="adj1" fmla="val -22040"/>
                  <a:gd name="adj2" fmla="val 6838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v-S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97777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BF69435-17B4-06EF-A668-48BD2ABBE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233" y="434348"/>
            <a:ext cx="10215261" cy="1231392"/>
          </a:xfrm>
        </p:spPr>
        <p:txBody>
          <a:bodyPr/>
          <a:lstStyle/>
          <a:p>
            <a:r>
              <a:rPr lang="sv-SE"/>
              <a:t>Separat webb  - skr.se/</a:t>
            </a:r>
            <a:r>
              <a:rPr lang="sv-SE" err="1"/>
              <a:t>valfardsteknik</a:t>
            </a:r>
            <a:endParaRPr lang="sv-SE"/>
          </a:p>
        </p:txBody>
      </p:sp>
      <p:pic>
        <p:nvPicPr>
          <p:cNvPr id="6" name="Platshållare för innehåll 5">
            <a:extLst>
              <a:ext uri="{FF2B5EF4-FFF2-40B4-BE49-F238E27FC236}">
                <a16:creationId xmlns:a16="http://schemas.microsoft.com/office/drawing/2014/main" id="{576855D6-A08B-6EE2-CE77-4C7572403A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56881" y="1450008"/>
            <a:ext cx="8209052" cy="455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522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42C8210-E682-3612-8817-4F6D83DDC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Vad händer 2024?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CDDBEED-2C44-5EF0-D47B-4B0BE3AC67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6000" y="1962364"/>
            <a:ext cx="4716000" cy="4272836"/>
          </a:xfrm>
        </p:spPr>
        <p:txBody>
          <a:bodyPr/>
          <a:lstStyle/>
          <a:p>
            <a:r>
              <a:rPr lang="sv-SE" sz="2000" dirty="0"/>
              <a:t>SKR beräknas få ersättning för att behålla den nationella stödfunktionen-  ”Kompetenscenter </a:t>
            </a:r>
            <a:r>
              <a:rPr lang="sv-SE" sz="2000" dirty="0" err="1"/>
              <a:t>välfärdsteknik</a:t>
            </a:r>
            <a:r>
              <a:rPr lang="sv-SE" sz="2000" dirty="0"/>
              <a:t>” under 2024 – ny ansökan skickas in</a:t>
            </a:r>
          </a:p>
          <a:p>
            <a:r>
              <a:rPr lang="sv-SE" sz="2000" dirty="0"/>
              <a:t>Fortsatt kontakt och stöd via ”helpdesk” </a:t>
            </a:r>
            <a:r>
              <a:rPr lang="sv-SE" sz="2000" dirty="0">
                <a:hlinkClick r:id="rId2"/>
              </a:rPr>
              <a:t>vft@skr.se</a:t>
            </a:r>
            <a:r>
              <a:rPr lang="sv-SE" sz="2000" dirty="0"/>
              <a:t> eller </a:t>
            </a:r>
            <a:r>
              <a:rPr lang="sv-SE" sz="2000" dirty="0">
                <a:hlinkClick r:id="rId3"/>
              </a:rPr>
              <a:t>info@skr.se</a:t>
            </a:r>
            <a:endParaRPr lang="sv-SE" sz="2000" dirty="0"/>
          </a:p>
          <a:p>
            <a:r>
              <a:rPr lang="sv-SE" sz="2000" dirty="0"/>
              <a:t>Fortsatt coachning och stöd till kommuner och RSS funktioner</a:t>
            </a:r>
          </a:p>
          <a:p>
            <a:r>
              <a:rPr lang="sv-SE" sz="2000" dirty="0"/>
              <a:t>Webbseminarier mm</a:t>
            </a:r>
          </a:p>
          <a:p>
            <a:endParaRPr lang="sv-SE" sz="1800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pPr marL="30163" indent="0">
              <a:buNone/>
            </a:pPr>
            <a:endParaRPr lang="sv-SE" dirty="0"/>
          </a:p>
          <a:p>
            <a:endParaRPr lang="sv-SE" dirty="0"/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D6AB13DB-12CC-1E45-8270-6E72EDFF379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186" y="2291137"/>
            <a:ext cx="4328906" cy="2995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8256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E0E2C81-7192-63C9-D9E6-92738FFB0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4000" dirty="0"/>
              <a:t>Överenskommelser som förhandlas inför 2024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AE966D8-533A-B059-EE92-8FC8AF51D2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-342900" algn="l" rtl="0" eaLnBrk="1" fontAlgn="b" latinLnBrk="0" hangingPunct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sv-SE" sz="240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Nära vård</a:t>
            </a:r>
          </a:p>
          <a:p>
            <a:pPr marL="114300" indent="-342900" algn="l" rtl="0" eaLnBrk="1" fontAlgn="b" latinLnBrk="0" hangingPunct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sv-SE" sz="240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Tillgänglighet</a:t>
            </a:r>
          </a:p>
          <a:p>
            <a:pPr marL="114300" indent="-342900" algn="l" rtl="0" eaLnBrk="1" fontAlgn="b" latinLnBrk="0" hangingPunct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sv-SE" sz="240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Cancer</a:t>
            </a:r>
          </a:p>
          <a:p>
            <a:pPr marL="114300" indent="-342900" algn="l" rtl="0" eaLnBrk="1" fontAlgn="b" latinLnBrk="0" hangingPunct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sv-SE" sz="240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Kvinnors hälsa</a:t>
            </a:r>
          </a:p>
          <a:p>
            <a:pPr marL="114300" indent="-342900" algn="l" rtl="0" eaLnBrk="1" fontAlgn="b" latinLnBrk="0" hangingPunct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sv-SE" sz="240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Psykisk hälsa</a:t>
            </a:r>
          </a:p>
          <a:p>
            <a:pPr marL="114300" indent="-342900" algn="l" rtl="0" eaLnBrk="1" fontAlgn="b" latinLnBrk="0" hangingPunct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sv-SE" sz="240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Läkemedelsförmån</a:t>
            </a:r>
          </a:p>
          <a:p>
            <a:pPr marL="114300" indent="-342900" algn="l" rtl="0" eaLnBrk="1" fontAlgn="b" latinLnBrk="0" hangingPunct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sv-SE" sz="240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Försörjningsberedskap läkemedel m.m. </a:t>
            </a:r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DD57BA3-3605-D990-8453-1543F9B86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Avdelningen för vård och omsorg</a:t>
            </a:r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DB817585-5718-5910-2795-1DB257D16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2023-11-30</a:t>
            </a:r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3A74648-E4C1-D2AA-C865-3DF98B8DC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BAD975-63FF-4468-AC34-025F73E043F9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Moln 6">
            <a:extLst>
              <a:ext uri="{FF2B5EF4-FFF2-40B4-BE49-F238E27FC236}">
                <a16:creationId xmlns:a16="http://schemas.microsoft.com/office/drawing/2014/main" id="{3A2E2B33-DBC6-2819-C3A0-DA3794DDBF03}"/>
              </a:ext>
            </a:extLst>
          </p:cNvPr>
          <p:cNvSpPr/>
          <p:nvPr/>
        </p:nvSpPr>
        <p:spPr>
          <a:xfrm>
            <a:off x="4533900" y="2372654"/>
            <a:ext cx="5457825" cy="1885021"/>
          </a:xfrm>
          <a:prstGeom prst="clou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Förändringar inför 2024? – Insatser inom området psykisk hälsa och suicidprevention</a:t>
            </a:r>
          </a:p>
        </p:txBody>
      </p:sp>
    </p:spTree>
    <p:extLst>
      <p:ext uri="{BB962C8B-B14F-4D97-AF65-F5344CB8AC3E}">
        <p14:creationId xmlns:p14="http://schemas.microsoft.com/office/powerpoint/2010/main" val="29427314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Platshållare för innehåll 7"/>
          <p:cNvGraphicFramePr>
            <a:graphicFrameLocks/>
          </p:cNvGraphicFramePr>
          <p:nvPr/>
        </p:nvGraphicFramePr>
        <p:xfrm>
          <a:off x="83127" y="72736"/>
          <a:ext cx="12022282" cy="6712527"/>
        </p:xfrm>
        <a:graphic>
          <a:graphicData uri="http://schemas.openxmlformats.org/drawingml/2006/table">
            <a:tbl>
              <a:tblPr firstRow="1" bandRow="1"/>
              <a:tblGrid>
                <a:gridCol w="106151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7153">
                  <a:extLst>
                    <a:ext uri="{9D8B030D-6E8A-4147-A177-3AD203B41FA5}">
                      <a16:colId xmlns:a16="http://schemas.microsoft.com/office/drawing/2014/main" val="117691395"/>
                    </a:ext>
                  </a:extLst>
                </a:gridCol>
              </a:tblGrid>
              <a:tr h="306197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sv-SE" sz="14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Insatser inom området </a:t>
                      </a:r>
                      <a:r>
                        <a:rPr lang="sv-SE" sz="1400" baseline="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psykisk hälsa och suicidprevention 2023 – Överenskommelse mellan staten och SKR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460A">
                        <a:alpha val="18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r>
                        <a:rPr lang="sv-SE" sz="16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Kronor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460A">
                        <a:alpha val="1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079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sv-SE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Till regionerna: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460A">
                        <a:alpha val="1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Kronor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460A">
                        <a:alpha val="1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081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För fortsatt utvecklingsarbete utifrån handlingsplaner och utveckling av mobila lösningar eller liknande. Fördelas efter befolkning.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460A">
                        <a:alpha val="1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217 000 000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460A">
                        <a:alpha val="1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12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För insatser till barn och unga inklusive barn- och ungdomspsykiatrin. Fördelas efter andelen barn och unga 0–25 år. 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460A">
                        <a:alpha val="1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377 000 000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460A">
                        <a:alpha val="1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0794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sv-SE" sz="1400" b="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För kunskapsbaserad och säker hälso- och sjukvård. Medlen fördelas efter befolkningsmängd.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460A">
                        <a:alpha val="1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100 000 000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460A">
                        <a:alpha val="1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5679407"/>
                  </a:ext>
                </a:extLst>
              </a:tr>
              <a:tr h="329107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sv-SE" sz="1400" b="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För att stärka den psykiatriska traumavården. Medlen fördelas efter befolkningsmängd.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460A">
                        <a:alpha val="1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50 000 000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460A">
                        <a:alpha val="1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3471">
                <a:tc>
                  <a:txBody>
                    <a:bodyPr/>
                    <a:lstStyle/>
                    <a:p>
                      <a:pPr marL="0" indent="0" algn="r">
                        <a:buFontTx/>
                        <a:buNone/>
                      </a:pPr>
                      <a:r>
                        <a:rPr lang="sv-SE" sz="1400" b="1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Totalt till regionerna: 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460A">
                        <a:alpha val="1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744 000 000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460A">
                        <a:alpha val="1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729663"/>
                  </a:ext>
                </a:extLst>
              </a:tr>
              <a:tr h="31079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b="1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Till</a:t>
                      </a:r>
                      <a:r>
                        <a:rPr lang="sv-SE" sz="1400" b="1" baseline="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</a:t>
                      </a:r>
                      <a:r>
                        <a:rPr lang="sv-SE" sz="1400" b="1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ommunerna: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460A">
                        <a:alpha val="1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sv-SE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460A">
                        <a:alpha val="1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56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För fortsatt utvecklingsarbete utifrån handlingsplaner och utveckling av mobila lösningar eller liknande. Fördelas efter befolkning.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460A">
                        <a:alpha val="1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197 000 000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460A">
                        <a:alpha val="1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15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b="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För kunskapsbaserad och säker hälso- och sjukvård och socialtjänst. Medlen fördelas efter befolkningsmängd.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460A">
                        <a:alpha val="1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100 000 000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460A">
                        <a:alpha val="1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3675482"/>
                  </a:ext>
                </a:extLst>
              </a:tr>
              <a:tr h="325953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b="1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Totalt till kommunerna: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460A">
                        <a:alpha val="1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297 000 000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460A">
                        <a:alpha val="1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2812247"/>
                  </a:ext>
                </a:extLst>
              </a:tr>
              <a:tr h="31942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b="1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Länen (kommunerna och/eller regionerna):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460A">
                        <a:alpha val="1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sv-SE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460A">
                        <a:alpha val="1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085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indent="0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sv-SE" sz="140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För att stärka samverkan för personer som har behov av insatser från flera huvudmän. 5 miljoner/län, resten </a:t>
                      </a:r>
                      <a:r>
                        <a:rPr lang="sv-SE" sz="14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efter befolkningsmängd. </a:t>
                      </a:r>
                      <a:endParaRPr lang="sv-SE" sz="1400" baseline="0" dirty="0">
                        <a:solidFill>
                          <a:prstClr val="black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460A">
                        <a:alpha val="1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200 000 000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460A">
                        <a:alpha val="1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1241">
                <a:tc>
                  <a:txBody>
                    <a:bodyPr/>
                    <a:lstStyle/>
                    <a:p>
                      <a:pPr marL="0" indent="0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sv-SE" sz="1400" baseline="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För att stärka brukarmedverkan. 2 miljoner var till storstadsregionerna, övriga 1 miljon/län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460A">
                        <a:alpha val="1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24 000 000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460A">
                        <a:alpha val="1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0046206"/>
                  </a:ext>
                </a:extLst>
              </a:tr>
              <a:tr h="351664">
                <a:tc>
                  <a:txBody>
                    <a:bodyPr/>
                    <a:lstStyle/>
                    <a:p>
                      <a:pPr marL="0" indent="0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sv-SE" sz="1400" baseline="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För att stärka det suicidpreventiva arbetet på lokal och regional nivå. Medlen fördelas efter befolkningsmängd. 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460A">
                        <a:alpha val="1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200 000 000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460A">
                        <a:alpha val="1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3882266"/>
                  </a:ext>
                </a:extLst>
              </a:tr>
              <a:tr h="33571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Till ungdomsmottagningarna för arbete med att främja psykisk hälsa. Medlen fördelas efter andelen barn och unga 0–25 år. 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460A">
                        <a:alpha val="1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150 000 000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460A">
                        <a:alpha val="1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0281296"/>
                  </a:ext>
                </a:extLst>
              </a:tr>
              <a:tr h="306103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Totalt till länen: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460A">
                        <a:alpha val="1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574 000 000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460A">
                        <a:alpha val="1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4987654"/>
                  </a:ext>
                </a:extLst>
              </a:tr>
              <a:tr h="31942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indent="0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sv-SE" sz="1400" b="1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Utvecklingsmedel till SKR för samordning och stöd:</a:t>
                      </a:r>
                      <a:endParaRPr lang="sv-SE" sz="1400" dirty="0">
                        <a:solidFill>
                          <a:prstClr val="black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460A">
                        <a:alpha val="1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sv-SE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460A">
                        <a:alpha val="1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577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indent="0" algn="l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sv-SE" sz="1400" b="0" baseline="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För att samordna huvudmännens utvecklingsarbete och utveckla initiativ och lösningar som kan användas som stöd till lokalt och regionalt förbättringsarbete.</a:t>
                      </a:r>
                      <a:endParaRPr lang="sv-SE" sz="1400" b="0" dirty="0">
                        <a:solidFill>
                          <a:prstClr val="black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460A">
                        <a:alpha val="1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25 500 000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460A">
                        <a:alpha val="1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1398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indent="0" algn="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sv-SE" sz="1400" b="1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Totalt hela överenskommelsen: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460A">
                        <a:alpha val="1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1 640 500 000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460A">
                        <a:alpha val="1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18882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59FC4BF-CBDB-D82A-ADB2-BED9EF3C4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234" y="588852"/>
            <a:ext cx="9337016" cy="795867"/>
          </a:xfrm>
        </p:spPr>
        <p:txBody>
          <a:bodyPr anchor="t">
            <a:noAutofit/>
          </a:bodyPr>
          <a:lstStyle/>
          <a:p>
            <a:r>
              <a:rPr lang="sv-SE" dirty="0"/>
              <a:t>Överenskommelsens målsättning</a:t>
            </a:r>
          </a:p>
        </p:txBody>
      </p:sp>
      <p:sp>
        <p:nvSpPr>
          <p:cNvPr id="9" name="Platshållare för innehåll 8">
            <a:extLst>
              <a:ext uri="{FF2B5EF4-FFF2-40B4-BE49-F238E27FC236}">
                <a16:creationId xmlns:a16="http://schemas.microsoft.com/office/drawing/2014/main" id="{3E060DC4-0088-2011-FB74-5005C0A4D1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5074" y="1880019"/>
            <a:ext cx="4933951" cy="4040298"/>
          </a:xfrm>
        </p:spPr>
        <p:txBody>
          <a:bodyPr/>
          <a:lstStyle/>
          <a:p>
            <a:r>
              <a:rPr lang="sv-SE" sz="2000" dirty="0"/>
              <a:t>Öka tillgängligheten till vård och stöd av god kvalitet och att främja psykisk hälsa och förebygga och motverka psykisk ohälsa och suicid för personer i alla åldrar.</a:t>
            </a:r>
          </a:p>
          <a:p>
            <a:r>
              <a:rPr lang="sv-SE" sz="2000" dirty="0"/>
              <a:t>De insatser som vidtas med stöd av överenskommelsen ska bidra till ökad jämlikhet i hälsa, jämställdhet mellan kvinnor och män och att stärka barnrättsperspektivet i enlighet med barnkonventionen.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E7B4FF4E-1DE5-C75A-3A1C-E92F77BDA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Avdelningen för vård och omsorg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FCCF8C03-3DD5-103A-0025-ED66525AF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2023-11-30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8B0D434-4325-71BE-1EDF-9C7629201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4C9B0E5-37D7-412E-A162-6A236BADC197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Bildobjekt 7" descr="Två vandrare som hjälper varandra uppför en sten">
            <a:extLst>
              <a:ext uri="{FF2B5EF4-FFF2-40B4-BE49-F238E27FC236}">
                <a16:creationId xmlns:a16="http://schemas.microsoft.com/office/drawing/2014/main" id="{5A075E3E-0F87-EF09-1DA7-1F1B310B1A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40"/>
          <a:stretch/>
        </p:blipFill>
        <p:spPr>
          <a:xfrm>
            <a:off x="665999" y="1684616"/>
            <a:ext cx="5210927" cy="41329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679363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F74E657-BD63-654A-3A53-9D68177A2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3600" dirty="0"/>
              <a:t>Förändringar inför 2024 – Psykisk hälsa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4C01F36-C214-751B-8113-686CB012F9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sv-SE" dirty="0"/>
              <a:t>Inga större förändringar av texterna jämfört med innevarande år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v-SE" dirty="0"/>
              <a:t>De riktade medlen till traumavård är kvar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v-SE" dirty="0"/>
              <a:t>De riktade medlen till ungdomsmottagningar har gått in i delen om barn och unga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v-SE" dirty="0"/>
              <a:t>Medel för arbete med handlingsplaner tas bort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sv-SE" dirty="0"/>
              <a:t>Istället utökning av medel till länsgemensamma insatser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2ABE0DF-D672-043E-D2C1-42390D863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2023-11-30</a:t>
            </a:r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9906612-D659-FA8C-373C-9A292940F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Avdelningen för vård och omsorg</a:t>
            </a:r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2C732D9-D07D-EB57-9559-892C70C60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BAD975-63FF-4468-AC34-025F73E043F9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86298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6248C88-D811-D267-C3A4-19B66F0BC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Föregående möte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D28D62A-4E48-2880-0C7C-78812850BF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Kompetensförsörjning</a:t>
            </a:r>
          </a:p>
          <a:p>
            <a:r>
              <a:rPr lang="sv-SE" dirty="0"/>
              <a:t>Strategi för hälsa</a:t>
            </a:r>
          </a:p>
          <a:p>
            <a:r>
              <a:rPr lang="sv-SE" dirty="0"/>
              <a:t>Sektionen för psykiatri och folkhälsa</a:t>
            </a:r>
          </a:p>
          <a:p>
            <a:r>
              <a:rPr lang="sv-SE" dirty="0"/>
              <a:t>Jämställdhetsintegrering i RSS</a:t>
            </a:r>
          </a:p>
          <a:p>
            <a:r>
              <a:rPr lang="sv-SE" dirty="0"/>
              <a:t>Yrkesresan och privata utförare</a:t>
            </a:r>
          </a:p>
        </p:txBody>
      </p:sp>
    </p:spTree>
    <p:extLst>
      <p:ext uri="{BB962C8B-B14F-4D97-AF65-F5344CB8AC3E}">
        <p14:creationId xmlns:p14="http://schemas.microsoft.com/office/powerpoint/2010/main" val="4566065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Platshållare för innehåll 7"/>
          <p:cNvGraphicFramePr>
            <a:graphicFrameLocks/>
          </p:cNvGraphicFramePr>
          <p:nvPr/>
        </p:nvGraphicFramePr>
        <p:xfrm>
          <a:off x="95250" y="72736"/>
          <a:ext cx="12010158" cy="6709063"/>
        </p:xfrm>
        <a:graphic>
          <a:graphicData uri="http://schemas.openxmlformats.org/drawingml/2006/table">
            <a:tbl>
              <a:tblPr firstRow="1" bandRow="1"/>
              <a:tblGrid>
                <a:gridCol w="10477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2658">
                  <a:extLst>
                    <a:ext uri="{9D8B030D-6E8A-4147-A177-3AD203B41FA5}">
                      <a16:colId xmlns:a16="http://schemas.microsoft.com/office/drawing/2014/main" val="117691395"/>
                    </a:ext>
                  </a:extLst>
                </a:gridCol>
              </a:tblGrid>
              <a:tr h="324746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sv-SE" sz="140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Insatser inom området </a:t>
                      </a:r>
                      <a:r>
                        <a:rPr lang="sv-SE" sz="1400" baseline="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psykisk hälsa och suicidprevention 2024 – Förslag på fördelning av medel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460A">
                        <a:alpha val="18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r>
                        <a:rPr lang="sv-SE" sz="16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Kronor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460A">
                        <a:alpha val="1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62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sv-SE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Till regionerna: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460A">
                        <a:alpha val="1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Kronor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460A">
                        <a:alpha val="1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38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Främja psykisk hälsa och förebygga psykisk ohälsa och suicid bland barn och unga. Fördelas efter andelen barn och unga 0–25 år. 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460A">
                        <a:alpha val="1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553 000 000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460A">
                        <a:alpha val="1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9621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sv-SE" sz="1400" b="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För kunskapsbaserad och säker hälso- och sjukvård. Medlen fördelas efter befolkningsmängd. 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460A">
                        <a:alpha val="1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100 000 000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460A">
                        <a:alpha val="1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5679407"/>
                  </a:ext>
                </a:extLst>
              </a:tr>
              <a:tr h="349043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sv-SE" sz="1400" b="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För att stärka den psykiatriska traumavården. Medlen fördelas efter befolkningsmängd.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460A">
                        <a:alpha val="1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50 000 000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460A">
                        <a:alpha val="1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3068">
                <a:tc>
                  <a:txBody>
                    <a:bodyPr/>
                    <a:lstStyle/>
                    <a:p>
                      <a:pPr marL="0" indent="0" algn="r">
                        <a:buFontTx/>
                        <a:buNone/>
                      </a:pPr>
                      <a:r>
                        <a:rPr lang="sv-SE" sz="1400" b="1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Totalt till regionerna: 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460A">
                        <a:alpha val="1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703 000 000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460A">
                        <a:alpha val="1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729663"/>
                  </a:ext>
                </a:extLst>
              </a:tr>
              <a:tr h="32962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b="1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Till</a:t>
                      </a:r>
                      <a:r>
                        <a:rPr lang="sv-SE" sz="1400" b="1" baseline="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</a:t>
                      </a:r>
                      <a:r>
                        <a:rPr lang="sv-SE" sz="1400" b="1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ommunerna: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460A">
                        <a:alpha val="1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sv-SE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460A">
                        <a:alpha val="1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102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b="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För kunskapsbaserad och säker hälso- och sjukvård och socialtjänst. Medlen fördelas efter befolkningsmängd. 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460A">
                        <a:alpha val="1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100 000 000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460A">
                        <a:alpha val="1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3675482"/>
                  </a:ext>
                </a:extLst>
              </a:tr>
              <a:tr h="345698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b="1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Totalt till kommunerna: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460A">
                        <a:alpha val="1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100 000 000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460A">
                        <a:alpha val="1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2812247"/>
                  </a:ext>
                </a:extLst>
              </a:tr>
              <a:tr h="3387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b="1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Länen (kommunerna och/eller regionerna):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460A">
                        <a:alpha val="1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sv-SE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460A">
                        <a:alpha val="1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253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indent="0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sv-SE" sz="1400" baseline="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Stärka det gemensamma arbetet för att främja psykisk hälsa och förebygga psykisk ohälsa och suicid bland barn och unga samt insatser för att skapa en mer sammanhållen vård och omsorg. 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460A">
                        <a:alpha val="1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250 000 000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460A">
                        <a:alpha val="1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25304">
                <a:tc>
                  <a:txBody>
                    <a:bodyPr/>
                    <a:lstStyle/>
                    <a:p>
                      <a:pPr marL="0" indent="0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sv-SE" sz="1400" baseline="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 mer sammanhållen, behovsanpassad och personcentrerad vård och omsorg för personer med samsjuklighet eller omfattande behov. 5 miljoner per län och resten fördelat efter befolkningsmängd.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460A">
                        <a:alpha val="1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250 000 000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460A">
                        <a:alpha val="1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0046206"/>
                  </a:ext>
                </a:extLst>
              </a:tr>
              <a:tr h="503009">
                <a:tc>
                  <a:txBody>
                    <a:bodyPr/>
                    <a:lstStyle/>
                    <a:p>
                      <a:pPr marL="0" indent="0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sv-SE" sz="1400" baseline="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 systematisk patient-, brukar- och anhörigmedverkan i vården och omsorgen. Medlen fördelas med 1 miljon per län, förutom de tre storstadslänen som tilldelas 2 miljoner vardera. 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460A">
                        <a:alpha val="1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24 000 000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460A">
                        <a:alpha val="1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7364081"/>
                  </a:ext>
                </a:extLst>
              </a:tr>
              <a:tr h="356053">
                <a:tc>
                  <a:txBody>
                    <a:bodyPr/>
                    <a:lstStyle/>
                    <a:p>
                      <a:r>
                        <a:rPr lang="sv-SE" sz="1400" dirty="0">
                          <a:latin typeface="+mn-lt"/>
                        </a:rPr>
                        <a:t>Stärkt och utvecklat suicidpreventivt arbete. Medlen fördelas efter befolkningsmängd.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460A">
                        <a:alpha val="1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 dirty="0">
                          <a:latin typeface="+mn-lt"/>
                        </a:rPr>
                        <a:t>200 000 000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460A">
                        <a:alpha val="1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0281296"/>
                  </a:ext>
                </a:extLst>
              </a:tr>
              <a:tr h="324647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Totalt till länen: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460A">
                        <a:alpha val="1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724 000 000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460A">
                        <a:alpha val="1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4987654"/>
                  </a:ext>
                </a:extLst>
              </a:tr>
              <a:tr h="3387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indent="0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sv-SE" sz="1400" b="1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Utvecklingsmedel till SKR för samordning och stöd:</a:t>
                      </a:r>
                      <a:endParaRPr lang="sv-SE" sz="1400" dirty="0">
                        <a:solidFill>
                          <a:prstClr val="black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460A">
                        <a:alpha val="1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sv-SE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460A">
                        <a:alpha val="1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788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indent="0" algn="l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sv-SE" sz="1400" b="0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Utvecklingsarbete och samordning av stöd till kommuner och regioner.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460A">
                        <a:alpha val="1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33 000 000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460A">
                        <a:alpha val="1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330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indent="0" algn="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sv-SE" sz="1400" b="1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Totalt hela överenskommelsen: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460A">
                        <a:alpha val="1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sv-SE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1 560 000 000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460A">
                        <a:alpha val="1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75025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2ECFB436-10C4-D83A-F207-F5C83FCE01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231" y="2066578"/>
            <a:ext cx="11331826" cy="3738598"/>
          </a:xfrm>
        </p:spPr>
        <p:txBody>
          <a:bodyPr/>
          <a:lstStyle/>
          <a:p>
            <a:pPr marL="30163" indent="0">
              <a:buNone/>
            </a:pPr>
            <a:r>
              <a:rPr lang="sv-SE" dirty="0"/>
              <a:t>Budgetpropp:</a:t>
            </a:r>
          </a:p>
          <a:p>
            <a:r>
              <a:rPr lang="sv-SE" dirty="0"/>
              <a:t>3 miljarder kronor årligen i syfte att stödja utvecklingen mot en nära och tillgänglig vård med fokus på primärvården. </a:t>
            </a:r>
          </a:p>
          <a:p>
            <a:r>
              <a:rPr lang="sv-SE" dirty="0"/>
              <a:t>43 miljoner kronor under 2024 för en förstärkt satsning på en utbyggd primärvård</a:t>
            </a:r>
          </a:p>
          <a:p>
            <a:r>
              <a:rPr lang="sv-SE" dirty="0"/>
              <a:t>300 miljoner kronor för primärvård på landsbygder</a:t>
            </a:r>
          </a:p>
          <a:p>
            <a:r>
              <a:rPr lang="sv-SE" dirty="0"/>
              <a:t>Professionssatsningen, så som den har bedrivits under 2016–2023, avslutas och fortsätter i och med detta i en ny form. </a:t>
            </a:r>
          </a:p>
          <a:p>
            <a:pPr marL="30163" indent="0">
              <a:buNone/>
            </a:pPr>
            <a:r>
              <a:rPr lang="sv-SE" b="1" dirty="0"/>
              <a:t>Beslut SKRs styrelse 15 december, Regeringen några dagar senare</a:t>
            </a:r>
          </a:p>
          <a:p>
            <a:endParaRPr lang="sv-SE" dirty="0"/>
          </a:p>
          <a:p>
            <a:endParaRPr lang="sv-SE" dirty="0"/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6BD34A7D-CC57-5A1D-0E33-3ADDEF7A8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232" y="360252"/>
            <a:ext cx="9609825" cy="1231392"/>
          </a:xfrm>
        </p:spPr>
        <p:txBody>
          <a:bodyPr/>
          <a:lstStyle/>
          <a:p>
            <a:r>
              <a:rPr lang="sv-SE" dirty="0"/>
              <a:t>ÖK Nära vård </a:t>
            </a:r>
            <a:br>
              <a:rPr lang="sv-SE" dirty="0"/>
            </a:br>
            <a:r>
              <a:rPr lang="sv-SE" dirty="0"/>
              <a:t>förhandling i slutfas</a:t>
            </a:r>
          </a:p>
        </p:txBody>
      </p:sp>
      <p:sp>
        <p:nvSpPr>
          <p:cNvPr id="4" name="Rektangel: rundade hörn 3">
            <a:extLst>
              <a:ext uri="{FF2B5EF4-FFF2-40B4-BE49-F238E27FC236}">
                <a16:creationId xmlns:a16="http://schemas.microsoft.com/office/drawing/2014/main" id="{6BAE08D4-562B-DC2B-8650-E596D24C861D}"/>
              </a:ext>
            </a:extLst>
          </p:cNvPr>
          <p:cNvSpPr/>
          <p:nvPr/>
        </p:nvSpPr>
        <p:spPr>
          <a:xfrm>
            <a:off x="8534399" y="392197"/>
            <a:ext cx="3135087" cy="1937346"/>
          </a:xfrm>
          <a:custGeom>
            <a:avLst/>
            <a:gdLst>
              <a:gd name="connsiteX0" fmla="*/ 0 w 3135087"/>
              <a:gd name="connsiteY0" fmla="*/ 322897 h 1937346"/>
              <a:gd name="connsiteX1" fmla="*/ 322897 w 3135087"/>
              <a:gd name="connsiteY1" fmla="*/ 0 h 1937346"/>
              <a:gd name="connsiteX2" fmla="*/ 795863 w 3135087"/>
              <a:gd name="connsiteY2" fmla="*/ 0 h 1937346"/>
              <a:gd name="connsiteX3" fmla="*/ 1268828 w 3135087"/>
              <a:gd name="connsiteY3" fmla="*/ 0 h 1937346"/>
              <a:gd name="connsiteX4" fmla="*/ 1816473 w 3135087"/>
              <a:gd name="connsiteY4" fmla="*/ 0 h 1937346"/>
              <a:gd name="connsiteX5" fmla="*/ 2264546 w 3135087"/>
              <a:gd name="connsiteY5" fmla="*/ 0 h 1937346"/>
              <a:gd name="connsiteX6" fmla="*/ 2812190 w 3135087"/>
              <a:gd name="connsiteY6" fmla="*/ 0 h 1937346"/>
              <a:gd name="connsiteX7" fmla="*/ 3135087 w 3135087"/>
              <a:gd name="connsiteY7" fmla="*/ 322897 h 1937346"/>
              <a:gd name="connsiteX8" fmla="*/ 3135087 w 3135087"/>
              <a:gd name="connsiteY8" fmla="*/ 753414 h 1937346"/>
              <a:gd name="connsiteX9" fmla="*/ 3135087 w 3135087"/>
              <a:gd name="connsiteY9" fmla="*/ 1209763 h 1937346"/>
              <a:gd name="connsiteX10" fmla="*/ 3135087 w 3135087"/>
              <a:gd name="connsiteY10" fmla="*/ 1614449 h 1937346"/>
              <a:gd name="connsiteX11" fmla="*/ 2812190 w 3135087"/>
              <a:gd name="connsiteY11" fmla="*/ 1937346 h 1937346"/>
              <a:gd name="connsiteX12" fmla="*/ 2289438 w 3135087"/>
              <a:gd name="connsiteY12" fmla="*/ 1937346 h 1937346"/>
              <a:gd name="connsiteX13" fmla="*/ 1866259 w 3135087"/>
              <a:gd name="connsiteY13" fmla="*/ 1937346 h 1937346"/>
              <a:gd name="connsiteX14" fmla="*/ 1368400 w 3135087"/>
              <a:gd name="connsiteY14" fmla="*/ 1937346 h 1937346"/>
              <a:gd name="connsiteX15" fmla="*/ 945220 w 3135087"/>
              <a:gd name="connsiteY15" fmla="*/ 1937346 h 1937346"/>
              <a:gd name="connsiteX16" fmla="*/ 322897 w 3135087"/>
              <a:gd name="connsiteY16" fmla="*/ 1937346 h 1937346"/>
              <a:gd name="connsiteX17" fmla="*/ 0 w 3135087"/>
              <a:gd name="connsiteY17" fmla="*/ 1614449 h 1937346"/>
              <a:gd name="connsiteX18" fmla="*/ 0 w 3135087"/>
              <a:gd name="connsiteY18" fmla="*/ 1222678 h 1937346"/>
              <a:gd name="connsiteX19" fmla="*/ 0 w 3135087"/>
              <a:gd name="connsiteY19" fmla="*/ 792161 h 1937346"/>
              <a:gd name="connsiteX20" fmla="*/ 0 w 3135087"/>
              <a:gd name="connsiteY20" fmla="*/ 322897 h 1937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35087" h="1937346" fill="none" extrusionOk="0">
                <a:moveTo>
                  <a:pt x="0" y="322897"/>
                </a:moveTo>
                <a:cubicBezTo>
                  <a:pt x="26477" y="103545"/>
                  <a:pt x="144680" y="-9722"/>
                  <a:pt x="322897" y="0"/>
                </a:cubicBezTo>
                <a:cubicBezTo>
                  <a:pt x="426508" y="-32316"/>
                  <a:pt x="670428" y="40236"/>
                  <a:pt x="795863" y="0"/>
                </a:cubicBezTo>
                <a:cubicBezTo>
                  <a:pt x="921298" y="-40236"/>
                  <a:pt x="1173973" y="20396"/>
                  <a:pt x="1268828" y="0"/>
                </a:cubicBezTo>
                <a:cubicBezTo>
                  <a:pt x="1363683" y="-20396"/>
                  <a:pt x="1545724" y="51752"/>
                  <a:pt x="1816473" y="0"/>
                </a:cubicBezTo>
                <a:cubicBezTo>
                  <a:pt x="2087223" y="-51752"/>
                  <a:pt x="2141939" y="25266"/>
                  <a:pt x="2264546" y="0"/>
                </a:cubicBezTo>
                <a:cubicBezTo>
                  <a:pt x="2387153" y="-25266"/>
                  <a:pt x="2660971" y="45864"/>
                  <a:pt x="2812190" y="0"/>
                </a:cubicBezTo>
                <a:cubicBezTo>
                  <a:pt x="2977894" y="-20007"/>
                  <a:pt x="3138597" y="152006"/>
                  <a:pt x="3135087" y="322897"/>
                </a:cubicBezTo>
                <a:cubicBezTo>
                  <a:pt x="3173492" y="494443"/>
                  <a:pt x="3115187" y="569898"/>
                  <a:pt x="3135087" y="753414"/>
                </a:cubicBezTo>
                <a:cubicBezTo>
                  <a:pt x="3154987" y="936930"/>
                  <a:pt x="3123926" y="1030691"/>
                  <a:pt x="3135087" y="1209763"/>
                </a:cubicBezTo>
                <a:cubicBezTo>
                  <a:pt x="3146248" y="1388835"/>
                  <a:pt x="3088606" y="1426530"/>
                  <a:pt x="3135087" y="1614449"/>
                </a:cubicBezTo>
                <a:cubicBezTo>
                  <a:pt x="3142396" y="1821088"/>
                  <a:pt x="2989867" y="1920034"/>
                  <a:pt x="2812190" y="1937346"/>
                </a:cubicBezTo>
                <a:cubicBezTo>
                  <a:pt x="2694742" y="1958231"/>
                  <a:pt x="2486883" y="1905440"/>
                  <a:pt x="2289438" y="1937346"/>
                </a:cubicBezTo>
                <a:cubicBezTo>
                  <a:pt x="2091993" y="1969252"/>
                  <a:pt x="2056275" y="1932795"/>
                  <a:pt x="1866259" y="1937346"/>
                </a:cubicBezTo>
                <a:cubicBezTo>
                  <a:pt x="1676243" y="1941897"/>
                  <a:pt x="1549662" y="1888434"/>
                  <a:pt x="1368400" y="1937346"/>
                </a:cubicBezTo>
                <a:cubicBezTo>
                  <a:pt x="1187138" y="1986258"/>
                  <a:pt x="1116859" y="1889484"/>
                  <a:pt x="945220" y="1937346"/>
                </a:cubicBezTo>
                <a:cubicBezTo>
                  <a:pt x="773581" y="1985208"/>
                  <a:pt x="527619" y="1900457"/>
                  <a:pt x="322897" y="1937346"/>
                </a:cubicBezTo>
                <a:cubicBezTo>
                  <a:pt x="97517" y="1927809"/>
                  <a:pt x="-15279" y="1802005"/>
                  <a:pt x="0" y="1614449"/>
                </a:cubicBezTo>
                <a:cubicBezTo>
                  <a:pt x="-29431" y="1514753"/>
                  <a:pt x="24625" y="1339809"/>
                  <a:pt x="0" y="1222678"/>
                </a:cubicBezTo>
                <a:cubicBezTo>
                  <a:pt x="-24625" y="1105547"/>
                  <a:pt x="37326" y="933946"/>
                  <a:pt x="0" y="792161"/>
                </a:cubicBezTo>
                <a:cubicBezTo>
                  <a:pt x="-37326" y="650376"/>
                  <a:pt x="15205" y="423483"/>
                  <a:pt x="0" y="322897"/>
                </a:cubicBezTo>
                <a:close/>
              </a:path>
              <a:path w="3135087" h="1937346" stroke="0" extrusionOk="0">
                <a:moveTo>
                  <a:pt x="0" y="322897"/>
                </a:moveTo>
                <a:cubicBezTo>
                  <a:pt x="35036" y="145064"/>
                  <a:pt x="120953" y="20689"/>
                  <a:pt x="322897" y="0"/>
                </a:cubicBezTo>
                <a:cubicBezTo>
                  <a:pt x="441972" y="-5922"/>
                  <a:pt x="612878" y="49608"/>
                  <a:pt x="845649" y="0"/>
                </a:cubicBezTo>
                <a:cubicBezTo>
                  <a:pt x="1078420" y="-49608"/>
                  <a:pt x="1184220" y="38220"/>
                  <a:pt x="1293721" y="0"/>
                </a:cubicBezTo>
                <a:cubicBezTo>
                  <a:pt x="1403222" y="-38220"/>
                  <a:pt x="1535786" y="3972"/>
                  <a:pt x="1716901" y="0"/>
                </a:cubicBezTo>
                <a:cubicBezTo>
                  <a:pt x="1898016" y="-3972"/>
                  <a:pt x="2082580" y="26933"/>
                  <a:pt x="2214760" y="0"/>
                </a:cubicBezTo>
                <a:cubicBezTo>
                  <a:pt x="2346940" y="-26933"/>
                  <a:pt x="2641155" y="9652"/>
                  <a:pt x="2812190" y="0"/>
                </a:cubicBezTo>
                <a:cubicBezTo>
                  <a:pt x="3019155" y="29517"/>
                  <a:pt x="3135726" y="132662"/>
                  <a:pt x="3135087" y="322897"/>
                </a:cubicBezTo>
                <a:cubicBezTo>
                  <a:pt x="3155200" y="478323"/>
                  <a:pt x="3087907" y="587593"/>
                  <a:pt x="3135087" y="727583"/>
                </a:cubicBezTo>
                <a:cubicBezTo>
                  <a:pt x="3182267" y="867573"/>
                  <a:pt x="3115018" y="1015663"/>
                  <a:pt x="3135087" y="1132270"/>
                </a:cubicBezTo>
                <a:cubicBezTo>
                  <a:pt x="3155156" y="1248877"/>
                  <a:pt x="3091001" y="1463827"/>
                  <a:pt x="3135087" y="1614449"/>
                </a:cubicBezTo>
                <a:cubicBezTo>
                  <a:pt x="3116694" y="1755985"/>
                  <a:pt x="2990566" y="1949854"/>
                  <a:pt x="2812190" y="1937346"/>
                </a:cubicBezTo>
                <a:cubicBezTo>
                  <a:pt x="2681682" y="1967967"/>
                  <a:pt x="2546376" y="1908130"/>
                  <a:pt x="2364117" y="1937346"/>
                </a:cubicBezTo>
                <a:cubicBezTo>
                  <a:pt x="2181858" y="1966562"/>
                  <a:pt x="1980846" y="1894446"/>
                  <a:pt x="1816473" y="1937346"/>
                </a:cubicBezTo>
                <a:cubicBezTo>
                  <a:pt x="1652100" y="1980246"/>
                  <a:pt x="1551090" y="1929652"/>
                  <a:pt x="1343507" y="1937346"/>
                </a:cubicBezTo>
                <a:cubicBezTo>
                  <a:pt x="1135924" y="1945040"/>
                  <a:pt x="991555" y="1923719"/>
                  <a:pt x="845649" y="1937346"/>
                </a:cubicBezTo>
                <a:cubicBezTo>
                  <a:pt x="699743" y="1950973"/>
                  <a:pt x="517245" y="1905530"/>
                  <a:pt x="322897" y="1937346"/>
                </a:cubicBezTo>
                <a:cubicBezTo>
                  <a:pt x="140934" y="1933999"/>
                  <a:pt x="33492" y="1809253"/>
                  <a:pt x="0" y="1614449"/>
                </a:cubicBezTo>
                <a:cubicBezTo>
                  <a:pt x="-44521" y="1519021"/>
                  <a:pt x="33085" y="1317663"/>
                  <a:pt x="0" y="1222678"/>
                </a:cubicBezTo>
                <a:cubicBezTo>
                  <a:pt x="-33085" y="1127693"/>
                  <a:pt x="16468" y="906429"/>
                  <a:pt x="0" y="779245"/>
                </a:cubicBezTo>
                <a:cubicBezTo>
                  <a:pt x="-16468" y="652061"/>
                  <a:pt x="16679" y="513171"/>
                  <a:pt x="0" y="322897"/>
                </a:cubicBezTo>
                <a:close/>
              </a:path>
            </a:pathLst>
          </a:custGeom>
          <a:solidFill>
            <a:schemeClr val="accent2"/>
          </a:solidFill>
          <a:ln w="28575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xmlns="" sd="122030640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Informationstillfälle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22 december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kl 8 – 8.45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Mejla mej, för Zoom-länk</a:t>
            </a:r>
          </a:p>
        </p:txBody>
      </p:sp>
    </p:spTree>
    <p:extLst>
      <p:ext uri="{BB962C8B-B14F-4D97-AF65-F5344CB8AC3E}">
        <p14:creationId xmlns:p14="http://schemas.microsoft.com/office/powerpoint/2010/main" val="23645211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EDF13BF-5B46-47E8-BAE1-A00039D4BE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6000" y="2746800"/>
            <a:ext cx="9608400" cy="1965600"/>
          </a:xfrm>
        </p:spPr>
        <p:txBody>
          <a:bodyPr anchor="t">
            <a:normAutofit/>
          </a:bodyPr>
          <a:lstStyle/>
          <a:p>
            <a:r>
              <a:rPr lang="sv-SE" dirty="0"/>
              <a:t>Yrkesresan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FFD7D6C7-4E48-D9D2-1425-4A9AB0B949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6000" y="4809600"/>
            <a:ext cx="9608400" cy="14256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4028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4B1B1818-6F56-463E-A41C-210777DDA3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7787" y="381361"/>
            <a:ext cx="4071389" cy="3824230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89504756-24BB-4AFD-BA57-E2B4EC0F4CEB}"/>
              </a:ext>
            </a:extLst>
          </p:cNvPr>
          <p:cNvSpPr txBox="1"/>
          <p:nvPr/>
        </p:nvSpPr>
        <p:spPr>
          <a:xfrm>
            <a:off x="1337653" y="4370269"/>
            <a:ext cx="951669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Tillsammans har vi kunskap,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kraft och kompetens att utveckla socialtjänsten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271D4BDD-B8DE-4380-A813-86189F2ACA99}"/>
              </a:ext>
            </a:extLst>
          </p:cNvPr>
          <p:cNvSpPr txBox="1"/>
          <p:nvPr/>
        </p:nvSpPr>
        <p:spPr>
          <a:xfrm>
            <a:off x="4588992" y="5714959"/>
            <a:ext cx="2929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RSS-nätverket 2023-12-12</a:t>
            </a:r>
          </a:p>
        </p:txBody>
      </p:sp>
    </p:spTree>
    <p:extLst>
      <p:ext uri="{BB962C8B-B14F-4D97-AF65-F5344CB8AC3E}">
        <p14:creationId xmlns:p14="http://schemas.microsoft.com/office/powerpoint/2010/main" val="32458454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3104753-0839-F44F-EB23-E8E224F28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Agenda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412508A-6353-01CC-F0EE-20526C7E3C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9991" y="1789229"/>
            <a:ext cx="9609825" cy="4356927"/>
          </a:xfrm>
        </p:spPr>
        <p:txBody>
          <a:bodyPr/>
          <a:lstStyle/>
          <a:p>
            <a:r>
              <a:rPr lang="sv-SE" dirty="0"/>
              <a:t>Lägesrapport från delprojekten</a:t>
            </a:r>
          </a:p>
          <a:p>
            <a:r>
              <a:rPr lang="sv-SE" dirty="0"/>
              <a:t>Enkät</a:t>
            </a:r>
          </a:p>
          <a:p>
            <a:r>
              <a:rPr lang="sv-SE" dirty="0"/>
              <a:t>Privata utförare</a:t>
            </a:r>
          </a:p>
          <a:p>
            <a:r>
              <a:rPr lang="sv-SE" dirty="0"/>
              <a:t>Jämställdhetsintegrering</a:t>
            </a:r>
          </a:p>
          <a:p>
            <a:r>
              <a:rPr lang="sv-SE" dirty="0"/>
              <a:t>Kommunikationsaktiviteter</a:t>
            </a:r>
          </a:p>
          <a:p>
            <a:endParaRPr lang="sv-SE" dirty="0"/>
          </a:p>
          <a:p>
            <a:endParaRPr lang="sv-SE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7354DCE4-06A9-E074-80C1-29513F9322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1837" y="380543"/>
            <a:ext cx="2034352" cy="191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2722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>
            <a:extLst>
              <a:ext uri="{FF2B5EF4-FFF2-40B4-BE49-F238E27FC236}">
                <a16:creationId xmlns:a16="http://schemas.microsoft.com/office/drawing/2014/main" id="{2F1C3924-133B-6673-CB5F-9A16A8C8FC68}"/>
              </a:ext>
            </a:extLst>
          </p:cNvPr>
          <p:cNvSpPr txBox="1"/>
          <p:nvPr/>
        </p:nvSpPr>
        <p:spPr>
          <a:xfrm>
            <a:off x="1399893" y="1459229"/>
            <a:ext cx="4596676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6600" b="1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Yrkesresan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6600" b="1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274</a:t>
            </a:r>
            <a:r>
              <a:rPr kumimoji="0" lang="sv-SE" sz="32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srgbClr val="1D1D1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anslutna kommuner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400" b="0" i="0" u="none" strike="noStrike" kern="1200" cap="none" spc="0" normalizeH="0" baseline="0" noProof="0" dirty="0">
              <a:ln>
                <a:noFill/>
              </a:ln>
              <a:solidFill>
                <a:srgbClr val="1D1D1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3200" b="0" i="0" u="none" strike="noStrike" kern="1200" cap="none" spc="0" normalizeH="0" baseline="0" noProof="0" dirty="0">
              <a:ln>
                <a:noFill/>
              </a:ln>
              <a:solidFill>
                <a:srgbClr val="1D1D1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Bildobjekt 6" descr="En bild som visar text, karta&#10;&#10;Automatiskt genererad beskrivning">
            <a:extLst>
              <a:ext uri="{FF2B5EF4-FFF2-40B4-BE49-F238E27FC236}">
                <a16:creationId xmlns:a16="http://schemas.microsoft.com/office/drawing/2014/main" id="{91F561D6-CA87-CBB2-8856-B6BC931799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432" y="138601"/>
            <a:ext cx="2918091" cy="6580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973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tbubbla: rektangel med rundade hörn 4">
            <a:extLst>
              <a:ext uri="{FF2B5EF4-FFF2-40B4-BE49-F238E27FC236}">
                <a16:creationId xmlns:a16="http://schemas.microsoft.com/office/drawing/2014/main" id="{7A0093E3-8971-DB25-440F-552C553FDB0F}"/>
              </a:ext>
            </a:extLst>
          </p:cNvPr>
          <p:cNvSpPr/>
          <p:nvPr/>
        </p:nvSpPr>
        <p:spPr>
          <a:xfrm>
            <a:off x="406960" y="4240518"/>
            <a:ext cx="6205165" cy="2243746"/>
          </a:xfrm>
          <a:prstGeom prst="wedgeRoundRectCallout">
            <a:avLst>
              <a:gd name="adj1" fmla="val 34853"/>
              <a:gd name="adj2" fmla="val -8024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Yrkesresan Missbruk och beroende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Camilla Waern Nyström projektledare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Arbetet påbörjas i december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Upplägg liknar YR Barn och unga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v-S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v-S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9A9EAB7A-745A-FE76-59B6-7E695E102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232" y="558245"/>
            <a:ext cx="9609825" cy="1112405"/>
          </a:xfrm>
        </p:spPr>
        <p:txBody>
          <a:bodyPr/>
          <a:lstStyle/>
          <a:p>
            <a:pPr algn="l"/>
            <a:r>
              <a:rPr lang="sv-SE" sz="4400" dirty="0"/>
              <a:t>Arbete pågår</a:t>
            </a:r>
          </a:p>
        </p:txBody>
      </p:sp>
      <p:sp>
        <p:nvSpPr>
          <p:cNvPr id="3" name="Pratbubbla: rektangel med rundade hörn 2">
            <a:extLst>
              <a:ext uri="{FF2B5EF4-FFF2-40B4-BE49-F238E27FC236}">
                <a16:creationId xmlns:a16="http://schemas.microsoft.com/office/drawing/2014/main" id="{32D503CC-2760-7F69-E678-201B52BAC94F}"/>
              </a:ext>
            </a:extLst>
          </p:cNvPr>
          <p:cNvSpPr/>
          <p:nvPr/>
        </p:nvSpPr>
        <p:spPr>
          <a:xfrm>
            <a:off x="6871586" y="334192"/>
            <a:ext cx="4656182" cy="2963741"/>
          </a:xfrm>
          <a:prstGeom prst="wedgeRoundRectCallout">
            <a:avLst>
              <a:gd name="adj1" fmla="val -71815"/>
              <a:gd name="adj2" fmla="val -25043"/>
              <a:gd name="adj3" fmla="val 16667"/>
            </a:avLst>
          </a:prstGeom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Yrkesresan Barn och unga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4 400 konton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 av 6 kurser i Ny lanserade </a:t>
            </a:r>
            <a:endParaRPr kumimoji="0" lang="sv-SE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Förvaltning av innehåll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Van lansering våren 2024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v-S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Pratbubbla: rektangel med rundade hörn 3">
            <a:extLst>
              <a:ext uri="{FF2B5EF4-FFF2-40B4-BE49-F238E27FC236}">
                <a16:creationId xmlns:a16="http://schemas.microsoft.com/office/drawing/2014/main" id="{A234E021-2B97-1E0A-35C3-A5CD9F274795}"/>
              </a:ext>
            </a:extLst>
          </p:cNvPr>
          <p:cNvSpPr/>
          <p:nvPr/>
        </p:nvSpPr>
        <p:spPr>
          <a:xfrm>
            <a:off x="664232" y="1260535"/>
            <a:ext cx="4169025" cy="2682125"/>
          </a:xfrm>
          <a:prstGeom prst="wedgeRoundRectCallout">
            <a:avLst>
              <a:gd name="adj1" fmla="val 70136"/>
              <a:gd name="adj2" fmla="val -28451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Yrkesresan Funktionshinder utförare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1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Introduktionskursen ”smyglansering” 15 november – helt klar i februari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Produktion chefsinnehåll</a:t>
            </a:r>
          </a:p>
        </p:txBody>
      </p:sp>
      <p:sp>
        <p:nvSpPr>
          <p:cNvPr id="6" name="Pratbubbla: rektangel med rundade hörn 5">
            <a:extLst>
              <a:ext uri="{FF2B5EF4-FFF2-40B4-BE49-F238E27FC236}">
                <a16:creationId xmlns:a16="http://schemas.microsoft.com/office/drawing/2014/main" id="{FFD2CCAE-4487-47E4-E61B-AF927CCCB1ED}"/>
              </a:ext>
            </a:extLst>
          </p:cNvPr>
          <p:cNvSpPr/>
          <p:nvPr/>
        </p:nvSpPr>
        <p:spPr>
          <a:xfrm>
            <a:off x="6871586" y="3532545"/>
            <a:ext cx="5062744" cy="2374641"/>
          </a:xfrm>
          <a:prstGeom prst="wedgeRoundRectCallout">
            <a:avLst>
              <a:gd name="adj1" fmla="val -6484"/>
              <a:gd name="adj2" fmla="val 7656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Yrkesresan Äldre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v-S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Gunilla Starräng projektledare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Arbete påbörjas våren 2024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Upplägg liknar YR Funk utförare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v-S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912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  <p:bldP spid="4" grpId="0" animBg="1"/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A9EAB7A-745A-FE76-59B6-7E695E102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232" y="987453"/>
            <a:ext cx="11036356" cy="1112405"/>
          </a:xfrm>
        </p:spPr>
        <p:txBody>
          <a:bodyPr/>
          <a:lstStyle/>
          <a:p>
            <a:pPr algn="l"/>
            <a:r>
              <a:rPr lang="sv-SE" sz="4400" dirty="0"/>
              <a:t>Yrkesresan </a:t>
            </a:r>
            <a:br>
              <a:rPr lang="sv-SE" sz="4400" dirty="0"/>
            </a:br>
            <a:r>
              <a:rPr lang="sv-SE" sz="4400" dirty="0"/>
              <a:t>Funktionshinder Myndighetsutövning</a:t>
            </a:r>
          </a:p>
        </p:txBody>
      </p:sp>
      <p:sp>
        <p:nvSpPr>
          <p:cNvPr id="7" name="Platshållare för innehåll 2">
            <a:extLst>
              <a:ext uri="{FF2B5EF4-FFF2-40B4-BE49-F238E27FC236}">
                <a16:creationId xmlns:a16="http://schemas.microsoft.com/office/drawing/2014/main" id="{7CF45939-B9B5-FDA6-4DAD-1A8387AECB87}"/>
              </a:ext>
            </a:extLst>
          </p:cNvPr>
          <p:cNvSpPr txBox="1">
            <a:spLocks/>
          </p:cNvSpPr>
          <p:nvPr/>
        </p:nvSpPr>
        <p:spPr>
          <a:xfrm>
            <a:off x="831065" y="2888862"/>
            <a:ext cx="8930773" cy="37385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8763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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8763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ymbol" panose="05050102010706020507" pitchFamily="18" charset="2"/>
              <a:buChar char=""/>
              <a:tabLst/>
              <a:defRPr/>
            </a:pP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Nationella styrgruppen har beslutat att Kommunförbundet i Västernorrland blir ansvarig RSS för produktion och förvaltning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endParaRPr kumimoji="0" lang="sv-S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Pratbubbla: rektangel med rundade hörn 7">
            <a:extLst>
              <a:ext uri="{FF2B5EF4-FFF2-40B4-BE49-F238E27FC236}">
                <a16:creationId xmlns:a16="http://schemas.microsoft.com/office/drawing/2014/main" id="{D1B5EA81-78D6-0396-B0A1-4C1024F352DD}"/>
              </a:ext>
            </a:extLst>
          </p:cNvPr>
          <p:cNvSpPr/>
          <p:nvPr/>
        </p:nvSpPr>
        <p:spPr>
          <a:xfrm>
            <a:off x="1139983" y="4522958"/>
            <a:ext cx="3984170" cy="1656508"/>
          </a:xfrm>
          <a:prstGeom prst="wedgeRoundRectCallout">
            <a:avLst>
              <a:gd name="adj1" fmla="val -11620"/>
              <a:gd name="adj2" fmla="val -80783"/>
              <a:gd name="adj3" fmla="val 16667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Produktion start 2025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Lansering 2026</a:t>
            </a:r>
          </a:p>
        </p:txBody>
      </p:sp>
    </p:spTree>
    <p:extLst>
      <p:ext uri="{BB962C8B-B14F-4D97-AF65-F5344CB8AC3E}">
        <p14:creationId xmlns:p14="http://schemas.microsoft.com/office/powerpoint/2010/main" val="8115638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064553F-4A80-B888-25C3-2910E129A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461" y="636165"/>
            <a:ext cx="11313105" cy="1966912"/>
          </a:xfrm>
        </p:spPr>
        <p:txBody>
          <a:bodyPr/>
          <a:lstStyle/>
          <a:p>
            <a:pPr algn="l"/>
            <a:r>
              <a:rPr lang="sv-SE" sz="4400" dirty="0"/>
              <a:t>Yrkesresan Barn och unga 2024</a:t>
            </a:r>
          </a:p>
        </p:txBody>
      </p:sp>
      <p:graphicFrame>
        <p:nvGraphicFramePr>
          <p:cNvPr id="4" name="Platshållare för innehåll 3">
            <a:extLst>
              <a:ext uri="{FF2B5EF4-FFF2-40B4-BE49-F238E27FC236}">
                <a16:creationId xmlns:a16="http://schemas.microsoft.com/office/drawing/2014/main" id="{FAD14F6B-52A2-B210-3F0F-68DA738EA684}"/>
              </a:ext>
            </a:extLst>
          </p:cNvPr>
          <p:cNvGraphicFramePr>
            <a:graphicFrameLocks noGrp="1"/>
          </p:cNvGraphicFramePr>
          <p:nvPr>
            <p:ph idx="4294967295"/>
          </p:nvPr>
        </p:nvGraphicFramePr>
        <p:xfrm>
          <a:off x="345077" y="718834"/>
          <a:ext cx="11574462" cy="5883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Pil: uppåt 4">
            <a:extLst>
              <a:ext uri="{FF2B5EF4-FFF2-40B4-BE49-F238E27FC236}">
                <a16:creationId xmlns:a16="http://schemas.microsoft.com/office/drawing/2014/main" id="{660639D8-2496-FC47-86EE-61F9FB2C0C5A}"/>
              </a:ext>
            </a:extLst>
          </p:cNvPr>
          <p:cNvSpPr/>
          <p:nvPr/>
        </p:nvSpPr>
        <p:spPr>
          <a:xfrm rot="2072572">
            <a:off x="2170019" y="4333094"/>
            <a:ext cx="338893" cy="1095050"/>
          </a:xfrm>
          <a:prstGeom prst="up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532C3B2A-8FCD-CE4F-2B18-F6796AE58CAE}"/>
              </a:ext>
            </a:extLst>
          </p:cNvPr>
          <p:cNvSpPr txBox="1"/>
          <p:nvPr/>
        </p:nvSpPr>
        <p:spPr>
          <a:xfrm>
            <a:off x="1364432" y="5366219"/>
            <a:ext cx="2034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VAN öppnar</a:t>
            </a:r>
          </a:p>
        </p:txBody>
      </p:sp>
      <p:sp>
        <p:nvSpPr>
          <p:cNvPr id="7" name="Pratbubbla: rektangel med rundade hörn 6">
            <a:extLst>
              <a:ext uri="{FF2B5EF4-FFF2-40B4-BE49-F238E27FC236}">
                <a16:creationId xmlns:a16="http://schemas.microsoft.com/office/drawing/2014/main" id="{DA2CE71E-DD1E-604C-D20D-0A8EBA60A5A7}"/>
              </a:ext>
            </a:extLst>
          </p:cNvPr>
          <p:cNvSpPr/>
          <p:nvPr/>
        </p:nvSpPr>
        <p:spPr>
          <a:xfrm>
            <a:off x="8793186" y="4869962"/>
            <a:ext cx="2792380" cy="1251799"/>
          </a:xfrm>
          <a:prstGeom prst="wedgeRoundRectCallout">
            <a:avLst>
              <a:gd name="adj1" fmla="val -49379"/>
              <a:gd name="adj2" fmla="val -105750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Samtal med barn 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och </a:t>
            </a:r>
            <a:r>
              <a:rPr kumimoji="0" lang="sv-SE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Ett hem att växa i 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blir  kurser i Van</a:t>
            </a:r>
          </a:p>
        </p:txBody>
      </p:sp>
    </p:spTree>
    <p:extLst>
      <p:ext uri="{BB962C8B-B14F-4D97-AF65-F5344CB8AC3E}">
        <p14:creationId xmlns:p14="http://schemas.microsoft.com/office/powerpoint/2010/main" val="28958237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064553F-4A80-B888-25C3-2910E129A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538" y="491874"/>
            <a:ext cx="10528882" cy="1966912"/>
          </a:xfrm>
        </p:spPr>
        <p:txBody>
          <a:bodyPr/>
          <a:lstStyle/>
          <a:p>
            <a:pPr algn="l"/>
            <a:r>
              <a:rPr lang="sv-SE" sz="4400" dirty="0"/>
              <a:t>Yrkesresan Funktionshinder 2024</a:t>
            </a:r>
          </a:p>
        </p:txBody>
      </p:sp>
      <p:graphicFrame>
        <p:nvGraphicFramePr>
          <p:cNvPr id="4" name="Platshållare för innehåll 3">
            <a:extLst>
              <a:ext uri="{FF2B5EF4-FFF2-40B4-BE49-F238E27FC236}">
                <a16:creationId xmlns:a16="http://schemas.microsoft.com/office/drawing/2014/main" id="{FAD14F6B-52A2-B210-3F0F-68DA738EA684}"/>
              </a:ext>
            </a:extLst>
          </p:cNvPr>
          <p:cNvGraphicFramePr>
            <a:graphicFrameLocks noGrp="1"/>
          </p:cNvGraphicFramePr>
          <p:nvPr>
            <p:ph idx="4294967295"/>
          </p:nvPr>
        </p:nvGraphicFramePr>
        <p:xfrm>
          <a:off x="536515" y="688694"/>
          <a:ext cx="11574462" cy="5883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Pratbubbla: rektangel med rundade hörn 2">
            <a:extLst>
              <a:ext uri="{FF2B5EF4-FFF2-40B4-BE49-F238E27FC236}">
                <a16:creationId xmlns:a16="http://schemas.microsoft.com/office/drawing/2014/main" id="{EA7D5118-5A0E-3C28-D68C-FDCBDFA5DA5C}"/>
              </a:ext>
            </a:extLst>
          </p:cNvPr>
          <p:cNvSpPr/>
          <p:nvPr/>
        </p:nvSpPr>
        <p:spPr>
          <a:xfrm>
            <a:off x="5760374" y="4494883"/>
            <a:ext cx="2792380" cy="2077086"/>
          </a:xfrm>
          <a:prstGeom prst="wedgeRoundRectCallout">
            <a:avLst>
              <a:gd name="adj1" fmla="val 38697"/>
              <a:gd name="adj2" fmla="val -76396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Webbutbildning om stöd till personer med intellektuell funktionsnedsättning 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blir del av kurs i Bas och del i kurs till chef</a:t>
            </a:r>
          </a:p>
        </p:txBody>
      </p:sp>
    </p:spTree>
    <p:extLst>
      <p:ext uri="{BB962C8B-B14F-4D97-AF65-F5344CB8AC3E}">
        <p14:creationId xmlns:p14="http://schemas.microsoft.com/office/powerpoint/2010/main" val="27036281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EDF13BF-5B46-47E8-BAE1-A00039D4BE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6000" y="2746800"/>
            <a:ext cx="9608400" cy="1965600"/>
          </a:xfrm>
        </p:spPr>
        <p:txBody>
          <a:bodyPr anchor="t">
            <a:normAutofit/>
          </a:bodyPr>
          <a:lstStyle/>
          <a:p>
            <a:r>
              <a:rPr lang="sv-SE" dirty="0"/>
              <a:t>Information om överenskommelser och ansökningar 2024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FFD7D6C7-4E48-D9D2-1425-4A9AB0B949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6000" y="4809600"/>
            <a:ext cx="9608400" cy="14256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985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A9EAB7A-745A-FE76-59B6-7E695E102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232" y="987453"/>
            <a:ext cx="11036356" cy="1112405"/>
          </a:xfrm>
        </p:spPr>
        <p:txBody>
          <a:bodyPr/>
          <a:lstStyle/>
          <a:p>
            <a:pPr algn="l"/>
            <a:r>
              <a:rPr lang="sv-SE" sz="4400" dirty="0"/>
              <a:t>Enkät </a:t>
            </a:r>
          </a:p>
        </p:txBody>
      </p:sp>
      <p:sp>
        <p:nvSpPr>
          <p:cNvPr id="3" name="Rektangel: rundade hörn 2">
            <a:extLst>
              <a:ext uri="{FF2B5EF4-FFF2-40B4-BE49-F238E27FC236}">
                <a16:creationId xmlns:a16="http://schemas.microsoft.com/office/drawing/2014/main" id="{8E70DCEB-0D7E-358D-C178-14FBEC9CFD0D}"/>
              </a:ext>
            </a:extLst>
          </p:cNvPr>
          <p:cNvSpPr/>
          <p:nvPr/>
        </p:nvSpPr>
        <p:spPr>
          <a:xfrm>
            <a:off x="6765667" y="1600803"/>
            <a:ext cx="4865035" cy="4168239"/>
          </a:xfrm>
          <a:prstGeom prst="roundRect">
            <a:avLst>
              <a:gd name="adj" fmla="val 5882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Syfte: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Följa upp hur RSS:erna uppfattar förutsättningarna att fullfölja uppdraget för det regionala genomförandet av Yrkesresan samt stödet från SKR</a:t>
            </a:r>
          </a:p>
        </p:txBody>
      </p:sp>
      <p:sp>
        <p:nvSpPr>
          <p:cNvPr id="4" name="Platshållare för innehåll 2">
            <a:extLst>
              <a:ext uri="{FF2B5EF4-FFF2-40B4-BE49-F238E27FC236}">
                <a16:creationId xmlns:a16="http://schemas.microsoft.com/office/drawing/2014/main" id="{EEF0A7A8-DB49-25AA-6504-5CB8BB7672F4}"/>
              </a:ext>
            </a:extLst>
          </p:cNvPr>
          <p:cNvSpPr txBox="1">
            <a:spLocks/>
          </p:cNvSpPr>
          <p:nvPr/>
        </p:nvSpPr>
        <p:spPr>
          <a:xfrm>
            <a:off x="756752" y="2030444"/>
            <a:ext cx="5339248" cy="3738598"/>
          </a:xfrm>
          <a:prstGeom prst="rect">
            <a:avLst/>
          </a:prstGeom>
        </p:spPr>
        <p:txBody>
          <a:bodyPr/>
          <a:lstStyle>
            <a:lvl1pPr marL="258763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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8763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ymbol" panose="05050102010706020507" pitchFamily="18" charset="2"/>
              <a:buChar char=""/>
              <a:tabLst/>
              <a:defRPr/>
            </a:pP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Svarstid: 15 december – 15 januari</a:t>
            </a:r>
          </a:p>
          <a:p>
            <a:pPr marL="258763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ymbol" panose="05050102010706020507" pitchFamily="18" charset="2"/>
              <a:buChar char=""/>
              <a:tabLst/>
              <a:defRPr/>
            </a:pP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Skickas till RSS funktionsbrevlåda</a:t>
            </a:r>
          </a:p>
          <a:p>
            <a:pPr marL="258763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ymbol" panose="05050102010706020507" pitchFamily="18" charset="2"/>
              <a:buChar char=""/>
              <a:tabLst/>
              <a:defRPr/>
            </a:pP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Underlag för förbättringsarbete</a:t>
            </a:r>
          </a:p>
          <a:p>
            <a:pPr marL="258763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ymbol" panose="05050102010706020507" pitchFamily="18" charset="2"/>
              <a:buChar char=""/>
              <a:tabLst/>
              <a:defRPr/>
            </a:pP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Resultat redovisas vid RSS-nätverkets nästa möte och i verksamhetsrapporten </a:t>
            </a:r>
          </a:p>
          <a:p>
            <a:pPr marL="258763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ymbol" panose="05050102010706020507" pitchFamily="18" charset="2"/>
              <a:buChar char=""/>
              <a:tabLst/>
              <a:defRPr/>
            </a:pPr>
            <a:endParaRPr kumimoji="0" lang="sv-S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Pratbubbla: rektangel med rundade hörn 4">
            <a:extLst>
              <a:ext uri="{FF2B5EF4-FFF2-40B4-BE49-F238E27FC236}">
                <a16:creationId xmlns:a16="http://schemas.microsoft.com/office/drawing/2014/main" id="{FD2B75FD-A0C3-3ED8-D8ED-80ACEF6B3E96}"/>
              </a:ext>
            </a:extLst>
          </p:cNvPr>
          <p:cNvSpPr/>
          <p:nvPr/>
        </p:nvSpPr>
        <p:spPr>
          <a:xfrm>
            <a:off x="1082069" y="5004950"/>
            <a:ext cx="4135785" cy="1042991"/>
          </a:xfrm>
          <a:prstGeom prst="wedgeRoundRectCallout">
            <a:avLst>
              <a:gd name="adj1" fmla="val -8043"/>
              <a:gd name="adj2" fmla="val 89338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Regionala projektledare/</a:t>
            </a: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admin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får enkät från GR och KFVN</a:t>
            </a:r>
          </a:p>
        </p:txBody>
      </p:sp>
    </p:spTree>
    <p:extLst>
      <p:ext uri="{BB962C8B-B14F-4D97-AF65-F5344CB8AC3E}">
        <p14:creationId xmlns:p14="http://schemas.microsoft.com/office/powerpoint/2010/main" val="2891300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A9EAB7A-745A-FE76-59B6-7E695E102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232" y="987453"/>
            <a:ext cx="11036356" cy="1112405"/>
          </a:xfrm>
        </p:spPr>
        <p:txBody>
          <a:bodyPr/>
          <a:lstStyle/>
          <a:p>
            <a:pPr algn="l"/>
            <a:r>
              <a:rPr lang="sv-SE" sz="4400" dirty="0"/>
              <a:t>Privata utförare 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DA0C82A2-6872-E0C7-1E2E-BE3B6FCAE8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96161">
            <a:off x="752730" y="1817720"/>
            <a:ext cx="7473756" cy="4127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D31E8BA8-2CEE-934D-6B1A-10127DCD88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1855" y="793070"/>
            <a:ext cx="3948734" cy="38654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96562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9944CB9C-A8CE-D6EF-62E1-239AB02F18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232" y="2144216"/>
            <a:ext cx="9609825" cy="3738598"/>
          </a:xfrm>
        </p:spPr>
        <p:txBody>
          <a:bodyPr/>
          <a:lstStyle/>
          <a:p>
            <a:r>
              <a:rPr lang="sv-SE" dirty="0"/>
              <a:t>Vi jobbar vidare med kommunalternativet</a:t>
            </a:r>
          </a:p>
          <a:p>
            <a:r>
              <a:rPr lang="sv-SE" dirty="0"/>
              <a:t>Genomför en pilot med några intresserade kommuner</a:t>
            </a:r>
          </a:p>
          <a:p>
            <a:r>
              <a:rPr lang="sv-SE" dirty="0"/>
              <a:t>Stämma av med jurist</a:t>
            </a:r>
          </a:p>
          <a:p>
            <a:r>
              <a:rPr lang="sv-SE" dirty="0"/>
              <a:t>Om kommunalternativet är en framkomlig väg tas stöd fram</a:t>
            </a:r>
          </a:p>
          <a:p>
            <a:pPr lvl="1"/>
            <a:r>
              <a:rPr lang="sv-SE" dirty="0"/>
              <a:t>förslag på avtalstext om att erbjuda Yrkesresan till privata utförare</a:t>
            </a:r>
          </a:p>
          <a:p>
            <a:pPr lvl="1"/>
            <a:r>
              <a:rPr lang="sv-SE" dirty="0"/>
              <a:t>förslag till ekonomisk modell</a:t>
            </a:r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CFEB9F9F-2153-CBE5-3E44-4E42D3791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4400" dirty="0"/>
              <a:t>Privata utförare – nästa steg 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855332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57B3A3C-A59E-5732-F8C8-47DB0FB46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088" y="847043"/>
            <a:ext cx="9608400" cy="759566"/>
          </a:xfrm>
        </p:spPr>
        <p:txBody>
          <a:bodyPr/>
          <a:lstStyle/>
          <a:p>
            <a:pPr algn="l"/>
            <a:r>
              <a:rPr lang="sv-SE" sz="4400" dirty="0"/>
              <a:t>Jämställdhetsintegrering</a:t>
            </a:r>
          </a:p>
        </p:txBody>
      </p:sp>
      <p:sp>
        <p:nvSpPr>
          <p:cNvPr id="4" name="Pratbubbla: rektangel med rundade hörn 3">
            <a:extLst>
              <a:ext uri="{FF2B5EF4-FFF2-40B4-BE49-F238E27FC236}">
                <a16:creationId xmlns:a16="http://schemas.microsoft.com/office/drawing/2014/main" id="{2E2EEBEE-6F13-7154-02CA-5ADE3D45BF0A}"/>
              </a:ext>
            </a:extLst>
          </p:cNvPr>
          <p:cNvSpPr/>
          <p:nvPr/>
        </p:nvSpPr>
        <p:spPr>
          <a:xfrm>
            <a:off x="7445829" y="2087591"/>
            <a:ext cx="4404049" cy="2682819"/>
          </a:xfrm>
          <a:prstGeom prst="wedgeRoundRectCallout">
            <a:avLst>
              <a:gd name="adj1" fmla="val -24647"/>
              <a:gd name="adj2" fmla="val 73629"/>
              <a:gd name="adj3" fmla="val 16667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Yrkesresan ska bidra till en kunskapsbaserad, jämställd och jämlik socialtjänst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7B57701-0960-D49A-092D-BE309A57B1F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56927" y="2087591"/>
            <a:ext cx="6408738" cy="3738562"/>
          </a:xfrm>
        </p:spPr>
        <p:txBody>
          <a:bodyPr/>
          <a:lstStyle/>
          <a:p>
            <a:r>
              <a:rPr lang="sv-SE" sz="2400" dirty="0">
                <a:solidFill>
                  <a:schemeClr val="tx1"/>
                </a:solidFill>
              </a:rPr>
              <a:t>Granska formuleringar i projektdokument</a:t>
            </a:r>
          </a:p>
          <a:p>
            <a:r>
              <a:rPr lang="sv-SE" sz="2400" dirty="0">
                <a:solidFill>
                  <a:schemeClr val="tx1"/>
                </a:solidFill>
              </a:rPr>
              <a:t>Granska bilder och fallbeskrivningar</a:t>
            </a:r>
          </a:p>
          <a:p>
            <a:r>
              <a:rPr lang="sv-SE" sz="2400" dirty="0">
                <a:solidFill>
                  <a:schemeClr val="tx1"/>
                </a:solidFill>
              </a:rPr>
              <a:t>Stämma av kursmål</a:t>
            </a:r>
          </a:p>
          <a:p>
            <a:r>
              <a:rPr lang="sv-SE" sz="2400" dirty="0">
                <a:solidFill>
                  <a:schemeClr val="tx1"/>
                </a:solidFill>
              </a:rPr>
              <a:t>Stöd till projektledarna</a:t>
            </a:r>
          </a:p>
          <a:p>
            <a:pPr lvl="1"/>
            <a:r>
              <a:rPr lang="sv-SE" sz="2400" dirty="0">
                <a:solidFill>
                  <a:schemeClr val="tx1"/>
                </a:solidFill>
              </a:rPr>
              <a:t>Göra en sammanställning av kunskapsunderlag</a:t>
            </a:r>
          </a:p>
          <a:p>
            <a:pPr lvl="1"/>
            <a:r>
              <a:rPr lang="sv-SE" sz="2400" dirty="0">
                <a:solidFill>
                  <a:schemeClr val="tx1"/>
                </a:solidFill>
              </a:rPr>
              <a:t>Lathund</a:t>
            </a:r>
          </a:p>
          <a:p>
            <a:pPr lvl="1"/>
            <a:endParaRPr lang="sv-SE" dirty="0">
              <a:solidFill>
                <a:schemeClr val="tx1"/>
              </a:solidFill>
            </a:endParaRPr>
          </a:p>
          <a:p>
            <a:pPr lvl="1"/>
            <a:endParaRPr lang="sv-S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165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A9EAB7A-745A-FE76-59B6-7E695E102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232" y="987453"/>
            <a:ext cx="11036356" cy="1112405"/>
          </a:xfrm>
        </p:spPr>
        <p:txBody>
          <a:bodyPr/>
          <a:lstStyle/>
          <a:p>
            <a:pPr algn="l"/>
            <a:r>
              <a:rPr lang="sv-SE" sz="4400" dirty="0"/>
              <a:t>Kommunikationsaktiviteter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46A4293-8F0C-E412-14C8-06D5A1879590}"/>
              </a:ext>
            </a:extLst>
          </p:cNvPr>
          <p:cNvSpPr txBox="1">
            <a:spLocks/>
          </p:cNvSpPr>
          <p:nvPr/>
        </p:nvSpPr>
        <p:spPr>
          <a:xfrm>
            <a:off x="806354" y="2087591"/>
            <a:ext cx="6408738" cy="37385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8763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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8763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ymbol" panose="05050102010706020507" pitchFamily="18" charset="2"/>
              <a:buChar char=""/>
              <a:tabLst/>
              <a:defRPr/>
            </a:pP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Uppdaterad startsida</a:t>
            </a:r>
          </a:p>
          <a:p>
            <a:pPr marL="258763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ymbol" panose="05050102010706020507" pitchFamily="18" charset="2"/>
              <a:buChar char=""/>
              <a:tabLst/>
              <a:defRPr/>
            </a:pP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Filmer</a:t>
            </a:r>
          </a:p>
          <a:p>
            <a:pPr marL="258763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ymbol" panose="05050102010706020507" pitchFamily="18" charset="2"/>
              <a:buChar char=""/>
              <a:tabLst/>
              <a:defRPr/>
            </a:pPr>
            <a:r>
              <a:rPr kumimoji="0" lang="sv-S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Linked</a:t>
            </a: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in</a:t>
            </a:r>
          </a:p>
          <a:p>
            <a:pPr marL="258763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ymbol" panose="05050102010706020507" pitchFamily="18" charset="2"/>
              <a:buChar char=""/>
              <a:tabLst/>
              <a:defRPr/>
            </a:pP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Julhälsning</a:t>
            </a:r>
          </a:p>
          <a:p>
            <a:pPr marL="258763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ymbol" panose="05050102010706020507" pitchFamily="18" charset="2"/>
              <a:buChar char=""/>
              <a:tabLst/>
              <a:defRPr/>
            </a:pP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Alle man på däck, februari</a:t>
            </a:r>
          </a:p>
          <a:p>
            <a:pPr marL="258763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ymbol" panose="05050102010706020507" pitchFamily="18" charset="2"/>
              <a:buChar char=""/>
              <a:tabLst/>
              <a:defRPr/>
            </a:pP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Funktionshinder i tiden, april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endParaRPr kumimoji="0" lang="sv-S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endParaRPr kumimoji="0" lang="sv-S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AA146CAA-48D9-0AB8-7952-3D231DAC2C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8248" y="1607241"/>
            <a:ext cx="5253898" cy="42633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361887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3">
            <a:extLst>
              <a:ext uri="{FF2B5EF4-FFF2-40B4-BE49-F238E27FC236}">
                <a16:creationId xmlns:a16="http://schemas.microsoft.com/office/drawing/2014/main" id="{0AEBE81E-9FF5-45B3-BE52-538D3BBC5B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9652" y="628650"/>
            <a:ext cx="5318325" cy="5095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2776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EDF13BF-5B46-47E8-BAE1-A00039D4BE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6000" y="2746800"/>
            <a:ext cx="9608400" cy="1965600"/>
          </a:xfrm>
        </p:spPr>
        <p:txBody>
          <a:bodyPr anchor="t">
            <a:normAutofit/>
          </a:bodyPr>
          <a:lstStyle/>
          <a:p>
            <a:r>
              <a:rPr lang="sv-SE"/>
              <a:t>Paus</a:t>
            </a:r>
            <a:endParaRPr lang="sv-SE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FFD7D6C7-4E48-D9D2-1425-4A9AB0B949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6000" y="4809600"/>
            <a:ext cx="9608400" cy="14256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8032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EDF13BF-5B46-47E8-BAE1-A00039D4BE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6000" y="2746800"/>
            <a:ext cx="9608400" cy="1965600"/>
          </a:xfrm>
        </p:spPr>
        <p:txBody>
          <a:bodyPr anchor="t">
            <a:normAutofit/>
          </a:bodyPr>
          <a:lstStyle/>
          <a:p>
            <a:r>
              <a:rPr lang="sv-SE" dirty="0"/>
              <a:t>Ny socialtjänstlag – SKRs stöd och samverkan med RSS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FFD7D6C7-4E48-D9D2-1425-4A9AB0B949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6000" y="4809600"/>
            <a:ext cx="9608400" cy="14256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4106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E730120-ECFE-EE02-C48C-8F93FB940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357" y="1627077"/>
            <a:ext cx="9609825" cy="1231392"/>
          </a:xfrm>
        </p:spPr>
        <p:txBody>
          <a:bodyPr/>
          <a:lstStyle/>
          <a:p>
            <a:r>
              <a:rPr lang="sv-SE" dirty="0"/>
              <a:t>Info om överenskommelse 2024</a:t>
            </a:r>
          </a:p>
        </p:txBody>
      </p:sp>
      <p:sp>
        <p:nvSpPr>
          <p:cNvPr id="4" name="Rubrik 1">
            <a:extLst>
              <a:ext uri="{FF2B5EF4-FFF2-40B4-BE49-F238E27FC236}">
                <a16:creationId xmlns:a16="http://schemas.microsoft.com/office/drawing/2014/main" id="{E8E773C8-D5C4-5B89-76E1-064CDCBE056B}"/>
              </a:ext>
            </a:extLst>
          </p:cNvPr>
          <p:cNvSpPr txBox="1">
            <a:spLocks/>
          </p:cNvSpPr>
          <p:nvPr/>
        </p:nvSpPr>
        <p:spPr>
          <a:xfrm>
            <a:off x="521357" y="2650411"/>
            <a:ext cx="9609825" cy="12313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SKR – stöd till omställning </a:t>
            </a:r>
          </a:p>
        </p:txBody>
      </p:sp>
    </p:spTree>
    <p:extLst>
      <p:ext uri="{BB962C8B-B14F-4D97-AF65-F5344CB8AC3E}">
        <p14:creationId xmlns:p14="http://schemas.microsoft.com/office/powerpoint/2010/main" val="93260181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424867F7-E146-BA52-29F0-44F0240B3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194" y="323361"/>
            <a:ext cx="9609825" cy="1231392"/>
          </a:xfrm>
        </p:spPr>
        <p:txBody>
          <a:bodyPr/>
          <a:lstStyle/>
          <a:p>
            <a:r>
              <a:rPr lang="sv-SE" sz="3200" dirty="0"/>
              <a:t>Regeringens satsning 2024-2028</a:t>
            </a:r>
          </a:p>
        </p:txBody>
      </p:sp>
      <p:graphicFrame>
        <p:nvGraphicFramePr>
          <p:cNvPr id="5" name="Platshållare för innehåll 4">
            <a:extLst>
              <a:ext uri="{FF2B5EF4-FFF2-40B4-BE49-F238E27FC236}">
                <a16:creationId xmlns:a16="http://schemas.microsoft.com/office/drawing/2014/main" id="{A4636C14-A757-87FA-72EF-0F11F163607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17470" y="743857"/>
          <a:ext cx="10557059" cy="53702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492917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1067813A-C7F5-891D-E113-A14A36F6923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84480" y="802323"/>
            <a:ext cx="4795520" cy="448219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000" b="1" dirty="0"/>
              <a:t/>
            </a:r>
            <a:br>
              <a:rPr lang="en-US" sz="5000" b="1" dirty="0"/>
            </a:br>
            <a:r>
              <a:rPr lang="en-US" sz="5000" b="1" dirty="0"/>
              <a:t>RSS</a:t>
            </a:r>
            <a:r>
              <a:rPr lang="en-US" sz="5000" dirty="0"/>
              <a:t>-</a:t>
            </a:r>
            <a:r>
              <a:rPr lang="en-US" sz="5000" dirty="0" err="1"/>
              <a:t>nätverket</a:t>
            </a:r>
            <a:r>
              <a:rPr lang="en-US" sz="5000" b="1" dirty="0"/>
              <a:t/>
            </a:r>
            <a:br>
              <a:rPr lang="en-US" sz="5000" b="1" dirty="0"/>
            </a:br>
            <a:r>
              <a:rPr lang="en-US" sz="5000" b="1" dirty="0"/>
              <a:t>12 </a:t>
            </a:r>
            <a:r>
              <a:rPr lang="en-US" sz="5000" b="1" dirty="0" err="1"/>
              <a:t>december</a:t>
            </a:r>
            <a:r>
              <a:rPr lang="en-US" sz="5000" b="1" dirty="0"/>
              <a:t> 2023</a:t>
            </a:r>
            <a:br>
              <a:rPr lang="en-US" sz="5000" b="1" dirty="0"/>
            </a:br>
            <a:r>
              <a:rPr lang="en-US" sz="5000" b="1" dirty="0"/>
              <a:t/>
            </a:r>
            <a:br>
              <a:rPr lang="en-US" sz="5000" b="1" dirty="0"/>
            </a:br>
            <a:r>
              <a:rPr lang="en-US" sz="3100" b="1" dirty="0"/>
              <a:t>SKR Kompetenscenter Välfärdsteknik</a:t>
            </a:r>
            <a:br>
              <a:rPr lang="en-US" sz="3100" b="1" dirty="0"/>
            </a:br>
            <a:r>
              <a:rPr lang="en-US" sz="3100" b="1" dirty="0"/>
              <a:t>Eva Sahlén</a:t>
            </a:r>
          </a:p>
        </p:txBody>
      </p:sp>
      <p:pic>
        <p:nvPicPr>
          <p:cNvPr id="8" name="Platshållare för innehåll 7">
            <a:extLst>
              <a:ext uri="{FF2B5EF4-FFF2-40B4-BE49-F238E27FC236}">
                <a16:creationId xmlns:a16="http://schemas.microsoft.com/office/drawing/2014/main" id="{83424E94-DCCB-58C6-7C6A-536644E18321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304"/>
          <a:stretch/>
        </p:blipFill>
        <p:spPr>
          <a:xfrm>
            <a:off x="5313363" y="0"/>
            <a:ext cx="6878637" cy="685800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8429243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504;p10">
            <a:extLst>
              <a:ext uri="{FF2B5EF4-FFF2-40B4-BE49-F238E27FC236}">
                <a16:creationId xmlns:a16="http://schemas.microsoft.com/office/drawing/2014/main" id="{05E1BF1A-38F9-1E8A-9236-B601E2D8A2DF}"/>
              </a:ext>
            </a:extLst>
          </p:cNvPr>
          <p:cNvGrpSpPr/>
          <p:nvPr/>
        </p:nvGrpSpPr>
        <p:grpSpPr>
          <a:xfrm>
            <a:off x="-4134" y="0"/>
            <a:ext cx="12196134" cy="6265333"/>
            <a:chOff x="-4134" y="0"/>
            <a:chExt cx="12196134" cy="6245525"/>
          </a:xfrm>
        </p:grpSpPr>
        <p:pic>
          <p:nvPicPr>
            <p:cNvPr id="5" name="Google Shape;505;p10" descr="En bild som visar tecknad serie, träd, klädsel, illustration&#10;&#10;Automatiskt genererad beskrivning">
              <a:extLst>
                <a:ext uri="{FF2B5EF4-FFF2-40B4-BE49-F238E27FC236}">
                  <a16:creationId xmlns:a16="http://schemas.microsoft.com/office/drawing/2014/main" id="{1ABF7C4E-F792-4707-EE43-1764BA7170D4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b="21122"/>
            <a:stretch/>
          </p:blipFill>
          <p:spPr>
            <a:xfrm>
              <a:off x="-4134" y="834218"/>
              <a:ext cx="12196134" cy="541130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Google Shape;506;p10">
              <a:extLst>
                <a:ext uri="{FF2B5EF4-FFF2-40B4-BE49-F238E27FC236}">
                  <a16:creationId xmlns:a16="http://schemas.microsoft.com/office/drawing/2014/main" id="{593914F6-56C7-2E50-15BE-0FEA8D427640}"/>
                </a:ext>
              </a:extLst>
            </p:cNvPr>
            <p:cNvSpPr/>
            <p:nvPr/>
          </p:nvSpPr>
          <p:spPr>
            <a:xfrm>
              <a:off x="0" y="0"/>
              <a:ext cx="12192000" cy="1143300"/>
            </a:xfrm>
            <a:prstGeom prst="rect">
              <a:avLst/>
            </a:prstGeom>
            <a:solidFill>
              <a:srgbClr val="F6F6D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" name="Rubrik 1">
            <a:extLst>
              <a:ext uri="{FF2B5EF4-FFF2-40B4-BE49-F238E27FC236}">
                <a16:creationId xmlns:a16="http://schemas.microsoft.com/office/drawing/2014/main" id="{A3E18226-6FDE-D32B-F664-B18107183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4055" y="203241"/>
            <a:ext cx="10624545" cy="1267245"/>
          </a:xfrm>
        </p:spPr>
        <p:txBody>
          <a:bodyPr/>
          <a:lstStyle/>
          <a:p>
            <a:r>
              <a:rPr lang="sv-SE" sz="3200" dirty="0"/>
              <a:t>SKR:s uppdrag: Stöd och samordning under omställning och implementering av ny socialtjänstlag</a:t>
            </a:r>
          </a:p>
        </p:txBody>
      </p:sp>
    </p:spTree>
    <p:extLst>
      <p:ext uri="{BB962C8B-B14F-4D97-AF65-F5344CB8AC3E}">
        <p14:creationId xmlns:p14="http://schemas.microsoft.com/office/powerpoint/2010/main" val="153218940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06;p10">
            <a:extLst>
              <a:ext uri="{FF2B5EF4-FFF2-40B4-BE49-F238E27FC236}">
                <a16:creationId xmlns:a16="http://schemas.microsoft.com/office/drawing/2014/main" id="{1D463D5C-4209-5DE5-9091-70EC4DC08F0D}"/>
              </a:ext>
            </a:extLst>
          </p:cNvPr>
          <p:cNvSpPr/>
          <p:nvPr/>
        </p:nvSpPr>
        <p:spPr>
          <a:xfrm>
            <a:off x="0" y="1"/>
            <a:ext cx="12192000" cy="6276974"/>
          </a:xfrm>
          <a:prstGeom prst="rect">
            <a:avLst/>
          </a:prstGeom>
          <a:solidFill>
            <a:srgbClr val="F6F6D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60A8DAAA-FFAF-CB17-EE7E-38A85E838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889" y="406636"/>
            <a:ext cx="10817854" cy="676405"/>
          </a:xfrm>
        </p:spPr>
        <p:txBody>
          <a:bodyPr/>
          <a:lstStyle/>
          <a:p>
            <a:r>
              <a:rPr lang="sv-SE" sz="2800" dirty="0"/>
              <a:t>Övergripande projektaktiviteter </a:t>
            </a:r>
          </a:p>
        </p:txBody>
      </p:sp>
      <p:graphicFrame>
        <p:nvGraphicFramePr>
          <p:cNvPr id="4" name="Tabell 4">
            <a:extLst>
              <a:ext uri="{FF2B5EF4-FFF2-40B4-BE49-F238E27FC236}">
                <a16:creationId xmlns:a16="http://schemas.microsoft.com/office/drawing/2014/main" id="{99ABF7E9-0D92-7EE0-B686-12130632B87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96515" y="1244966"/>
          <a:ext cx="10798970" cy="37870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12810">
                  <a:extLst>
                    <a:ext uri="{9D8B030D-6E8A-4147-A177-3AD203B41FA5}">
                      <a16:colId xmlns:a16="http://schemas.microsoft.com/office/drawing/2014/main" val="419258066"/>
                    </a:ext>
                  </a:extLst>
                </a:gridCol>
                <a:gridCol w="8386160">
                  <a:extLst>
                    <a:ext uri="{9D8B030D-6E8A-4147-A177-3AD203B41FA5}">
                      <a16:colId xmlns:a16="http://schemas.microsoft.com/office/drawing/2014/main" val="2897054750"/>
                    </a:ext>
                  </a:extLst>
                </a:gridCol>
              </a:tblGrid>
              <a:tr h="415242">
                <a:tc>
                  <a:txBody>
                    <a:bodyPr/>
                    <a:lstStyle/>
                    <a:p>
                      <a:r>
                        <a:rPr lang="sv-SE" sz="1600" b="1" dirty="0"/>
                        <a:t>Område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600" b="1" dirty="0"/>
                        <a:t>Aktiviteter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7978890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r>
                        <a:rPr lang="sv-SE" sz="1600" dirty="0"/>
                        <a:t>Kommunikation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600" dirty="0"/>
                        <a:t>En samlad kommunikation och webbplats för socialtjänstens omställningen som ska fungera som ett nav. Spridning av lärande exempel i lätt tillgängligt format, framtagande av informationsmaterial, filmer, stöd till egenanordnad utbildning i län/kommuner osv.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2239908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r>
                        <a:rPr lang="sv-SE" sz="1600" dirty="0"/>
                        <a:t>Utbildning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600" dirty="0"/>
                        <a:t>Konkretisering av lagstiftningens olika delar efter lagrådsremiss och proposition. Förbereda och inleda breda och riktade utbildningsinsatser under 2024. Lagens delar och intention, utveckling, förändringsledning, socialtjänst och närliggande aktörer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3006782"/>
                  </a:ext>
                </a:extLst>
              </a:tr>
              <a:tr h="415242">
                <a:tc>
                  <a:txBody>
                    <a:bodyPr/>
                    <a:lstStyle/>
                    <a:p>
                      <a:r>
                        <a:rPr lang="sv-SE" sz="1600" dirty="0"/>
                        <a:t>Gapanalys och handlingsplan för en likvärd implementering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sv-SE" sz="1600" dirty="0"/>
                        <a:t>Planeras att utföras i tre steg: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sv-SE" sz="1600" dirty="0"/>
                        <a:t>Stöd till RSS/kommuner i att anordna utbildning och länsdialoger efter </a:t>
                      </a:r>
                      <a:r>
                        <a:rPr lang="sv-SE" sz="1600" kern="1200" dirty="0">
                          <a:solidFill>
                            <a:schemeClr val="dk1"/>
                          </a:solidFill>
                        </a:rPr>
                        <a:t>lagrådsremiss – stimulera dialog och samarbeten i länen.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sv-SE" sz="1600" dirty="0"/>
                        <a:t>Stöd till inledande gapanalyser i länen i samarbete med RSS efter </a:t>
                      </a:r>
                      <a:r>
                        <a:rPr lang="sv-SE" sz="1600" kern="1200" dirty="0">
                          <a:solidFill>
                            <a:schemeClr val="dk1"/>
                          </a:solidFill>
                        </a:rPr>
                        <a:t>propositionen</a:t>
                      </a:r>
                      <a:r>
                        <a:rPr lang="sv-SE" sz="1600" dirty="0"/>
                        <a:t>.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sv-SE" sz="1600" dirty="0"/>
                        <a:t>Stöd till framtagande av handlingsplaner under 2025.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6490142"/>
                  </a:ext>
                </a:extLst>
              </a:tr>
              <a:tr h="415242">
                <a:tc>
                  <a:txBody>
                    <a:bodyPr/>
                    <a:lstStyle/>
                    <a:p>
                      <a:r>
                        <a:rPr lang="sv-SE" sz="1600" dirty="0"/>
                        <a:t>Juridiskt stöd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600" dirty="0"/>
                        <a:t>SKR ger juridiskt stöd i att förstå den nya lagstiftningen genom utbildning och stödmaterial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43658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392457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06;p10">
            <a:extLst>
              <a:ext uri="{FF2B5EF4-FFF2-40B4-BE49-F238E27FC236}">
                <a16:creationId xmlns:a16="http://schemas.microsoft.com/office/drawing/2014/main" id="{FA230CC1-CF43-18FB-0707-EBF84B86792C}"/>
              </a:ext>
            </a:extLst>
          </p:cNvPr>
          <p:cNvSpPr/>
          <p:nvPr/>
        </p:nvSpPr>
        <p:spPr>
          <a:xfrm>
            <a:off x="0" y="1"/>
            <a:ext cx="12192000" cy="6276974"/>
          </a:xfrm>
          <a:prstGeom prst="rect">
            <a:avLst/>
          </a:prstGeom>
          <a:solidFill>
            <a:srgbClr val="F6F6D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60A8DAAA-FFAF-CB17-EE7E-38A85E838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631" y="327983"/>
            <a:ext cx="10817854" cy="630106"/>
          </a:xfrm>
        </p:spPr>
        <p:txBody>
          <a:bodyPr/>
          <a:lstStyle/>
          <a:p>
            <a:r>
              <a:rPr lang="sv-SE" sz="2800" dirty="0"/>
              <a:t>Övergripande utvecklingsområden under omställningen</a:t>
            </a:r>
          </a:p>
        </p:txBody>
      </p:sp>
      <p:graphicFrame>
        <p:nvGraphicFramePr>
          <p:cNvPr id="4" name="Tabell 4">
            <a:extLst>
              <a:ext uri="{FF2B5EF4-FFF2-40B4-BE49-F238E27FC236}">
                <a16:creationId xmlns:a16="http://schemas.microsoft.com/office/drawing/2014/main" id="{99ABF7E9-0D92-7EE0-B686-12130632B87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96515" y="1082040"/>
          <a:ext cx="10798970" cy="4693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63374">
                  <a:extLst>
                    <a:ext uri="{9D8B030D-6E8A-4147-A177-3AD203B41FA5}">
                      <a16:colId xmlns:a16="http://schemas.microsoft.com/office/drawing/2014/main" val="419258066"/>
                    </a:ext>
                  </a:extLst>
                </a:gridCol>
                <a:gridCol w="8335596">
                  <a:extLst>
                    <a:ext uri="{9D8B030D-6E8A-4147-A177-3AD203B41FA5}">
                      <a16:colId xmlns:a16="http://schemas.microsoft.com/office/drawing/2014/main" val="2897054750"/>
                    </a:ext>
                  </a:extLst>
                </a:gridCol>
              </a:tblGrid>
              <a:tr h="333980">
                <a:tc>
                  <a:txBody>
                    <a:bodyPr/>
                    <a:lstStyle/>
                    <a:p>
                      <a:r>
                        <a:rPr lang="sv-SE" sz="1600" b="1" dirty="0"/>
                        <a:t>Område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600" b="1" dirty="0"/>
                        <a:t>Aktiviteter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7978890"/>
                  </a:ext>
                </a:extLst>
              </a:tr>
              <a:tr h="12798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600" dirty="0"/>
                        <a:t>Kunskapsbaserad socialtjänst</a:t>
                      </a:r>
                    </a:p>
                    <a:p>
                      <a:endParaRPr lang="sv-S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sv-SE" sz="1600" dirty="0"/>
                        <a:t>Stöd till lokal systematisk uppföljning på individ- och verksamhetsnivå. Evidensbaserade metoder, kunskapsstöd och implementeringsstöd. Uppföljning av omställningen. </a:t>
                      </a:r>
                    </a:p>
                    <a:p>
                      <a:pPr marL="0" indent="0">
                        <a:buNone/>
                      </a:pPr>
                      <a:endParaRPr lang="sv-SE" sz="1600" dirty="0"/>
                    </a:p>
                    <a:p>
                      <a:pPr marL="0" indent="0">
                        <a:buNone/>
                      </a:pPr>
                      <a:r>
                        <a:rPr lang="sv-SE" sz="1600" i="1" dirty="0"/>
                        <a:t>Specifikt projekt: NUSO - Nationell Uppföljning av Socialtjänstens Omställning (samarbete med FoU Välfärd Värmland/Karlstads universitet)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2239908"/>
                  </a:ext>
                </a:extLst>
              </a:tr>
              <a:tr h="72753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600" dirty="0"/>
                        <a:t>Jämställdhet och jämlikhet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600" dirty="0"/>
                        <a:t>En jämställd och jämlik implementering av nya arbetssätt och utveckling av organisation/organisering. Stöd i arbetet med jämställdhetsintegrering. Kunskap och vetenskaplig analys från bl.a. NUSO.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1926578"/>
                  </a:ext>
                </a:extLst>
              </a:tr>
              <a:tr h="477913">
                <a:tc>
                  <a:txBody>
                    <a:bodyPr/>
                    <a:lstStyle/>
                    <a:p>
                      <a:r>
                        <a:rPr lang="sv-SE" sz="1600" dirty="0"/>
                        <a:t>Barnrätt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600" dirty="0"/>
                        <a:t>Stöd till barnkonsekvensanalyser och utveckling. Kunskapsstöd och utbildning utifrån ny lagstiftning. Integrera i samtliga utvecklingsfrågor som berör barn- och unga.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7026369"/>
                  </a:ext>
                </a:extLst>
              </a:tr>
              <a:tr h="512738">
                <a:tc>
                  <a:txBody>
                    <a:bodyPr/>
                    <a:lstStyle/>
                    <a:p>
                      <a:r>
                        <a:rPr lang="sv-SE" sz="1600" dirty="0"/>
                        <a:t>Planering av insatser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600" dirty="0"/>
                        <a:t>Stöd i målgruppsanalys, systematisk uppföljning, stöd för systematiska analyser och planering av insatser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8974975"/>
                  </a:ext>
                </a:extLst>
              </a:tr>
              <a:tr h="512738">
                <a:tc>
                  <a:txBody>
                    <a:bodyPr/>
                    <a:lstStyle/>
                    <a:p>
                      <a:r>
                        <a:rPr lang="sv-SE" sz="1600" dirty="0"/>
                        <a:t>Stöd i att utveckla förutsättningar för omställning till ny socialtjänstlag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600" dirty="0"/>
                        <a:t>Stöd till samverkan/avtalssamverkan, utveckling med stöd av digitalisering, välfärdsteknik, effektiviseringar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37083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143950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06;p10">
            <a:extLst>
              <a:ext uri="{FF2B5EF4-FFF2-40B4-BE49-F238E27FC236}">
                <a16:creationId xmlns:a16="http://schemas.microsoft.com/office/drawing/2014/main" id="{B75E3883-5E8B-1F06-CBCC-15B15220B595}"/>
              </a:ext>
            </a:extLst>
          </p:cNvPr>
          <p:cNvSpPr/>
          <p:nvPr/>
        </p:nvSpPr>
        <p:spPr>
          <a:xfrm>
            <a:off x="0" y="18940"/>
            <a:ext cx="12192000" cy="6276974"/>
          </a:xfrm>
          <a:prstGeom prst="rect">
            <a:avLst/>
          </a:prstGeom>
          <a:solidFill>
            <a:srgbClr val="F6F6D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60A8DAAA-FFAF-CB17-EE7E-38A85E838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381" y="457422"/>
            <a:ext cx="10817854" cy="780577"/>
          </a:xfrm>
        </p:spPr>
        <p:txBody>
          <a:bodyPr/>
          <a:lstStyle/>
          <a:p>
            <a:r>
              <a:rPr lang="sv-SE" sz="2800" dirty="0"/>
              <a:t>Utvecklade arbetssätt, organisation och samverkan</a:t>
            </a:r>
          </a:p>
        </p:txBody>
      </p:sp>
      <p:graphicFrame>
        <p:nvGraphicFramePr>
          <p:cNvPr id="4" name="Tabell 4">
            <a:extLst>
              <a:ext uri="{FF2B5EF4-FFF2-40B4-BE49-F238E27FC236}">
                <a16:creationId xmlns:a16="http://schemas.microsoft.com/office/drawing/2014/main" id="{99ABF7E9-0D92-7EE0-B686-12130632B87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96515" y="1339740"/>
          <a:ext cx="10798970" cy="349542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56260">
                  <a:extLst>
                    <a:ext uri="{9D8B030D-6E8A-4147-A177-3AD203B41FA5}">
                      <a16:colId xmlns:a16="http://schemas.microsoft.com/office/drawing/2014/main" val="419258066"/>
                    </a:ext>
                  </a:extLst>
                </a:gridCol>
                <a:gridCol w="8342710">
                  <a:extLst>
                    <a:ext uri="{9D8B030D-6E8A-4147-A177-3AD203B41FA5}">
                      <a16:colId xmlns:a16="http://schemas.microsoft.com/office/drawing/2014/main" val="2897054750"/>
                    </a:ext>
                  </a:extLst>
                </a:gridCol>
              </a:tblGrid>
              <a:tr h="513623">
                <a:tc>
                  <a:txBody>
                    <a:bodyPr/>
                    <a:lstStyle/>
                    <a:p>
                      <a:r>
                        <a:rPr lang="sv-SE" sz="1600" b="1" dirty="0"/>
                        <a:t>Område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600" b="1" dirty="0"/>
                        <a:t>Aktiviteter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7978890"/>
                  </a:ext>
                </a:extLst>
              </a:tr>
              <a:tr h="16137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600" dirty="0"/>
                        <a:t>Förebyggande och lätt tillgänglig socialtjänst – första linjen</a:t>
                      </a:r>
                      <a:endParaRPr lang="sv-SE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600" dirty="0"/>
                        <a:t>Stöd i konkretisering och utveckling av arbetssätt och organisation/organisering av det förebyggande arbetet och implementeringsstöd. Lärande exempel, kunskapsbaserade arbetssätt, metoder och kunskapsstöd. Samverkan med närliggande aktörer, myndigheter och civilsamhälle.</a:t>
                      </a:r>
                    </a:p>
                    <a:p>
                      <a:endParaRPr lang="sv-SE" sz="1600" dirty="0"/>
                    </a:p>
                    <a:p>
                      <a:r>
                        <a:rPr lang="sv-SE" sz="1600" i="1" dirty="0"/>
                        <a:t>Specifikt projekt: Tidiga insikter för tidiga insatser (samarbete med Samhällsnytta)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4565170"/>
                  </a:ext>
                </a:extLst>
              </a:tr>
              <a:tr h="619125">
                <a:tc>
                  <a:txBody>
                    <a:bodyPr/>
                    <a:lstStyle/>
                    <a:p>
                      <a:r>
                        <a:rPr lang="sv-SE" sz="1600" dirty="0"/>
                        <a:t>Myndighetsutövning och behandling – andra linjen</a:t>
                      </a:r>
                      <a:endParaRPr lang="sv-SE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600" dirty="0"/>
                        <a:t>Tillgänglig myndighetsutövning, samordnade insatser, en organisering som kopplar samman ett utvidgat förebyggande arbete med myndighetsutövning och behandling.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4344428"/>
                  </a:ext>
                </a:extLst>
              </a:tr>
              <a:tr h="748937">
                <a:tc>
                  <a:txBody>
                    <a:bodyPr/>
                    <a:lstStyle/>
                    <a:p>
                      <a:r>
                        <a:rPr lang="sv-SE" sz="1600" dirty="0"/>
                        <a:t>Samhällsplanering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sz="1600" dirty="0"/>
                        <a:t>Samordning och stöd till ett kommunnätverk i syfte att ta fram kunskap, nya arbetssätt och metoder för samverkan inom kommunerna.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28674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463508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7E1CE0D-1BB1-47FC-A45E-C23385E1F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274" y="957263"/>
            <a:ext cx="9893959" cy="5664158"/>
          </a:xfrm>
        </p:spPr>
        <p:txBody>
          <a:bodyPr/>
          <a:lstStyle/>
          <a:p>
            <a:r>
              <a:rPr lang="sv-SE" sz="4800" dirty="0"/>
              <a:t>Kompetenskrisen/välfärdskrisen</a:t>
            </a:r>
            <a:br>
              <a:rPr lang="sv-SE" sz="4800" dirty="0"/>
            </a:br>
            <a:r>
              <a:rPr lang="sv-SE" sz="4800" dirty="0"/>
              <a:t/>
            </a:r>
            <a:br>
              <a:rPr lang="sv-SE" sz="4800" dirty="0"/>
            </a:br>
            <a:r>
              <a:rPr lang="sv-SE" sz="3600" dirty="0"/>
              <a:t>Nu </a:t>
            </a:r>
            <a:r>
              <a:rPr lang="sv-SE" sz="3600"/>
              <a:t>mobiliserar vi kraften tillsammans!</a:t>
            </a:r>
            <a:r>
              <a:rPr lang="sv-SE" sz="4800" dirty="0"/>
              <a:t/>
            </a:r>
            <a:br>
              <a:rPr lang="sv-SE" sz="4800" dirty="0"/>
            </a:br>
            <a:r>
              <a:rPr lang="sv-SE" sz="4800" dirty="0"/>
              <a:t/>
            </a:r>
            <a:br>
              <a:rPr lang="sv-SE" sz="4800" dirty="0"/>
            </a:br>
            <a:r>
              <a:rPr lang="sv-SE" sz="3200" b="0" dirty="0"/>
              <a:t>Samarbete Socialchefsnätverket, RSS och SKR? </a:t>
            </a:r>
            <a:br>
              <a:rPr lang="sv-SE" sz="3200" b="0" dirty="0"/>
            </a:br>
            <a:r>
              <a:rPr lang="sv-SE" sz="4000" b="0" dirty="0"/>
              <a:t/>
            </a:r>
            <a:br>
              <a:rPr lang="sv-SE" sz="4000" b="0" dirty="0"/>
            </a:br>
            <a:r>
              <a:rPr lang="sv-SE" sz="4000" b="0" dirty="0"/>
              <a:t>RSS-nätverket</a:t>
            </a:r>
            <a:r>
              <a:rPr lang="sv-SE" sz="2400" b="0" dirty="0"/>
              <a:t/>
            </a:r>
            <a:br>
              <a:rPr lang="sv-SE" sz="2400" b="0" dirty="0"/>
            </a:br>
            <a:r>
              <a:rPr lang="sv-SE" sz="2400" b="0" dirty="0"/>
              <a:t>12 december 2023</a:t>
            </a:r>
            <a:br>
              <a:rPr lang="sv-SE" sz="2400" b="0" dirty="0"/>
            </a:br>
            <a:r>
              <a:rPr lang="sv-SE" sz="2400" b="0" dirty="0"/>
              <a:t/>
            </a:r>
            <a:br>
              <a:rPr lang="sv-SE" sz="2400" b="0" dirty="0"/>
            </a:br>
            <a:r>
              <a:rPr lang="sv-SE" sz="2400" b="0" dirty="0"/>
              <a:t>Ulrika Lifvakt &amp; Helena Henningson</a:t>
            </a:r>
            <a:br>
              <a:rPr lang="sv-SE" sz="2400" b="0" dirty="0"/>
            </a:br>
            <a:r>
              <a:rPr lang="sv-SE" sz="2400" b="0" dirty="0"/>
              <a:t/>
            </a:r>
            <a:br>
              <a:rPr lang="sv-SE" sz="2400" b="0" dirty="0"/>
            </a:br>
            <a:endParaRPr lang="sv-SE" sz="2400" b="0" dirty="0"/>
          </a:p>
        </p:txBody>
      </p:sp>
      <p:pic>
        <p:nvPicPr>
          <p:cNvPr id="3" name="Bildobjekt 6" descr="Sveriges Kommuner och Regioner">
            <a:extLst>
              <a:ext uri="{FF2B5EF4-FFF2-40B4-BE49-F238E27FC236}">
                <a16:creationId xmlns:a16="http://schemas.microsoft.com/office/drawing/2014/main" id="{160AD630-C386-F9DD-B407-94937C69DAF2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0052" y="6211021"/>
            <a:ext cx="992904" cy="4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8881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63FCBCA6-E296-1E38-C4CE-CC0302D11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232" y="874602"/>
            <a:ext cx="9609825" cy="1231392"/>
          </a:xfrm>
        </p:spPr>
        <p:txBody>
          <a:bodyPr/>
          <a:lstStyle/>
          <a:p>
            <a:r>
              <a:rPr lang="sv-SE" dirty="0"/>
              <a:t>Upplägg för denna punkt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33B15104-0844-C895-58CD-118202127D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sz="3200" dirty="0"/>
              <a:t>Socialchefsnätverkets arbete med kompetenskrisen</a:t>
            </a:r>
          </a:p>
          <a:p>
            <a:r>
              <a:rPr lang="sv-SE" sz="3200" dirty="0"/>
              <a:t>Önskemål om samarbete </a:t>
            </a:r>
          </a:p>
          <a:p>
            <a:r>
              <a:rPr lang="sv-SE" sz="3200" dirty="0"/>
              <a:t>Dialog om era tankar och nästa steg</a:t>
            </a:r>
          </a:p>
          <a:p>
            <a:endParaRPr lang="sv-SE" dirty="0"/>
          </a:p>
        </p:txBody>
      </p:sp>
      <p:pic>
        <p:nvPicPr>
          <p:cNvPr id="6" name="Bild 5" descr="Skål med hel fyllning">
            <a:extLst>
              <a:ext uri="{FF2B5EF4-FFF2-40B4-BE49-F238E27FC236}">
                <a16:creationId xmlns:a16="http://schemas.microsoft.com/office/drawing/2014/main" id="{AA242F7C-DB69-8638-193B-F0C9F41CE9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460376" y="1796142"/>
            <a:ext cx="2279469" cy="2279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0303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2875DB7-1514-4C4D-B931-224B80319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231" y="549589"/>
            <a:ext cx="9609825" cy="1231392"/>
          </a:xfrm>
        </p:spPr>
        <p:txBody>
          <a:bodyPr/>
          <a:lstStyle/>
          <a:p>
            <a:r>
              <a:rPr lang="sv-SE" dirty="0"/>
              <a:t>Socialchefsnätverkets arbete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E51F1C3-7629-48F6-86E2-69DB5574D7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232" y="1752253"/>
            <a:ext cx="9609825" cy="4269724"/>
          </a:xfrm>
        </p:spPr>
        <p:txBody>
          <a:bodyPr/>
          <a:lstStyle/>
          <a:p>
            <a:r>
              <a:rPr lang="sv-SE" sz="2000" dirty="0"/>
              <a:t>Började september 2022 efter en tuff sommar på många håll</a:t>
            </a:r>
          </a:p>
          <a:p>
            <a:r>
              <a:rPr lang="sv-SE" sz="2000" dirty="0"/>
              <a:t>Workshop 1 december 2022: resonemang om kunskap och möjligheter som finns för att möta kompetensutmaningen. Bestämdes att HR-chefer bjuds in till fortsatt arbete.</a:t>
            </a:r>
          </a:p>
          <a:p>
            <a:r>
              <a:rPr lang="sv-SE" sz="2000" dirty="0"/>
              <a:t>Våren 2023 -  insamlande av läget</a:t>
            </a:r>
          </a:p>
          <a:p>
            <a:r>
              <a:rPr lang="sv-SE" sz="2000" dirty="0"/>
              <a:t>WS 1 juni 2023 tillsammans med HR-chefer – fokus på budskap som alla riktat till politiker. </a:t>
            </a:r>
          </a:p>
          <a:p>
            <a:r>
              <a:rPr lang="sv-SE" sz="2000" dirty="0"/>
              <a:t>Arbetsgrupp förädlar resultatet</a:t>
            </a:r>
          </a:p>
          <a:p>
            <a:r>
              <a:rPr lang="sv-SE" sz="2000" dirty="0"/>
              <a:t>WS 20 oktober 2023 tillsammans med HR-chefer</a:t>
            </a:r>
            <a:endParaRPr lang="sv-SE" dirty="0"/>
          </a:p>
        </p:txBody>
      </p:sp>
      <p:pic>
        <p:nvPicPr>
          <p:cNvPr id="6" name="Bild 5" descr="Arbetsflöde med hel fyllning">
            <a:extLst>
              <a:ext uri="{FF2B5EF4-FFF2-40B4-BE49-F238E27FC236}">
                <a16:creationId xmlns:a16="http://schemas.microsoft.com/office/drawing/2014/main" id="{FD0E1C9B-5F3B-00D1-6BA5-A66104B6E1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810205" y="519524"/>
            <a:ext cx="1717563" cy="171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87899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4638C4B-C191-42A1-BBA1-0B796F511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Socialchefsnätverkets tankar om samarbete RSS </a:t>
            </a:r>
            <a:r>
              <a:rPr lang="sv-SE" sz="3600" b="0" dirty="0"/>
              <a:t>- idéer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D84FB9E-DC96-453B-BC7D-26B05BFE7F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Erbjuda länsgemensamma workshop – tema kompetenskris</a:t>
            </a:r>
          </a:p>
          <a:p>
            <a:r>
              <a:rPr lang="sv-SE" dirty="0"/>
              <a:t>Samordna; samma sak samtidigt i länet</a:t>
            </a:r>
          </a:p>
          <a:p>
            <a:r>
              <a:rPr lang="sv-SE" dirty="0"/>
              <a:t>Länsgemensamma HR-nätverk</a:t>
            </a:r>
          </a:p>
          <a:p>
            <a:r>
              <a:rPr lang="sv-SE" dirty="0"/>
              <a:t>Arbete kring avtalssamverkan (även SKR i det arbetet)</a:t>
            </a:r>
          </a:p>
          <a:p>
            <a:r>
              <a:rPr lang="sv-SE" dirty="0"/>
              <a:t>Utbildningar och utbildningsmaterial</a:t>
            </a:r>
          </a:p>
          <a:p>
            <a:r>
              <a:rPr lang="sv-SE" dirty="0"/>
              <a:t>Statistikbärare i länet</a:t>
            </a:r>
          </a:p>
        </p:txBody>
      </p:sp>
      <p:pic>
        <p:nvPicPr>
          <p:cNvPr id="6" name="Bild 5" descr="Skål med hel fyllning">
            <a:extLst>
              <a:ext uri="{FF2B5EF4-FFF2-40B4-BE49-F238E27FC236}">
                <a16:creationId xmlns:a16="http://schemas.microsoft.com/office/drawing/2014/main" id="{CEA3A4DC-F20C-577B-D744-20471FCA6A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616440" y="1809205"/>
            <a:ext cx="1717766" cy="171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34394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99E97DC-E37A-2034-D6D5-FF81BA1717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8086" y="601086"/>
            <a:ext cx="9609825" cy="5590707"/>
          </a:xfrm>
        </p:spPr>
        <p:txBody>
          <a:bodyPr/>
          <a:lstStyle/>
          <a:p>
            <a:r>
              <a:rPr lang="sv-SE" sz="2800" dirty="0"/>
              <a:t>Stärka samarbeten kring verksamhetsutveckling – tänka tillsammans kring resurser och kompetens</a:t>
            </a:r>
          </a:p>
          <a:p>
            <a:r>
              <a:rPr lang="sv-SE" sz="2800" dirty="0"/>
              <a:t>Kunskapsförstärkning, andra arbetssätt, digitaliseringsfokus</a:t>
            </a:r>
          </a:p>
          <a:p>
            <a:r>
              <a:rPr lang="sv-SE" sz="2800" dirty="0"/>
              <a:t>Vad kan vi göra med andra verktyg?</a:t>
            </a:r>
          </a:p>
          <a:p>
            <a:r>
              <a:rPr lang="sv-SE" sz="2800" dirty="0"/>
              <a:t>Stimulera till utveckling</a:t>
            </a:r>
          </a:p>
          <a:p>
            <a:r>
              <a:rPr lang="sv-SE" sz="2800" dirty="0"/>
              <a:t>Omställning till nya SoL</a:t>
            </a:r>
          </a:p>
          <a:p>
            <a:pPr lvl="1"/>
            <a:r>
              <a:rPr lang="sv-SE" sz="2400" dirty="0"/>
              <a:t>Beakta kompetenskrisen</a:t>
            </a:r>
          </a:p>
          <a:p>
            <a:pPr lvl="1"/>
            <a:r>
              <a:rPr lang="sv-SE" sz="2400" dirty="0"/>
              <a:t>SKR:s arbete – berör alla</a:t>
            </a:r>
          </a:p>
          <a:p>
            <a:r>
              <a:rPr lang="sv-SE" sz="2800" dirty="0"/>
              <a:t>Tillsammans  - dela lärande och erfarenheter</a:t>
            </a:r>
          </a:p>
          <a:p>
            <a:pPr marL="30163" indent="0">
              <a:buNone/>
            </a:pPr>
            <a:endParaRPr lang="sv-SE" dirty="0"/>
          </a:p>
          <a:p>
            <a:endParaRPr lang="sv-SE" dirty="0"/>
          </a:p>
        </p:txBody>
      </p:sp>
      <p:pic>
        <p:nvPicPr>
          <p:cNvPr id="5" name="Bild 4" descr="Skål kontur">
            <a:extLst>
              <a:ext uri="{FF2B5EF4-FFF2-40B4-BE49-F238E27FC236}">
                <a16:creationId xmlns:a16="http://schemas.microsoft.com/office/drawing/2014/main" id="{3F52D0BC-539D-5EE3-2319-F616537836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196252" y="2574830"/>
            <a:ext cx="2194679" cy="2194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62415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60A26EF-38DD-FAAD-787C-1849E8579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233" y="874602"/>
            <a:ext cx="9609825" cy="1231392"/>
          </a:xfrm>
        </p:spPr>
        <p:txBody>
          <a:bodyPr anchor="t">
            <a:normAutofit/>
          </a:bodyPr>
          <a:lstStyle/>
          <a:p>
            <a:r>
              <a:rPr lang="sv-SE" dirty="0"/>
              <a:t>Dialog om nästa steg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F0D6E1D-07C1-69BC-939B-A0BA28E4A4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3564" y="2105994"/>
            <a:ext cx="6152811" cy="417724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sv-SE" dirty="0"/>
              <a:t>Hur mobiliserar vi den gemensamma kraften i landet?</a:t>
            </a:r>
          </a:p>
          <a:p>
            <a:pPr>
              <a:lnSpc>
                <a:spcPct val="90000"/>
              </a:lnSpc>
            </a:pPr>
            <a:endParaRPr lang="sv-SE" dirty="0"/>
          </a:p>
          <a:p>
            <a:pPr>
              <a:lnSpc>
                <a:spcPct val="90000"/>
              </a:lnSpc>
            </a:pPr>
            <a:r>
              <a:rPr lang="sv-SE" dirty="0"/>
              <a:t>Kan varje RSS kollar med ”sina” socialchefer – vilket stöd önskar man och på vilket sätt? ex vis under första kvartalet 2024?</a:t>
            </a:r>
          </a:p>
        </p:txBody>
      </p:sp>
      <p:pic>
        <p:nvPicPr>
          <p:cNvPr id="6" name="Bild 5" descr="Högspänning kontur">
            <a:extLst>
              <a:ext uri="{FF2B5EF4-FFF2-40B4-BE49-F238E27FC236}">
                <a16:creationId xmlns:a16="http://schemas.microsoft.com/office/drawing/2014/main" id="{04233C0F-6402-518C-FF34-A9258DD78F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597066" y="2237243"/>
            <a:ext cx="2476857" cy="2476857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626027F4-A271-D1ED-05E5-F7626EF401D2}"/>
              </a:ext>
            </a:extLst>
          </p:cNvPr>
          <p:cNvSpPr/>
          <p:nvPr/>
        </p:nvSpPr>
        <p:spPr>
          <a:xfrm>
            <a:off x="7813347" y="1867988"/>
            <a:ext cx="2098475" cy="532229"/>
          </a:xfrm>
          <a:custGeom>
            <a:avLst/>
            <a:gdLst>
              <a:gd name="connsiteX0" fmla="*/ 0 w 2098475"/>
              <a:gd name="connsiteY0" fmla="*/ 0 h 532229"/>
              <a:gd name="connsiteX1" fmla="*/ 503634 w 2098475"/>
              <a:gd name="connsiteY1" fmla="*/ 0 h 532229"/>
              <a:gd name="connsiteX2" fmla="*/ 1028253 w 2098475"/>
              <a:gd name="connsiteY2" fmla="*/ 0 h 532229"/>
              <a:gd name="connsiteX3" fmla="*/ 1552872 w 2098475"/>
              <a:gd name="connsiteY3" fmla="*/ 0 h 532229"/>
              <a:gd name="connsiteX4" fmla="*/ 2098475 w 2098475"/>
              <a:gd name="connsiteY4" fmla="*/ 0 h 532229"/>
              <a:gd name="connsiteX5" fmla="*/ 2098475 w 2098475"/>
              <a:gd name="connsiteY5" fmla="*/ 532229 h 532229"/>
              <a:gd name="connsiteX6" fmla="*/ 1573856 w 2098475"/>
              <a:gd name="connsiteY6" fmla="*/ 532229 h 532229"/>
              <a:gd name="connsiteX7" fmla="*/ 1091207 w 2098475"/>
              <a:gd name="connsiteY7" fmla="*/ 532229 h 532229"/>
              <a:gd name="connsiteX8" fmla="*/ 608558 w 2098475"/>
              <a:gd name="connsiteY8" fmla="*/ 532229 h 532229"/>
              <a:gd name="connsiteX9" fmla="*/ 0 w 2098475"/>
              <a:gd name="connsiteY9" fmla="*/ 532229 h 532229"/>
              <a:gd name="connsiteX10" fmla="*/ 0 w 2098475"/>
              <a:gd name="connsiteY10" fmla="*/ 0 h 532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98475" h="532229" fill="none" extrusionOk="0">
                <a:moveTo>
                  <a:pt x="0" y="0"/>
                </a:moveTo>
                <a:cubicBezTo>
                  <a:pt x="209021" y="-50713"/>
                  <a:pt x="284675" y="56153"/>
                  <a:pt x="503634" y="0"/>
                </a:cubicBezTo>
                <a:cubicBezTo>
                  <a:pt x="722593" y="-56153"/>
                  <a:pt x="883263" y="58407"/>
                  <a:pt x="1028253" y="0"/>
                </a:cubicBezTo>
                <a:cubicBezTo>
                  <a:pt x="1173243" y="-58407"/>
                  <a:pt x="1419467" y="23605"/>
                  <a:pt x="1552872" y="0"/>
                </a:cubicBezTo>
                <a:cubicBezTo>
                  <a:pt x="1686277" y="-23605"/>
                  <a:pt x="1938045" y="64429"/>
                  <a:pt x="2098475" y="0"/>
                </a:cubicBezTo>
                <a:cubicBezTo>
                  <a:pt x="2148520" y="178587"/>
                  <a:pt x="2036723" y="309387"/>
                  <a:pt x="2098475" y="532229"/>
                </a:cubicBezTo>
                <a:cubicBezTo>
                  <a:pt x="1865263" y="569783"/>
                  <a:pt x="1722374" y="492526"/>
                  <a:pt x="1573856" y="532229"/>
                </a:cubicBezTo>
                <a:cubicBezTo>
                  <a:pt x="1425338" y="571932"/>
                  <a:pt x="1311394" y="518323"/>
                  <a:pt x="1091207" y="532229"/>
                </a:cubicBezTo>
                <a:cubicBezTo>
                  <a:pt x="871020" y="546135"/>
                  <a:pt x="830713" y="526753"/>
                  <a:pt x="608558" y="532229"/>
                </a:cubicBezTo>
                <a:cubicBezTo>
                  <a:pt x="386403" y="537705"/>
                  <a:pt x="219660" y="465303"/>
                  <a:pt x="0" y="532229"/>
                </a:cubicBezTo>
                <a:cubicBezTo>
                  <a:pt x="-56724" y="331052"/>
                  <a:pt x="22264" y="214304"/>
                  <a:pt x="0" y="0"/>
                </a:cubicBezTo>
                <a:close/>
              </a:path>
              <a:path w="2098475" h="532229" stroke="0" extrusionOk="0">
                <a:moveTo>
                  <a:pt x="0" y="0"/>
                </a:moveTo>
                <a:cubicBezTo>
                  <a:pt x="138242" y="-1691"/>
                  <a:pt x="259986" y="10605"/>
                  <a:pt x="503634" y="0"/>
                </a:cubicBezTo>
                <a:cubicBezTo>
                  <a:pt x="747282" y="-10605"/>
                  <a:pt x="858387" y="19435"/>
                  <a:pt x="965298" y="0"/>
                </a:cubicBezTo>
                <a:cubicBezTo>
                  <a:pt x="1072209" y="-19435"/>
                  <a:pt x="1314804" y="49787"/>
                  <a:pt x="1531887" y="0"/>
                </a:cubicBezTo>
                <a:cubicBezTo>
                  <a:pt x="1748970" y="-49787"/>
                  <a:pt x="1869062" y="15295"/>
                  <a:pt x="2098475" y="0"/>
                </a:cubicBezTo>
                <a:cubicBezTo>
                  <a:pt x="2126432" y="236565"/>
                  <a:pt x="2084683" y="275082"/>
                  <a:pt x="2098475" y="532229"/>
                </a:cubicBezTo>
                <a:cubicBezTo>
                  <a:pt x="1859208" y="556495"/>
                  <a:pt x="1830999" y="521430"/>
                  <a:pt x="1615826" y="532229"/>
                </a:cubicBezTo>
                <a:cubicBezTo>
                  <a:pt x="1400653" y="543028"/>
                  <a:pt x="1308765" y="520672"/>
                  <a:pt x="1133177" y="532229"/>
                </a:cubicBezTo>
                <a:cubicBezTo>
                  <a:pt x="957589" y="543786"/>
                  <a:pt x="733671" y="516942"/>
                  <a:pt x="566588" y="532229"/>
                </a:cubicBezTo>
                <a:cubicBezTo>
                  <a:pt x="399505" y="547516"/>
                  <a:pt x="278450" y="482218"/>
                  <a:pt x="0" y="532229"/>
                </a:cubicBezTo>
                <a:cubicBezTo>
                  <a:pt x="-54113" y="391627"/>
                  <a:pt x="50443" y="150308"/>
                  <a:pt x="0" y="0"/>
                </a:cubicBezTo>
                <a:close/>
              </a:path>
            </a:pathLst>
          </a:custGeom>
          <a:ln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SKR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51E5844E-805C-19D2-A3D2-B7D3205FED7E}"/>
              </a:ext>
            </a:extLst>
          </p:cNvPr>
          <p:cNvSpPr/>
          <p:nvPr/>
        </p:nvSpPr>
        <p:spPr>
          <a:xfrm>
            <a:off x="7055706" y="4551125"/>
            <a:ext cx="914400" cy="914400"/>
          </a:xfrm>
          <a:custGeom>
            <a:avLst/>
            <a:gdLst>
              <a:gd name="connsiteX0" fmla="*/ 0 w 914400"/>
              <a:gd name="connsiteY0" fmla="*/ 0 h 914400"/>
              <a:gd name="connsiteX1" fmla="*/ 448056 w 914400"/>
              <a:gd name="connsiteY1" fmla="*/ 0 h 914400"/>
              <a:gd name="connsiteX2" fmla="*/ 914400 w 914400"/>
              <a:gd name="connsiteY2" fmla="*/ 0 h 914400"/>
              <a:gd name="connsiteX3" fmla="*/ 914400 w 914400"/>
              <a:gd name="connsiteY3" fmla="*/ 466344 h 914400"/>
              <a:gd name="connsiteX4" fmla="*/ 914400 w 914400"/>
              <a:gd name="connsiteY4" fmla="*/ 914400 h 914400"/>
              <a:gd name="connsiteX5" fmla="*/ 438912 w 914400"/>
              <a:gd name="connsiteY5" fmla="*/ 914400 h 914400"/>
              <a:gd name="connsiteX6" fmla="*/ 0 w 914400"/>
              <a:gd name="connsiteY6" fmla="*/ 914400 h 914400"/>
              <a:gd name="connsiteX7" fmla="*/ 0 w 914400"/>
              <a:gd name="connsiteY7" fmla="*/ 457200 h 914400"/>
              <a:gd name="connsiteX8" fmla="*/ 0 w 914400"/>
              <a:gd name="connsiteY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" h="914400" fill="none" extrusionOk="0">
                <a:moveTo>
                  <a:pt x="0" y="0"/>
                </a:moveTo>
                <a:cubicBezTo>
                  <a:pt x="156380" y="-22967"/>
                  <a:pt x="320308" y="13922"/>
                  <a:pt x="448056" y="0"/>
                </a:cubicBezTo>
                <a:cubicBezTo>
                  <a:pt x="575804" y="-13922"/>
                  <a:pt x="693435" y="19399"/>
                  <a:pt x="914400" y="0"/>
                </a:cubicBezTo>
                <a:cubicBezTo>
                  <a:pt x="951687" y="137894"/>
                  <a:pt x="889440" y="370996"/>
                  <a:pt x="914400" y="466344"/>
                </a:cubicBezTo>
                <a:cubicBezTo>
                  <a:pt x="939360" y="561692"/>
                  <a:pt x="867974" y="777671"/>
                  <a:pt x="914400" y="914400"/>
                </a:cubicBezTo>
                <a:cubicBezTo>
                  <a:pt x="686188" y="933147"/>
                  <a:pt x="610307" y="893297"/>
                  <a:pt x="438912" y="914400"/>
                </a:cubicBezTo>
                <a:cubicBezTo>
                  <a:pt x="267517" y="935503"/>
                  <a:pt x="105161" y="862089"/>
                  <a:pt x="0" y="914400"/>
                </a:cubicBezTo>
                <a:cubicBezTo>
                  <a:pt x="-25197" y="715899"/>
                  <a:pt x="8043" y="565359"/>
                  <a:pt x="0" y="457200"/>
                </a:cubicBezTo>
                <a:cubicBezTo>
                  <a:pt x="-8043" y="349041"/>
                  <a:pt x="51115" y="130506"/>
                  <a:pt x="0" y="0"/>
                </a:cubicBezTo>
                <a:close/>
              </a:path>
              <a:path w="914400" h="914400" stroke="0" extrusionOk="0">
                <a:moveTo>
                  <a:pt x="0" y="0"/>
                </a:moveTo>
                <a:cubicBezTo>
                  <a:pt x="161643" y="-27264"/>
                  <a:pt x="299197" y="16216"/>
                  <a:pt x="438912" y="0"/>
                </a:cubicBezTo>
                <a:cubicBezTo>
                  <a:pt x="578627" y="-16216"/>
                  <a:pt x="689054" y="32893"/>
                  <a:pt x="914400" y="0"/>
                </a:cubicBezTo>
                <a:cubicBezTo>
                  <a:pt x="930428" y="156889"/>
                  <a:pt x="907980" y="277837"/>
                  <a:pt x="914400" y="448056"/>
                </a:cubicBezTo>
                <a:cubicBezTo>
                  <a:pt x="920820" y="618275"/>
                  <a:pt x="904543" y="800122"/>
                  <a:pt x="914400" y="914400"/>
                </a:cubicBezTo>
                <a:cubicBezTo>
                  <a:pt x="803769" y="939513"/>
                  <a:pt x="566234" y="903649"/>
                  <a:pt x="448056" y="914400"/>
                </a:cubicBezTo>
                <a:cubicBezTo>
                  <a:pt x="329878" y="925151"/>
                  <a:pt x="152070" y="863086"/>
                  <a:pt x="0" y="914400"/>
                </a:cubicBezTo>
                <a:cubicBezTo>
                  <a:pt x="-20294" y="813575"/>
                  <a:pt x="28381" y="636560"/>
                  <a:pt x="0" y="466344"/>
                </a:cubicBezTo>
                <a:cubicBezTo>
                  <a:pt x="-28381" y="296128"/>
                  <a:pt x="17273" y="232007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315990847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RSS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1D9DBC5E-D07B-6F29-E00A-7C4EFFE83318}"/>
              </a:ext>
            </a:extLst>
          </p:cNvPr>
          <p:cNvSpPr/>
          <p:nvPr/>
        </p:nvSpPr>
        <p:spPr>
          <a:xfrm>
            <a:off x="9156583" y="4551125"/>
            <a:ext cx="2548548" cy="914400"/>
          </a:xfrm>
          <a:custGeom>
            <a:avLst/>
            <a:gdLst>
              <a:gd name="connsiteX0" fmla="*/ 0 w 2548548"/>
              <a:gd name="connsiteY0" fmla="*/ 0 h 914400"/>
              <a:gd name="connsiteX1" fmla="*/ 484224 w 2548548"/>
              <a:gd name="connsiteY1" fmla="*/ 0 h 914400"/>
              <a:gd name="connsiteX2" fmla="*/ 917477 w 2548548"/>
              <a:gd name="connsiteY2" fmla="*/ 0 h 914400"/>
              <a:gd name="connsiteX3" fmla="*/ 1452672 w 2548548"/>
              <a:gd name="connsiteY3" fmla="*/ 0 h 914400"/>
              <a:gd name="connsiteX4" fmla="*/ 1885926 w 2548548"/>
              <a:gd name="connsiteY4" fmla="*/ 0 h 914400"/>
              <a:gd name="connsiteX5" fmla="*/ 2548548 w 2548548"/>
              <a:gd name="connsiteY5" fmla="*/ 0 h 914400"/>
              <a:gd name="connsiteX6" fmla="*/ 2548548 w 2548548"/>
              <a:gd name="connsiteY6" fmla="*/ 457200 h 914400"/>
              <a:gd name="connsiteX7" fmla="*/ 2548548 w 2548548"/>
              <a:gd name="connsiteY7" fmla="*/ 914400 h 914400"/>
              <a:gd name="connsiteX8" fmla="*/ 1987867 w 2548548"/>
              <a:gd name="connsiteY8" fmla="*/ 914400 h 914400"/>
              <a:gd name="connsiteX9" fmla="*/ 1529129 w 2548548"/>
              <a:gd name="connsiteY9" fmla="*/ 914400 h 914400"/>
              <a:gd name="connsiteX10" fmla="*/ 1019419 w 2548548"/>
              <a:gd name="connsiteY10" fmla="*/ 914400 h 914400"/>
              <a:gd name="connsiteX11" fmla="*/ 458739 w 2548548"/>
              <a:gd name="connsiteY11" fmla="*/ 914400 h 914400"/>
              <a:gd name="connsiteX12" fmla="*/ 0 w 2548548"/>
              <a:gd name="connsiteY12" fmla="*/ 914400 h 914400"/>
              <a:gd name="connsiteX13" fmla="*/ 0 w 2548548"/>
              <a:gd name="connsiteY13" fmla="*/ 466344 h 914400"/>
              <a:gd name="connsiteX14" fmla="*/ 0 w 2548548"/>
              <a:gd name="connsiteY14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8548" h="914400" fill="none" extrusionOk="0">
                <a:moveTo>
                  <a:pt x="0" y="0"/>
                </a:moveTo>
                <a:cubicBezTo>
                  <a:pt x="226340" y="-35269"/>
                  <a:pt x="327803" y="17217"/>
                  <a:pt x="484224" y="0"/>
                </a:cubicBezTo>
                <a:cubicBezTo>
                  <a:pt x="640645" y="-17217"/>
                  <a:pt x="707932" y="39648"/>
                  <a:pt x="917477" y="0"/>
                </a:cubicBezTo>
                <a:cubicBezTo>
                  <a:pt x="1127022" y="-39648"/>
                  <a:pt x="1299885" y="12321"/>
                  <a:pt x="1452672" y="0"/>
                </a:cubicBezTo>
                <a:cubicBezTo>
                  <a:pt x="1605460" y="-12321"/>
                  <a:pt x="1705984" y="41182"/>
                  <a:pt x="1885926" y="0"/>
                </a:cubicBezTo>
                <a:cubicBezTo>
                  <a:pt x="2065868" y="-41182"/>
                  <a:pt x="2300252" y="61206"/>
                  <a:pt x="2548548" y="0"/>
                </a:cubicBezTo>
                <a:cubicBezTo>
                  <a:pt x="2585485" y="111482"/>
                  <a:pt x="2500331" y="363610"/>
                  <a:pt x="2548548" y="457200"/>
                </a:cubicBezTo>
                <a:cubicBezTo>
                  <a:pt x="2596765" y="550790"/>
                  <a:pt x="2547155" y="796621"/>
                  <a:pt x="2548548" y="914400"/>
                </a:cubicBezTo>
                <a:cubicBezTo>
                  <a:pt x="2327242" y="943696"/>
                  <a:pt x="2234782" y="911152"/>
                  <a:pt x="1987867" y="914400"/>
                </a:cubicBezTo>
                <a:cubicBezTo>
                  <a:pt x="1740952" y="917648"/>
                  <a:pt x="1646636" y="907294"/>
                  <a:pt x="1529129" y="914400"/>
                </a:cubicBezTo>
                <a:cubicBezTo>
                  <a:pt x="1411622" y="921506"/>
                  <a:pt x="1178638" y="910232"/>
                  <a:pt x="1019419" y="914400"/>
                </a:cubicBezTo>
                <a:cubicBezTo>
                  <a:pt x="860200" y="918568"/>
                  <a:pt x="584531" y="886265"/>
                  <a:pt x="458739" y="914400"/>
                </a:cubicBezTo>
                <a:cubicBezTo>
                  <a:pt x="332947" y="942535"/>
                  <a:pt x="96708" y="868245"/>
                  <a:pt x="0" y="914400"/>
                </a:cubicBezTo>
                <a:cubicBezTo>
                  <a:pt x="-12344" y="738637"/>
                  <a:pt x="47017" y="650597"/>
                  <a:pt x="0" y="466344"/>
                </a:cubicBezTo>
                <a:cubicBezTo>
                  <a:pt x="-47017" y="282091"/>
                  <a:pt x="5371" y="198942"/>
                  <a:pt x="0" y="0"/>
                </a:cubicBezTo>
                <a:close/>
              </a:path>
              <a:path w="2548548" h="914400" stroke="0" extrusionOk="0">
                <a:moveTo>
                  <a:pt x="0" y="0"/>
                </a:moveTo>
                <a:cubicBezTo>
                  <a:pt x="156284" y="-48186"/>
                  <a:pt x="276638" y="46469"/>
                  <a:pt x="433253" y="0"/>
                </a:cubicBezTo>
                <a:cubicBezTo>
                  <a:pt x="589868" y="-46469"/>
                  <a:pt x="730795" y="42683"/>
                  <a:pt x="866506" y="0"/>
                </a:cubicBezTo>
                <a:cubicBezTo>
                  <a:pt x="1002217" y="-42683"/>
                  <a:pt x="1113007" y="17621"/>
                  <a:pt x="1350730" y="0"/>
                </a:cubicBezTo>
                <a:cubicBezTo>
                  <a:pt x="1588453" y="-17621"/>
                  <a:pt x="1629849" y="19845"/>
                  <a:pt x="1809469" y="0"/>
                </a:cubicBezTo>
                <a:cubicBezTo>
                  <a:pt x="1989089" y="-19845"/>
                  <a:pt x="2334436" y="61279"/>
                  <a:pt x="2548548" y="0"/>
                </a:cubicBezTo>
                <a:cubicBezTo>
                  <a:pt x="2576038" y="162786"/>
                  <a:pt x="2547247" y="313511"/>
                  <a:pt x="2548548" y="429768"/>
                </a:cubicBezTo>
                <a:cubicBezTo>
                  <a:pt x="2549849" y="546025"/>
                  <a:pt x="2535701" y="697770"/>
                  <a:pt x="2548548" y="914400"/>
                </a:cubicBezTo>
                <a:cubicBezTo>
                  <a:pt x="2417244" y="955685"/>
                  <a:pt x="2200116" y="865173"/>
                  <a:pt x="2064324" y="914400"/>
                </a:cubicBezTo>
                <a:cubicBezTo>
                  <a:pt x="1928532" y="963627"/>
                  <a:pt x="1715611" y="889124"/>
                  <a:pt x="1580100" y="914400"/>
                </a:cubicBezTo>
                <a:cubicBezTo>
                  <a:pt x="1444589" y="939676"/>
                  <a:pt x="1184626" y="895842"/>
                  <a:pt x="1019419" y="914400"/>
                </a:cubicBezTo>
                <a:cubicBezTo>
                  <a:pt x="854212" y="932958"/>
                  <a:pt x="717000" y="886908"/>
                  <a:pt x="484224" y="914400"/>
                </a:cubicBezTo>
                <a:cubicBezTo>
                  <a:pt x="251448" y="941892"/>
                  <a:pt x="165140" y="863609"/>
                  <a:pt x="0" y="914400"/>
                </a:cubicBezTo>
                <a:cubicBezTo>
                  <a:pt x="-40308" y="814553"/>
                  <a:pt x="11929" y="636887"/>
                  <a:pt x="0" y="438912"/>
                </a:cubicBezTo>
                <a:cubicBezTo>
                  <a:pt x="-11929" y="240937"/>
                  <a:pt x="29071" y="172345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104830288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Socialchefsnätverket</a:t>
            </a:r>
          </a:p>
        </p:txBody>
      </p:sp>
    </p:spTree>
    <p:extLst>
      <p:ext uri="{BB962C8B-B14F-4D97-AF65-F5344CB8AC3E}">
        <p14:creationId xmlns:p14="http://schemas.microsoft.com/office/powerpoint/2010/main" val="2570500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Rak 18">
            <a:extLst>
              <a:ext uri="{FF2B5EF4-FFF2-40B4-BE49-F238E27FC236}">
                <a16:creationId xmlns:a16="http://schemas.microsoft.com/office/drawing/2014/main" id="{8CDB59E1-FDFF-D742-AFEC-AE8167BF1537}"/>
              </a:ext>
            </a:extLst>
          </p:cNvPr>
          <p:cNvCxnSpPr>
            <a:stCxn id="14" idx="7"/>
          </p:cNvCxnSpPr>
          <p:nvPr/>
        </p:nvCxnSpPr>
        <p:spPr>
          <a:xfrm flipV="1">
            <a:off x="8038385" y="2304000"/>
            <a:ext cx="1602415" cy="1441948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ak 20">
            <a:extLst>
              <a:ext uri="{FF2B5EF4-FFF2-40B4-BE49-F238E27FC236}">
                <a16:creationId xmlns:a16="http://schemas.microsoft.com/office/drawing/2014/main" id="{4D5FAEBC-D692-D347-8396-21DCD027DDED}"/>
              </a:ext>
            </a:extLst>
          </p:cNvPr>
          <p:cNvCxnSpPr>
            <a:stCxn id="14" idx="0"/>
          </p:cNvCxnSpPr>
          <p:nvPr/>
        </p:nvCxnSpPr>
        <p:spPr>
          <a:xfrm flipV="1">
            <a:off x="7233823" y="2844000"/>
            <a:ext cx="95777" cy="568688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ak 22">
            <a:extLst>
              <a:ext uri="{FF2B5EF4-FFF2-40B4-BE49-F238E27FC236}">
                <a16:creationId xmlns:a16="http://schemas.microsoft.com/office/drawing/2014/main" id="{95017113-2474-9C46-9C34-71A389E1880F}"/>
              </a:ext>
            </a:extLst>
          </p:cNvPr>
          <p:cNvCxnSpPr>
            <a:stCxn id="14" idx="6"/>
          </p:cNvCxnSpPr>
          <p:nvPr/>
        </p:nvCxnSpPr>
        <p:spPr>
          <a:xfrm flipV="1">
            <a:off x="8371645" y="4442400"/>
            <a:ext cx="880355" cy="108111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Bildobjekt 2">
            <a:extLst>
              <a:ext uri="{FF2B5EF4-FFF2-40B4-BE49-F238E27FC236}">
                <a16:creationId xmlns:a16="http://schemas.microsoft.com/office/drawing/2014/main" id="{82ED861C-1BA8-3D44-85D6-5254184761C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449" y="3687790"/>
            <a:ext cx="1036058" cy="203618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F19E7FF2-A1EB-0F4B-AEAC-8005386DCAA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6903" y="1276311"/>
            <a:ext cx="2347985" cy="3274200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B791155E-FBFD-9141-90A9-E8E1A36FCBB3}"/>
              </a:ext>
            </a:extLst>
          </p:cNvPr>
          <p:cNvSpPr/>
          <p:nvPr/>
        </p:nvSpPr>
        <p:spPr>
          <a:xfrm>
            <a:off x="892119" y="4778077"/>
            <a:ext cx="33853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Teknik, kvalitet och effektivitet med den äldre i fokus mellan SKR och regeringen 2020–2022</a:t>
            </a: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Bildobjekt 6" descr="En bild som visar klocka, mätare&#10;&#10;Automatiskt genererad beskrivning">
            <a:extLst>
              <a:ext uri="{FF2B5EF4-FFF2-40B4-BE49-F238E27FC236}">
                <a16:creationId xmlns:a16="http://schemas.microsoft.com/office/drawing/2014/main" id="{F2E57CEC-8159-1847-A0B6-95EFFFEAEC9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7267" b="-107676"/>
          <a:stretch/>
        </p:blipFill>
        <p:spPr>
          <a:xfrm>
            <a:off x="883844" y="2564774"/>
            <a:ext cx="3585858" cy="2362347"/>
          </a:xfrm>
          <a:prstGeom prst="rect">
            <a:avLst/>
          </a:prstGeom>
        </p:spPr>
      </p:pic>
      <p:sp>
        <p:nvSpPr>
          <p:cNvPr id="9" name="Ellips 8">
            <a:extLst>
              <a:ext uri="{FF2B5EF4-FFF2-40B4-BE49-F238E27FC236}">
                <a16:creationId xmlns:a16="http://schemas.microsoft.com/office/drawing/2014/main" id="{F161478F-C155-5048-AC71-340F12023B3E}"/>
              </a:ext>
            </a:extLst>
          </p:cNvPr>
          <p:cNvSpPr/>
          <p:nvPr/>
        </p:nvSpPr>
        <p:spPr>
          <a:xfrm>
            <a:off x="6306723" y="691690"/>
            <a:ext cx="2275645" cy="227564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Modell-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kommuner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15 mkr</a:t>
            </a:r>
          </a:p>
        </p:txBody>
      </p:sp>
      <p:sp>
        <p:nvSpPr>
          <p:cNvPr id="14" name="Ellips 13">
            <a:extLst>
              <a:ext uri="{FF2B5EF4-FFF2-40B4-BE49-F238E27FC236}">
                <a16:creationId xmlns:a16="http://schemas.microsoft.com/office/drawing/2014/main" id="{42BBFDCE-03A5-3847-A54E-4A20BDF0BCFD}"/>
              </a:ext>
            </a:extLst>
          </p:cNvPr>
          <p:cNvSpPr/>
          <p:nvPr/>
        </p:nvSpPr>
        <p:spPr>
          <a:xfrm>
            <a:off x="6096000" y="3412688"/>
            <a:ext cx="2275645" cy="227564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Stimulans-</a:t>
            </a:r>
            <a:br>
              <a:rPr kumimoji="0" lang="sv-SE" sz="2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sv-SE" sz="2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medel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2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200 mkr/år</a:t>
            </a:r>
          </a:p>
        </p:txBody>
      </p:sp>
      <p:sp>
        <p:nvSpPr>
          <p:cNvPr id="16" name="Ellips 15">
            <a:extLst>
              <a:ext uri="{FF2B5EF4-FFF2-40B4-BE49-F238E27FC236}">
                <a16:creationId xmlns:a16="http://schemas.microsoft.com/office/drawing/2014/main" id="{FE6078CB-7384-0E47-832B-5B27A4828F32}"/>
              </a:ext>
            </a:extLst>
          </p:cNvPr>
          <p:cNvSpPr/>
          <p:nvPr/>
        </p:nvSpPr>
        <p:spPr>
          <a:xfrm>
            <a:off x="9193178" y="297500"/>
            <a:ext cx="2275645" cy="227564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10800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Kommunernas </a:t>
            </a:r>
            <a:br>
              <a:rPr kumimoji="0" lang="sv-SE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sv-SE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äldreomsorg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168,7 mkr</a:t>
            </a:r>
            <a:endParaRPr kumimoji="0" lang="sv-SE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Ellips 16">
            <a:extLst>
              <a:ext uri="{FF2B5EF4-FFF2-40B4-BE49-F238E27FC236}">
                <a16:creationId xmlns:a16="http://schemas.microsoft.com/office/drawing/2014/main" id="{889D70F6-9B70-A946-B36A-7CCD724920ED}"/>
              </a:ext>
            </a:extLst>
          </p:cNvPr>
          <p:cNvSpPr/>
          <p:nvPr/>
        </p:nvSpPr>
        <p:spPr>
          <a:xfrm>
            <a:off x="9122302" y="3028073"/>
            <a:ext cx="2275645" cy="227564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Sveriges kommuner och regioner (SKR)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16,3 mkr</a:t>
            </a: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21E361BF-9AAE-4F45-8800-82246CFFB77B}"/>
              </a:ext>
            </a:extLst>
          </p:cNvPr>
          <p:cNvSpPr/>
          <p:nvPr/>
        </p:nvSpPr>
        <p:spPr>
          <a:xfrm>
            <a:off x="1" y="-4763"/>
            <a:ext cx="4685590" cy="590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251999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ÖVERENSKOMMELSE OM ÄLDREOMSORG 2020-2022</a:t>
            </a:r>
          </a:p>
        </p:txBody>
      </p:sp>
    </p:spTree>
    <p:extLst>
      <p:ext uri="{BB962C8B-B14F-4D97-AF65-F5344CB8AC3E}">
        <p14:creationId xmlns:p14="http://schemas.microsoft.com/office/powerpoint/2010/main" val="97853720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B8288DD-4011-936A-339C-7FE199F4A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234" y="874602"/>
            <a:ext cx="5326992" cy="1228518"/>
          </a:xfrm>
        </p:spPr>
        <p:txBody>
          <a:bodyPr anchor="t">
            <a:normAutofit fontScale="90000"/>
          </a:bodyPr>
          <a:lstStyle/>
          <a:p>
            <a:r>
              <a:rPr lang="sv-SE" dirty="0"/>
              <a:t>Summering och nästa steg!</a:t>
            </a:r>
          </a:p>
        </p:txBody>
      </p:sp>
      <p:pic>
        <p:nvPicPr>
          <p:cNvPr id="4" name="Bildobjekt 3" descr="Person vandring">
            <a:extLst>
              <a:ext uri="{FF2B5EF4-FFF2-40B4-BE49-F238E27FC236}">
                <a16:creationId xmlns:a16="http://schemas.microsoft.com/office/drawing/2014/main" id="{8224E313-BC44-D6EB-C741-7A4C530146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36" r="21310" b="-1"/>
          <a:stretch/>
        </p:blipFill>
        <p:spPr>
          <a:xfrm>
            <a:off x="6095999" y="874602"/>
            <a:ext cx="4172325" cy="53605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0030437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D32E58D-59F9-4BE6-A8E5-2186520F3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234" y="975186"/>
            <a:ext cx="9648166" cy="1112405"/>
          </a:xfrm>
        </p:spPr>
        <p:txBody>
          <a:bodyPr anchor="t">
            <a:normAutofit/>
          </a:bodyPr>
          <a:lstStyle/>
          <a:p>
            <a:pPr algn="ctr"/>
            <a:r>
              <a:rPr lang="sv-SE" sz="4100" dirty="0"/>
              <a:t>Avslutning och summering</a:t>
            </a:r>
          </a:p>
        </p:txBody>
      </p:sp>
      <p:grpSp>
        <p:nvGrpSpPr>
          <p:cNvPr id="25" name="Grupp 24">
            <a:extLst>
              <a:ext uri="{FF2B5EF4-FFF2-40B4-BE49-F238E27FC236}">
                <a16:creationId xmlns:a16="http://schemas.microsoft.com/office/drawing/2014/main" id="{95071F94-53C1-5B95-2BA2-51778B6ED9B7}"/>
              </a:ext>
            </a:extLst>
          </p:cNvPr>
          <p:cNvGrpSpPr/>
          <p:nvPr/>
        </p:nvGrpSpPr>
        <p:grpSpPr>
          <a:xfrm>
            <a:off x="3822657" y="1928759"/>
            <a:ext cx="1930400" cy="1824113"/>
            <a:chOff x="697261" y="2144666"/>
            <a:chExt cx="1930400" cy="1824113"/>
          </a:xfrm>
        </p:grpSpPr>
        <p:sp>
          <p:nvSpPr>
            <p:cNvPr id="6" name="Rektangel 5">
              <a:extLst>
                <a:ext uri="{FF2B5EF4-FFF2-40B4-BE49-F238E27FC236}">
                  <a16:creationId xmlns:a16="http://schemas.microsoft.com/office/drawing/2014/main" id="{85363941-4ADF-C2F6-F384-16D57A83F0AF}"/>
                </a:ext>
              </a:extLst>
            </p:cNvPr>
            <p:cNvSpPr/>
            <p:nvPr/>
          </p:nvSpPr>
          <p:spPr>
            <a:xfrm>
              <a:off x="697261" y="2144666"/>
              <a:ext cx="1930400" cy="256714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v-SE" dirty="0"/>
                <a:t> 8 FEBRUARI</a:t>
              </a:r>
            </a:p>
          </p:txBody>
        </p:sp>
        <p:sp>
          <p:nvSpPr>
            <p:cNvPr id="13" name="Rektangel 12">
              <a:extLst>
                <a:ext uri="{FF2B5EF4-FFF2-40B4-BE49-F238E27FC236}">
                  <a16:creationId xmlns:a16="http://schemas.microsoft.com/office/drawing/2014/main" id="{02A73ACB-CC88-F1C9-7949-7F6D1498A10B}"/>
                </a:ext>
              </a:extLst>
            </p:cNvPr>
            <p:cNvSpPr/>
            <p:nvPr/>
          </p:nvSpPr>
          <p:spPr>
            <a:xfrm>
              <a:off x="697261" y="2401380"/>
              <a:ext cx="1930400" cy="156739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v-SE" dirty="0"/>
                <a:t>Fysiskt, RSS, Heldag</a:t>
              </a:r>
            </a:p>
          </p:txBody>
        </p:sp>
      </p:grpSp>
      <p:grpSp>
        <p:nvGrpSpPr>
          <p:cNvPr id="24" name="Grupp 23">
            <a:extLst>
              <a:ext uri="{FF2B5EF4-FFF2-40B4-BE49-F238E27FC236}">
                <a16:creationId xmlns:a16="http://schemas.microsoft.com/office/drawing/2014/main" id="{E09DAAAD-5B05-443D-F2CD-189008EFE853}"/>
              </a:ext>
            </a:extLst>
          </p:cNvPr>
          <p:cNvGrpSpPr/>
          <p:nvPr/>
        </p:nvGrpSpPr>
        <p:grpSpPr>
          <a:xfrm>
            <a:off x="6096000" y="1935033"/>
            <a:ext cx="1930400" cy="1824113"/>
            <a:chOff x="2915684" y="2144666"/>
            <a:chExt cx="1930400" cy="1824113"/>
          </a:xfrm>
        </p:grpSpPr>
        <p:sp>
          <p:nvSpPr>
            <p:cNvPr id="7" name="Rektangel 6">
              <a:extLst>
                <a:ext uri="{FF2B5EF4-FFF2-40B4-BE49-F238E27FC236}">
                  <a16:creationId xmlns:a16="http://schemas.microsoft.com/office/drawing/2014/main" id="{0EB11741-24DB-B3CD-FE12-57E82650B8A1}"/>
                </a:ext>
              </a:extLst>
            </p:cNvPr>
            <p:cNvSpPr/>
            <p:nvPr/>
          </p:nvSpPr>
          <p:spPr>
            <a:xfrm>
              <a:off x="2915684" y="2144666"/>
              <a:ext cx="1930400" cy="256714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v-SE" dirty="0"/>
                <a:t>24 APRIL</a:t>
              </a:r>
            </a:p>
          </p:txBody>
        </p:sp>
        <p:sp>
          <p:nvSpPr>
            <p:cNvPr id="14" name="Rektangel 13">
              <a:extLst>
                <a:ext uri="{FF2B5EF4-FFF2-40B4-BE49-F238E27FC236}">
                  <a16:creationId xmlns:a16="http://schemas.microsoft.com/office/drawing/2014/main" id="{370C9172-8BB8-5733-DDF4-4422A8E78342}"/>
                </a:ext>
              </a:extLst>
            </p:cNvPr>
            <p:cNvSpPr/>
            <p:nvPr/>
          </p:nvSpPr>
          <p:spPr>
            <a:xfrm>
              <a:off x="2915684" y="2401380"/>
              <a:ext cx="1930400" cy="156739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v-SE" dirty="0"/>
                <a:t>Digitalt, gemensamt med NSK-S</a:t>
              </a:r>
            </a:p>
            <a:p>
              <a:pPr algn="ctr"/>
              <a:r>
                <a:rPr lang="sv-SE" dirty="0"/>
                <a:t>13-17</a:t>
              </a:r>
            </a:p>
          </p:txBody>
        </p:sp>
      </p:grpSp>
      <p:grpSp>
        <p:nvGrpSpPr>
          <p:cNvPr id="23" name="Grupp 22">
            <a:extLst>
              <a:ext uri="{FF2B5EF4-FFF2-40B4-BE49-F238E27FC236}">
                <a16:creationId xmlns:a16="http://schemas.microsoft.com/office/drawing/2014/main" id="{D15E265F-F694-74DC-5312-A65AB5EBF909}"/>
              </a:ext>
            </a:extLst>
          </p:cNvPr>
          <p:cNvGrpSpPr/>
          <p:nvPr/>
        </p:nvGrpSpPr>
        <p:grpSpPr>
          <a:xfrm>
            <a:off x="8378693" y="1928759"/>
            <a:ext cx="1933707" cy="1823827"/>
            <a:chOff x="5130800" y="2144952"/>
            <a:chExt cx="1933707" cy="1823827"/>
          </a:xfrm>
        </p:grpSpPr>
        <p:sp>
          <p:nvSpPr>
            <p:cNvPr id="8" name="Rektangel 7">
              <a:extLst>
                <a:ext uri="{FF2B5EF4-FFF2-40B4-BE49-F238E27FC236}">
                  <a16:creationId xmlns:a16="http://schemas.microsoft.com/office/drawing/2014/main" id="{C574B00D-6832-977A-FFEC-E949FE7EBE1E}"/>
                </a:ext>
              </a:extLst>
            </p:cNvPr>
            <p:cNvSpPr/>
            <p:nvPr/>
          </p:nvSpPr>
          <p:spPr>
            <a:xfrm>
              <a:off x="5130800" y="2144952"/>
              <a:ext cx="1930400" cy="256714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v-SE" dirty="0"/>
                <a:t>16 MAJ</a:t>
              </a:r>
            </a:p>
          </p:txBody>
        </p:sp>
        <p:sp>
          <p:nvSpPr>
            <p:cNvPr id="15" name="Rektangel 14">
              <a:extLst>
                <a:ext uri="{FF2B5EF4-FFF2-40B4-BE49-F238E27FC236}">
                  <a16:creationId xmlns:a16="http://schemas.microsoft.com/office/drawing/2014/main" id="{5A0CE5A1-5DE4-739D-3698-2F2AB0355794}"/>
                </a:ext>
              </a:extLst>
            </p:cNvPr>
            <p:cNvSpPr/>
            <p:nvPr/>
          </p:nvSpPr>
          <p:spPr>
            <a:xfrm>
              <a:off x="5134107" y="2401380"/>
              <a:ext cx="1930400" cy="156739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v-SE" dirty="0"/>
                <a:t>Digitalt, RSS</a:t>
              </a:r>
            </a:p>
            <a:p>
              <a:pPr algn="ctr"/>
              <a:r>
                <a:rPr lang="sv-SE" dirty="0"/>
                <a:t>13-17</a:t>
              </a:r>
            </a:p>
          </p:txBody>
        </p:sp>
      </p:grpSp>
      <p:grpSp>
        <p:nvGrpSpPr>
          <p:cNvPr id="22" name="Grupp 21">
            <a:extLst>
              <a:ext uri="{FF2B5EF4-FFF2-40B4-BE49-F238E27FC236}">
                <a16:creationId xmlns:a16="http://schemas.microsoft.com/office/drawing/2014/main" id="{F2A1823C-6660-4AFC-11CD-4AB4BAAA1F22}"/>
              </a:ext>
            </a:extLst>
          </p:cNvPr>
          <p:cNvGrpSpPr/>
          <p:nvPr/>
        </p:nvGrpSpPr>
        <p:grpSpPr>
          <a:xfrm>
            <a:off x="3822657" y="4017041"/>
            <a:ext cx="1933707" cy="1824112"/>
            <a:chOff x="7157200" y="2144666"/>
            <a:chExt cx="1933707" cy="1824112"/>
          </a:xfrm>
        </p:grpSpPr>
        <p:sp>
          <p:nvSpPr>
            <p:cNvPr id="9" name="Rektangel 8">
              <a:extLst>
                <a:ext uri="{FF2B5EF4-FFF2-40B4-BE49-F238E27FC236}">
                  <a16:creationId xmlns:a16="http://schemas.microsoft.com/office/drawing/2014/main" id="{B925BE4A-A624-238E-04AD-0BB221FD9B8D}"/>
                </a:ext>
              </a:extLst>
            </p:cNvPr>
            <p:cNvSpPr/>
            <p:nvPr/>
          </p:nvSpPr>
          <p:spPr>
            <a:xfrm>
              <a:off x="7157200" y="2144666"/>
              <a:ext cx="1930400" cy="256714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v-SE" dirty="0"/>
                <a:t>17 SEPTEMBER</a:t>
              </a:r>
            </a:p>
          </p:txBody>
        </p:sp>
        <p:sp>
          <p:nvSpPr>
            <p:cNvPr id="16" name="Rektangel 15">
              <a:extLst>
                <a:ext uri="{FF2B5EF4-FFF2-40B4-BE49-F238E27FC236}">
                  <a16:creationId xmlns:a16="http://schemas.microsoft.com/office/drawing/2014/main" id="{EAB75921-110B-A168-6D21-0FA87F018BA0}"/>
                </a:ext>
              </a:extLst>
            </p:cNvPr>
            <p:cNvSpPr/>
            <p:nvPr/>
          </p:nvSpPr>
          <p:spPr>
            <a:xfrm>
              <a:off x="7160507" y="2401379"/>
              <a:ext cx="1930400" cy="156739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v-SE" dirty="0"/>
                <a:t>Fysiskt, RSS, Heldag</a:t>
              </a:r>
            </a:p>
          </p:txBody>
        </p:sp>
      </p:grpSp>
      <p:grpSp>
        <p:nvGrpSpPr>
          <p:cNvPr id="21" name="Grupp 20">
            <a:extLst>
              <a:ext uri="{FF2B5EF4-FFF2-40B4-BE49-F238E27FC236}">
                <a16:creationId xmlns:a16="http://schemas.microsoft.com/office/drawing/2014/main" id="{AF390EEA-1857-8845-A0D1-BA5A35B039E5}"/>
              </a:ext>
            </a:extLst>
          </p:cNvPr>
          <p:cNvGrpSpPr/>
          <p:nvPr/>
        </p:nvGrpSpPr>
        <p:grpSpPr>
          <a:xfrm>
            <a:off x="6096000" y="4026504"/>
            <a:ext cx="1930400" cy="1824113"/>
            <a:chOff x="9372316" y="2174037"/>
            <a:chExt cx="1930400" cy="1824113"/>
          </a:xfrm>
        </p:grpSpPr>
        <p:sp>
          <p:nvSpPr>
            <p:cNvPr id="11" name="Rektangel 10">
              <a:extLst>
                <a:ext uri="{FF2B5EF4-FFF2-40B4-BE49-F238E27FC236}">
                  <a16:creationId xmlns:a16="http://schemas.microsoft.com/office/drawing/2014/main" id="{31EC72E6-C572-89E6-D40A-1FDEE73F0B90}"/>
                </a:ext>
              </a:extLst>
            </p:cNvPr>
            <p:cNvSpPr/>
            <p:nvPr/>
          </p:nvSpPr>
          <p:spPr>
            <a:xfrm>
              <a:off x="9372316" y="2174037"/>
              <a:ext cx="1930400" cy="256714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v-SE" dirty="0"/>
                <a:t>9 OKTOBER</a:t>
              </a:r>
            </a:p>
          </p:txBody>
        </p:sp>
        <p:sp>
          <p:nvSpPr>
            <p:cNvPr id="17" name="Rektangel 16">
              <a:extLst>
                <a:ext uri="{FF2B5EF4-FFF2-40B4-BE49-F238E27FC236}">
                  <a16:creationId xmlns:a16="http://schemas.microsoft.com/office/drawing/2014/main" id="{D1475BCB-0416-5ADE-369D-06B5BDC13696}"/>
                </a:ext>
              </a:extLst>
            </p:cNvPr>
            <p:cNvSpPr/>
            <p:nvPr/>
          </p:nvSpPr>
          <p:spPr>
            <a:xfrm>
              <a:off x="9372316" y="2430751"/>
              <a:ext cx="1930400" cy="156739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v-SE" dirty="0"/>
                <a:t>Digitalt, gemensamt med NSK-S, </a:t>
              </a:r>
            </a:p>
            <a:p>
              <a:pPr algn="ctr"/>
              <a:r>
                <a:rPr lang="sv-SE" dirty="0"/>
                <a:t>13-17</a:t>
              </a:r>
            </a:p>
          </p:txBody>
        </p:sp>
      </p:grpSp>
      <p:grpSp>
        <p:nvGrpSpPr>
          <p:cNvPr id="26" name="Grupp 25">
            <a:extLst>
              <a:ext uri="{FF2B5EF4-FFF2-40B4-BE49-F238E27FC236}">
                <a16:creationId xmlns:a16="http://schemas.microsoft.com/office/drawing/2014/main" id="{C50BBBAA-7BDF-6FC9-79CF-03A52C15C79B}"/>
              </a:ext>
            </a:extLst>
          </p:cNvPr>
          <p:cNvGrpSpPr/>
          <p:nvPr/>
        </p:nvGrpSpPr>
        <p:grpSpPr>
          <a:xfrm>
            <a:off x="8378693" y="4017041"/>
            <a:ext cx="1930400" cy="1824113"/>
            <a:chOff x="7765429" y="5166546"/>
            <a:chExt cx="1930400" cy="1824113"/>
          </a:xfrm>
        </p:grpSpPr>
        <p:sp>
          <p:nvSpPr>
            <p:cNvPr id="12" name="Rektangel 11">
              <a:extLst>
                <a:ext uri="{FF2B5EF4-FFF2-40B4-BE49-F238E27FC236}">
                  <a16:creationId xmlns:a16="http://schemas.microsoft.com/office/drawing/2014/main" id="{E222ECA2-60DA-543B-0CFB-03C146BBC380}"/>
                </a:ext>
              </a:extLst>
            </p:cNvPr>
            <p:cNvSpPr/>
            <p:nvPr/>
          </p:nvSpPr>
          <p:spPr>
            <a:xfrm>
              <a:off x="7765429" y="5166546"/>
              <a:ext cx="1930400" cy="256714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v-SE"/>
                <a:t>13 </a:t>
              </a:r>
              <a:r>
                <a:rPr lang="sv-SE" dirty="0"/>
                <a:t>NOVEMBER</a:t>
              </a:r>
            </a:p>
          </p:txBody>
        </p:sp>
        <p:sp>
          <p:nvSpPr>
            <p:cNvPr id="18" name="Rektangel 17">
              <a:extLst>
                <a:ext uri="{FF2B5EF4-FFF2-40B4-BE49-F238E27FC236}">
                  <a16:creationId xmlns:a16="http://schemas.microsoft.com/office/drawing/2014/main" id="{B16EA345-F4C0-069A-5954-92C48ADDE5C0}"/>
                </a:ext>
              </a:extLst>
            </p:cNvPr>
            <p:cNvSpPr/>
            <p:nvPr/>
          </p:nvSpPr>
          <p:spPr>
            <a:xfrm>
              <a:off x="7765429" y="5423260"/>
              <a:ext cx="1930400" cy="156739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v-SE" dirty="0"/>
                <a:t>Digitalt, RSS</a:t>
              </a:r>
            </a:p>
            <a:p>
              <a:pPr algn="ctr"/>
              <a:r>
                <a:rPr lang="sv-SE" dirty="0"/>
                <a:t>13-17</a:t>
              </a:r>
            </a:p>
          </p:txBody>
        </p:sp>
      </p:grpSp>
      <p:sp>
        <p:nvSpPr>
          <p:cNvPr id="28" name="Rektangel 27">
            <a:extLst>
              <a:ext uri="{FF2B5EF4-FFF2-40B4-BE49-F238E27FC236}">
                <a16:creationId xmlns:a16="http://schemas.microsoft.com/office/drawing/2014/main" id="{D7D20605-52D6-EEFC-0DD2-EFBEDB0042F1}"/>
              </a:ext>
            </a:extLst>
          </p:cNvPr>
          <p:cNvSpPr/>
          <p:nvPr/>
        </p:nvSpPr>
        <p:spPr>
          <a:xfrm>
            <a:off x="2479862" y="2174002"/>
            <a:ext cx="1006466" cy="156739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sz="2800" dirty="0"/>
              <a:t>VT</a:t>
            </a:r>
          </a:p>
        </p:txBody>
      </p:sp>
      <p:sp>
        <p:nvSpPr>
          <p:cNvPr id="29" name="Rektangel 28">
            <a:extLst>
              <a:ext uri="{FF2B5EF4-FFF2-40B4-BE49-F238E27FC236}">
                <a16:creationId xmlns:a16="http://schemas.microsoft.com/office/drawing/2014/main" id="{101AFBB4-21B2-9113-8339-EEB7D0CFEDD5}"/>
              </a:ext>
            </a:extLst>
          </p:cNvPr>
          <p:cNvSpPr/>
          <p:nvPr/>
        </p:nvSpPr>
        <p:spPr>
          <a:xfrm>
            <a:off x="2479862" y="4154861"/>
            <a:ext cx="1006466" cy="156739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sz="2800" dirty="0"/>
              <a:t>HT</a:t>
            </a:r>
          </a:p>
        </p:txBody>
      </p:sp>
    </p:spTree>
    <p:extLst>
      <p:ext uri="{BB962C8B-B14F-4D97-AF65-F5344CB8AC3E}">
        <p14:creationId xmlns:p14="http://schemas.microsoft.com/office/powerpoint/2010/main" val="13466323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6750B8D2-4B31-5440-9B24-95C5EDA17350}"/>
              </a:ext>
            </a:extLst>
          </p:cNvPr>
          <p:cNvSpPr/>
          <p:nvPr/>
        </p:nvSpPr>
        <p:spPr>
          <a:xfrm>
            <a:off x="0" y="0"/>
            <a:ext cx="4514492" cy="590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251999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KOMPETENSCENTER VÄLFÄRDSTEKNIK</a:t>
            </a:r>
          </a:p>
        </p:txBody>
      </p:sp>
      <p:sp>
        <p:nvSpPr>
          <p:cNvPr id="5" name="Platshållare för innehåll 2">
            <a:extLst>
              <a:ext uri="{FF2B5EF4-FFF2-40B4-BE49-F238E27FC236}">
                <a16:creationId xmlns:a16="http://schemas.microsoft.com/office/drawing/2014/main" id="{53A9F730-386D-D147-BE09-90814CA5708C}"/>
              </a:ext>
            </a:extLst>
          </p:cNvPr>
          <p:cNvSpPr txBox="1">
            <a:spLocks/>
          </p:cNvSpPr>
          <p:nvPr/>
        </p:nvSpPr>
        <p:spPr>
          <a:xfrm>
            <a:off x="709087" y="1160980"/>
            <a:ext cx="5386914" cy="48391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8763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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163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r>
              <a:rPr kumimoji="0" lang="sv-S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Inspirera, stödja och dela kunskap</a:t>
            </a:r>
          </a:p>
          <a:p>
            <a:pPr marL="258763" marR="0" lvl="0" indent="-2286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</a:t>
            </a: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tödja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kommunerna genom att samla, skapa och sprida fördjupad kunskap och kompetens inom områden som rör verksamhetsutvecklingen av den kommunala vården och omsorgen genom digitalisering</a:t>
            </a:r>
          </a:p>
          <a:p>
            <a:pPr marL="258763" marR="0" lvl="0" indent="-2286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</a:t>
            </a: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tveckla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kunskap, metoder och stöd som underlättar spridning av effektiva arbetssätt och tjänster.</a:t>
            </a:r>
          </a:p>
          <a:p>
            <a:pPr marL="258763" marR="0" lvl="0" indent="-2286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Hittar oss på: www.skr.se/valfardsteknik </a:t>
            </a:r>
          </a:p>
          <a:p>
            <a:pPr marL="258763" marR="0" lvl="0" indent="-2286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Kontakt: 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3"/>
              </a:rPr>
              <a:t>info@skr.se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eller </a:t>
            </a:r>
            <a:r>
              <a:rPr kumimoji="0" lang="sv-S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vft</a:t>
            </a: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@skr.se</a:t>
            </a:r>
          </a:p>
          <a:p>
            <a:pPr marL="258763" marR="0" lvl="0" indent="-2286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v-S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78AF0139-1517-9D4A-88D1-D78E31E56BE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42737">
            <a:off x="7721169" y="2345339"/>
            <a:ext cx="3232276" cy="2744068"/>
          </a:xfrm>
          <a:prstGeom prst="rect">
            <a:avLst/>
          </a:prstGeom>
        </p:spPr>
      </p:pic>
      <p:sp>
        <p:nvSpPr>
          <p:cNvPr id="6" name="Rektangel med rundade hörn 5">
            <a:extLst>
              <a:ext uri="{FF2B5EF4-FFF2-40B4-BE49-F238E27FC236}">
                <a16:creationId xmlns:a16="http://schemas.microsoft.com/office/drawing/2014/main" id="{3AA9EE4B-9EF2-3042-BA76-D34B93B02E9F}"/>
              </a:ext>
            </a:extLst>
          </p:cNvPr>
          <p:cNvSpPr/>
          <p:nvPr/>
        </p:nvSpPr>
        <p:spPr>
          <a:xfrm>
            <a:off x="8386011" y="1870527"/>
            <a:ext cx="1864896" cy="85227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Samla</a:t>
            </a:r>
          </a:p>
        </p:txBody>
      </p:sp>
      <p:sp>
        <p:nvSpPr>
          <p:cNvPr id="7" name="Rektangel med rundade hörn 6">
            <a:extLst>
              <a:ext uri="{FF2B5EF4-FFF2-40B4-BE49-F238E27FC236}">
                <a16:creationId xmlns:a16="http://schemas.microsoft.com/office/drawing/2014/main" id="{87F0BD35-2BBA-DB45-BC38-13D02BECCFE6}"/>
              </a:ext>
            </a:extLst>
          </p:cNvPr>
          <p:cNvSpPr/>
          <p:nvPr/>
        </p:nvSpPr>
        <p:spPr>
          <a:xfrm>
            <a:off x="9414715" y="3788580"/>
            <a:ext cx="1864896" cy="85227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Sprida</a:t>
            </a:r>
          </a:p>
        </p:txBody>
      </p:sp>
      <p:sp>
        <p:nvSpPr>
          <p:cNvPr id="8" name="Rektangel med rundade hörn 7">
            <a:extLst>
              <a:ext uri="{FF2B5EF4-FFF2-40B4-BE49-F238E27FC236}">
                <a16:creationId xmlns:a16="http://schemas.microsoft.com/office/drawing/2014/main" id="{912E3F3C-48E5-0542-A502-E90B482CDC5C}"/>
              </a:ext>
            </a:extLst>
          </p:cNvPr>
          <p:cNvSpPr/>
          <p:nvPr/>
        </p:nvSpPr>
        <p:spPr>
          <a:xfrm>
            <a:off x="7357309" y="3788580"/>
            <a:ext cx="1864896" cy="85227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Skapa</a:t>
            </a:r>
          </a:p>
        </p:txBody>
      </p:sp>
    </p:spTree>
    <p:extLst>
      <p:ext uri="{BB962C8B-B14F-4D97-AF65-F5344CB8AC3E}">
        <p14:creationId xmlns:p14="http://schemas.microsoft.com/office/powerpoint/2010/main" val="5845013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F58AB21-D067-D029-0423-84D9137F3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000" y="278700"/>
            <a:ext cx="10697218" cy="1231392"/>
          </a:xfrm>
        </p:spPr>
        <p:txBody>
          <a:bodyPr/>
          <a:lstStyle/>
          <a:p>
            <a:r>
              <a:rPr lang="sv-SE" dirty="0"/>
              <a:t>Fortsatt ekonomiskt stöd till SKR 2023 - </a:t>
            </a:r>
            <a:r>
              <a:rPr lang="sv-SE" sz="3600" dirty="0"/>
              <a:t>Vårt erbjudande till kommuner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21B957E-4B18-EA12-58A0-EDA3A926AA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6000" y="1900719"/>
            <a:ext cx="4716000" cy="4334481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sv-SE" dirty="0"/>
              <a:t>Coachning/stöd med planering,  inköp, förändringsarbete, nyttoberäkning, uppföljning och införande av </a:t>
            </a:r>
            <a:r>
              <a:rPr lang="sv-SE" dirty="0" err="1"/>
              <a:t>välfärdsteknik</a:t>
            </a:r>
            <a:r>
              <a:rPr lang="sv-SE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 dirty="0"/>
              <a:t>Förankrat med förvaltningsledningen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 dirty="0"/>
              <a:t>Utgår från kommunens behov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 dirty="0"/>
              <a:t>Hittills gett stöd till närmare 50 kommuner                  </a:t>
            </a:r>
          </a:p>
          <a:p>
            <a:pPr>
              <a:buFont typeface="Arial" panose="020B0604020202020204" pitchFamily="34" charset="0"/>
              <a:buChar char="•"/>
            </a:pPr>
            <a:endParaRPr lang="sv-SE" dirty="0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317346BB-5E5D-E980-7831-C3E2F21D2E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52325" y="1900719"/>
            <a:ext cx="5258550" cy="4334481"/>
          </a:xfrm>
        </p:spPr>
        <p:txBody>
          <a:bodyPr/>
          <a:lstStyle/>
          <a:p>
            <a:pPr marL="30163" indent="0">
              <a:buNone/>
            </a:pPr>
            <a:r>
              <a:rPr lang="sv-SE" dirty="0"/>
              <a:t>Fokus på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 b="1" i="1" dirty="0"/>
              <a:t>Ledningsstöd</a:t>
            </a:r>
            <a:r>
              <a:rPr lang="sv-SE" i="1" dirty="0"/>
              <a:t>/</a:t>
            </a:r>
            <a:r>
              <a:rPr lang="sv-SE" b="1" i="1" dirty="0"/>
              <a:t>Förändringsarbete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 b="1" i="1" dirty="0"/>
              <a:t>Försörjningsstrategi: </a:t>
            </a:r>
            <a:r>
              <a:rPr lang="sv-SE" dirty="0"/>
              <a:t>kartlägga, analysera och prioritera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 b="1" i="1" dirty="0"/>
              <a:t>Förenklade nyttokalkyler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 i="1" dirty="0"/>
              <a:t>Specifika lösningar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 i="1" dirty="0"/>
              <a:t>Vad krävs för ett lyckat införande?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9B34102C-FA37-1621-043D-75899206ED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5735" y="2377474"/>
            <a:ext cx="2110090" cy="296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8172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C7AC74A-C27D-8465-DAA9-557BD96C5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000" y="1600201"/>
            <a:ext cx="10668750" cy="3114676"/>
          </a:xfrm>
        </p:spPr>
        <p:txBody>
          <a:bodyPr/>
          <a:lstStyle/>
          <a:p>
            <a:pPr algn="l"/>
            <a:r>
              <a:rPr lang="sv-SE" dirty="0"/>
              <a:t>Hur ser det ut med </a:t>
            </a:r>
            <a:br>
              <a:rPr lang="sv-SE" dirty="0"/>
            </a:br>
            <a:r>
              <a:rPr lang="sv-SE" dirty="0"/>
              <a:t>införandet av </a:t>
            </a:r>
            <a:r>
              <a:rPr lang="sv-SE" dirty="0" err="1"/>
              <a:t>välfärdsteknik</a:t>
            </a:r>
            <a:r>
              <a:rPr lang="sv-SE" dirty="0"/>
              <a:t>?</a:t>
            </a:r>
            <a:br>
              <a:rPr lang="sv-SE" dirty="0"/>
            </a:br>
            <a:r>
              <a:rPr lang="sv-SE" dirty="0"/>
              <a:t/>
            </a:r>
            <a:br>
              <a:rPr lang="sv-SE" dirty="0"/>
            </a:br>
            <a:r>
              <a:rPr lang="sv-SE" sz="1800" dirty="0"/>
              <a:t>Källa: E-hälsa och </a:t>
            </a:r>
            <a:r>
              <a:rPr lang="sv-SE" sz="1800" dirty="0" err="1"/>
              <a:t>välfärdsteknik</a:t>
            </a:r>
            <a:r>
              <a:rPr lang="sv-SE" sz="1800" dirty="0"/>
              <a:t> – Uppföljning av den digitala utvecklingen i socialtjänst och kommunal hälso- och sjukvård 2023. Socialstyrelsen </a:t>
            </a:r>
          </a:p>
        </p:txBody>
      </p:sp>
    </p:spTree>
    <p:extLst>
      <p:ext uri="{BB962C8B-B14F-4D97-AF65-F5344CB8AC3E}">
        <p14:creationId xmlns:p14="http://schemas.microsoft.com/office/powerpoint/2010/main" val="413632826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heme/theme1.xml><?xml version="1.0" encoding="utf-8"?>
<a:theme xmlns:a="http://schemas.openxmlformats.org/drawingml/2006/main" name="SKL PPT Gul">
  <a:themeElements>
    <a:clrScheme name="SKL 2017">
      <a:dk1>
        <a:sysClr val="windowText" lastClr="000000"/>
      </a:dk1>
      <a:lt1>
        <a:sysClr val="window" lastClr="FFFFFF"/>
      </a:lt1>
      <a:dk2>
        <a:srgbClr val="6A605A"/>
      </a:dk2>
      <a:lt2>
        <a:srgbClr val="D7D1CA"/>
      </a:lt2>
      <a:accent1>
        <a:srgbClr val="E6460A"/>
      </a:accent1>
      <a:accent2>
        <a:srgbClr val="FFBE0A"/>
      </a:accent2>
      <a:accent3>
        <a:srgbClr val="F39325"/>
      </a:accent3>
      <a:accent4>
        <a:srgbClr val="D7D1CA"/>
      </a:accent4>
      <a:accent5>
        <a:srgbClr val="8D8179"/>
      </a:accent5>
      <a:accent6>
        <a:srgbClr val="6A605A"/>
      </a:accent6>
      <a:hlink>
        <a:srgbClr val="0563C1"/>
      </a:hlink>
      <a:folHlink>
        <a:srgbClr val="954F72"/>
      </a:folHlink>
    </a:clrScheme>
    <a:fontScheme name="SKL PP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R v2.potx" id="{D3B8204D-15DA-4D53-A978-5DAFE6192BB7}" vid="{2CAF1EB7-961D-45FB-A7E7-5E325B50E9F9}"/>
    </a:ext>
  </a:extLst>
</a:theme>
</file>

<file path=ppt/theme/theme10.xml><?xml version="1.0" encoding="utf-8"?>
<a:theme xmlns:a="http://schemas.openxmlformats.org/drawingml/2006/main" name="2_SKL PPT Vit">
  <a:themeElements>
    <a:clrScheme name="SKL 2017">
      <a:dk1>
        <a:sysClr val="windowText" lastClr="000000"/>
      </a:dk1>
      <a:lt1>
        <a:sysClr val="window" lastClr="FFFFFF"/>
      </a:lt1>
      <a:dk2>
        <a:srgbClr val="6A605A"/>
      </a:dk2>
      <a:lt2>
        <a:srgbClr val="D7D1CA"/>
      </a:lt2>
      <a:accent1>
        <a:srgbClr val="E6460A"/>
      </a:accent1>
      <a:accent2>
        <a:srgbClr val="FFBE0A"/>
      </a:accent2>
      <a:accent3>
        <a:srgbClr val="F39325"/>
      </a:accent3>
      <a:accent4>
        <a:srgbClr val="D7D1CA"/>
      </a:accent4>
      <a:accent5>
        <a:srgbClr val="8D8179"/>
      </a:accent5>
      <a:accent6>
        <a:srgbClr val="6A605A"/>
      </a:accent6>
      <a:hlink>
        <a:srgbClr val="0563C1"/>
      </a:hlink>
      <a:folHlink>
        <a:srgbClr val="954F72"/>
      </a:folHlink>
    </a:clrScheme>
    <a:fontScheme name="SKL PP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R.potx" id="{EC5BD669-B808-43D7-A840-7CCC150A1FAC}" vid="{6ABA7A87-D65F-407C-944F-2403548ED770}"/>
    </a:ext>
  </a:extLst>
</a:theme>
</file>

<file path=ppt/theme/theme11.xml><?xml version="1.0" encoding="utf-8"?>
<a:theme xmlns:a="http://schemas.openxmlformats.org/drawingml/2006/main" name="6_Vit SKL PPT">
  <a:themeElements>
    <a:clrScheme name="SKL PPT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6460A"/>
      </a:accent1>
      <a:accent2>
        <a:srgbClr val="FFBE0A"/>
      </a:accent2>
      <a:accent3>
        <a:srgbClr val="F39325"/>
      </a:accent3>
      <a:accent4>
        <a:srgbClr val="D7D1CA"/>
      </a:accent4>
      <a:accent5>
        <a:srgbClr val="8D8179"/>
      </a:accent5>
      <a:accent6>
        <a:srgbClr val="6A605A"/>
      </a:accent6>
      <a:hlink>
        <a:srgbClr val="0563C1"/>
      </a:hlink>
      <a:folHlink>
        <a:srgbClr val="954F72"/>
      </a:folHlink>
    </a:clrScheme>
    <a:fontScheme name="SKL PP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L vit.potx" id="{562A0B7D-BFE7-4DE9-A538-3955DFF40F38}" vid="{7A82D390-1A40-4887-B4B6-55AE438167B8}"/>
    </a:ext>
  </a:extLst>
</a:theme>
</file>

<file path=ppt/theme/theme12.xml><?xml version="1.0" encoding="utf-8"?>
<a:theme xmlns:a="http://schemas.openxmlformats.org/drawingml/2006/main" name="5_SKL PPT Gul">
  <a:themeElements>
    <a:clrScheme name="SKL 2017">
      <a:dk1>
        <a:sysClr val="windowText" lastClr="000000"/>
      </a:dk1>
      <a:lt1>
        <a:sysClr val="window" lastClr="FFFFFF"/>
      </a:lt1>
      <a:dk2>
        <a:srgbClr val="6A605A"/>
      </a:dk2>
      <a:lt2>
        <a:srgbClr val="D7D1CA"/>
      </a:lt2>
      <a:accent1>
        <a:srgbClr val="E6460A"/>
      </a:accent1>
      <a:accent2>
        <a:srgbClr val="FFBE0A"/>
      </a:accent2>
      <a:accent3>
        <a:srgbClr val="F39325"/>
      </a:accent3>
      <a:accent4>
        <a:srgbClr val="D7D1CA"/>
      </a:accent4>
      <a:accent5>
        <a:srgbClr val="8D8179"/>
      </a:accent5>
      <a:accent6>
        <a:srgbClr val="6A605A"/>
      </a:accent6>
      <a:hlink>
        <a:srgbClr val="0563C1"/>
      </a:hlink>
      <a:folHlink>
        <a:srgbClr val="954F72"/>
      </a:folHlink>
    </a:clrScheme>
    <a:fontScheme name="SKL PP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R v2.potx" id="{D3B8204D-15DA-4D53-A978-5DAFE6192BB7}" vid="{2CAF1EB7-961D-45FB-A7E7-5E325B50E9F9}"/>
    </a:ext>
  </a:extLst>
</a:theme>
</file>

<file path=ppt/theme/theme13.xml><?xml version="1.0" encoding="utf-8"?>
<a:theme xmlns:a="http://schemas.openxmlformats.org/drawingml/2006/main" name="2_Inledningsbilder">
  <a:themeElements>
    <a:clrScheme name="SKL PPT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6460A"/>
      </a:accent1>
      <a:accent2>
        <a:srgbClr val="FFBE0A"/>
      </a:accent2>
      <a:accent3>
        <a:srgbClr val="F39325"/>
      </a:accent3>
      <a:accent4>
        <a:srgbClr val="D7D1CA"/>
      </a:accent4>
      <a:accent5>
        <a:srgbClr val="8D8179"/>
      </a:accent5>
      <a:accent6>
        <a:srgbClr val="6A605A"/>
      </a:accent6>
      <a:hlink>
        <a:srgbClr val="0563C1"/>
      </a:hlink>
      <a:folHlink>
        <a:srgbClr val="954F72"/>
      </a:folHlink>
    </a:clrScheme>
    <a:fontScheme name="SKL PP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R.potx" id="{EC5BD669-B808-43D7-A840-7CCC150A1FAC}" vid="{A02260FF-F8BB-40F7-ADC8-3E0340951A3A}"/>
    </a:ext>
  </a:extLst>
</a:theme>
</file>

<file path=ppt/theme/theme14.xml><?xml version="1.0" encoding="utf-8"?>
<a:theme xmlns:a="http://schemas.openxmlformats.org/drawingml/2006/main" name="1_SKL PPT Gul">
  <a:themeElements>
    <a:clrScheme name="SKL 2017">
      <a:dk1>
        <a:sysClr val="windowText" lastClr="000000"/>
      </a:dk1>
      <a:lt1>
        <a:sysClr val="window" lastClr="FFFFFF"/>
      </a:lt1>
      <a:dk2>
        <a:srgbClr val="6A605A"/>
      </a:dk2>
      <a:lt2>
        <a:srgbClr val="D7D1CA"/>
      </a:lt2>
      <a:accent1>
        <a:srgbClr val="E6460A"/>
      </a:accent1>
      <a:accent2>
        <a:srgbClr val="FFBE0A"/>
      </a:accent2>
      <a:accent3>
        <a:srgbClr val="F39325"/>
      </a:accent3>
      <a:accent4>
        <a:srgbClr val="D7D1CA"/>
      </a:accent4>
      <a:accent5>
        <a:srgbClr val="8D8179"/>
      </a:accent5>
      <a:accent6>
        <a:srgbClr val="6A605A"/>
      </a:accent6>
      <a:hlink>
        <a:srgbClr val="0563C1"/>
      </a:hlink>
      <a:folHlink>
        <a:srgbClr val="954F72"/>
      </a:folHlink>
    </a:clrScheme>
    <a:fontScheme name="SKL PP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R.potx" id="{EC5BD669-B808-43D7-A840-7CCC150A1FAC}" vid="{01F93999-08CE-41FA-883E-1669D7EB9E7B}"/>
    </a:ext>
  </a:extLst>
</a:theme>
</file>

<file path=ppt/theme/theme15.xml><?xml version="1.0" encoding="utf-8"?>
<a:theme xmlns:a="http://schemas.openxmlformats.org/drawingml/2006/main" name="2_SKL PPT Gul">
  <a:themeElements>
    <a:clrScheme name="SKL 2017">
      <a:dk1>
        <a:sysClr val="windowText" lastClr="000000"/>
      </a:dk1>
      <a:lt1>
        <a:sysClr val="window" lastClr="FFFFFF"/>
      </a:lt1>
      <a:dk2>
        <a:srgbClr val="6A605A"/>
      </a:dk2>
      <a:lt2>
        <a:srgbClr val="D7D1CA"/>
      </a:lt2>
      <a:accent1>
        <a:srgbClr val="E6460A"/>
      </a:accent1>
      <a:accent2>
        <a:srgbClr val="FFBE0A"/>
      </a:accent2>
      <a:accent3>
        <a:srgbClr val="F39325"/>
      </a:accent3>
      <a:accent4>
        <a:srgbClr val="D7D1CA"/>
      </a:accent4>
      <a:accent5>
        <a:srgbClr val="8D8179"/>
      </a:accent5>
      <a:accent6>
        <a:srgbClr val="6A605A"/>
      </a:accent6>
      <a:hlink>
        <a:srgbClr val="0563C1"/>
      </a:hlink>
      <a:folHlink>
        <a:srgbClr val="954F72"/>
      </a:folHlink>
    </a:clrScheme>
    <a:fontScheme name="SKL PP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R.potx" id="{2941B39C-C2DC-4607-8949-97167294E425}" vid="{BCCB62E4-5040-4DCD-8533-CC21CABF81C6}"/>
    </a:ext>
  </a:extLst>
</a:theme>
</file>

<file path=ppt/theme/theme16.xml><?xml version="1.0" encoding="utf-8"?>
<a:theme xmlns:a="http://schemas.openxmlformats.org/drawingml/2006/main" name="3_SKL PPT Gul">
  <a:themeElements>
    <a:clrScheme name="SKL 2017">
      <a:dk1>
        <a:sysClr val="windowText" lastClr="000000"/>
      </a:dk1>
      <a:lt1>
        <a:sysClr val="window" lastClr="FFFFFF"/>
      </a:lt1>
      <a:dk2>
        <a:srgbClr val="6A605A"/>
      </a:dk2>
      <a:lt2>
        <a:srgbClr val="D7D1CA"/>
      </a:lt2>
      <a:accent1>
        <a:srgbClr val="E6460A"/>
      </a:accent1>
      <a:accent2>
        <a:srgbClr val="FFBE0A"/>
      </a:accent2>
      <a:accent3>
        <a:srgbClr val="F39325"/>
      </a:accent3>
      <a:accent4>
        <a:srgbClr val="D7D1CA"/>
      </a:accent4>
      <a:accent5>
        <a:srgbClr val="8D8179"/>
      </a:accent5>
      <a:accent6>
        <a:srgbClr val="6A605A"/>
      </a:accent6>
      <a:hlink>
        <a:srgbClr val="0563C1"/>
      </a:hlink>
      <a:folHlink>
        <a:srgbClr val="954F72"/>
      </a:folHlink>
    </a:clrScheme>
    <a:fontScheme name="SKL PP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R v2.potx" id="{D3B8204D-15DA-4D53-A978-5DAFE6192BB7}" vid="{2CAF1EB7-961D-45FB-A7E7-5E325B50E9F9}"/>
    </a:ext>
  </a:extLst>
</a:theme>
</file>

<file path=ppt/theme/theme17.xml><?xml version="1.0" encoding="utf-8"?>
<a:theme xmlns:a="http://schemas.openxmlformats.org/drawingml/2006/main" name="3_SKL PPT Vit">
  <a:themeElements>
    <a:clrScheme name="SKL 2017">
      <a:dk1>
        <a:sysClr val="windowText" lastClr="000000"/>
      </a:dk1>
      <a:lt1>
        <a:sysClr val="window" lastClr="FFFFFF"/>
      </a:lt1>
      <a:dk2>
        <a:srgbClr val="6A605A"/>
      </a:dk2>
      <a:lt2>
        <a:srgbClr val="D7D1CA"/>
      </a:lt2>
      <a:accent1>
        <a:srgbClr val="E6460A"/>
      </a:accent1>
      <a:accent2>
        <a:srgbClr val="FFBE0A"/>
      </a:accent2>
      <a:accent3>
        <a:srgbClr val="F39325"/>
      </a:accent3>
      <a:accent4>
        <a:srgbClr val="D7D1CA"/>
      </a:accent4>
      <a:accent5>
        <a:srgbClr val="8D8179"/>
      </a:accent5>
      <a:accent6>
        <a:srgbClr val="6A605A"/>
      </a:accent6>
      <a:hlink>
        <a:srgbClr val="0563C1"/>
      </a:hlink>
      <a:folHlink>
        <a:srgbClr val="954F72"/>
      </a:folHlink>
    </a:clrScheme>
    <a:fontScheme name="SKL PP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R.potx" id="{EC5BD669-B808-43D7-A840-7CCC150A1FAC}" vid="{6ABA7A87-D65F-407C-944F-2403548ED770}"/>
    </a:ext>
  </a:extLst>
</a:theme>
</file>

<file path=ppt/theme/theme18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KL PPT Röd">
  <a:themeElements>
    <a:clrScheme name="SKL PPT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6460A"/>
      </a:accent1>
      <a:accent2>
        <a:srgbClr val="FFBE0A"/>
      </a:accent2>
      <a:accent3>
        <a:srgbClr val="F39325"/>
      </a:accent3>
      <a:accent4>
        <a:srgbClr val="D7D1CA"/>
      </a:accent4>
      <a:accent5>
        <a:srgbClr val="8D8179"/>
      </a:accent5>
      <a:accent6>
        <a:srgbClr val="6A605A"/>
      </a:accent6>
      <a:hlink>
        <a:srgbClr val="0563C1"/>
      </a:hlink>
      <a:folHlink>
        <a:srgbClr val="954F72"/>
      </a:folHlink>
    </a:clrScheme>
    <a:fontScheme name="SKL PP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R v2.potx" id="{D3B8204D-15DA-4D53-A978-5DAFE6192BB7}" vid="{708A3794-37D9-4803-84A9-AB78FBB36BC4}"/>
    </a:ext>
  </a:extLst>
</a:theme>
</file>

<file path=ppt/theme/theme3.xml><?xml version="1.0" encoding="utf-8"?>
<a:theme xmlns:a="http://schemas.openxmlformats.org/drawingml/2006/main" name="Inledningsbilder">
  <a:themeElements>
    <a:clrScheme name="SKL PPT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6460A"/>
      </a:accent1>
      <a:accent2>
        <a:srgbClr val="FFBE0A"/>
      </a:accent2>
      <a:accent3>
        <a:srgbClr val="F39325"/>
      </a:accent3>
      <a:accent4>
        <a:srgbClr val="D7D1CA"/>
      </a:accent4>
      <a:accent5>
        <a:srgbClr val="8D8179"/>
      </a:accent5>
      <a:accent6>
        <a:srgbClr val="6A605A"/>
      </a:accent6>
      <a:hlink>
        <a:srgbClr val="0563C1"/>
      </a:hlink>
      <a:folHlink>
        <a:srgbClr val="954F72"/>
      </a:folHlink>
    </a:clrScheme>
    <a:fontScheme name="SKL PP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R v2.potx" id="{D3B8204D-15DA-4D53-A978-5DAFE6192BB7}" vid="{2E78E39C-B60B-491F-A96D-3FDDC16DF557}"/>
    </a:ext>
  </a:extLst>
</a:theme>
</file>

<file path=ppt/theme/theme4.xml><?xml version="1.0" encoding="utf-8"?>
<a:theme xmlns:a="http://schemas.openxmlformats.org/drawingml/2006/main" name="SKL PPT Mörk">
  <a:themeElements>
    <a:clrScheme name="SKL PPT">
      <a:dk1>
        <a:sysClr val="windowText" lastClr="000000"/>
      </a:dk1>
      <a:lt1>
        <a:sysClr val="window" lastClr="FFFFFF"/>
      </a:lt1>
      <a:dk2>
        <a:srgbClr val="6A605A"/>
      </a:dk2>
      <a:lt2>
        <a:srgbClr val="D7D1CA"/>
      </a:lt2>
      <a:accent1>
        <a:srgbClr val="E6460A"/>
      </a:accent1>
      <a:accent2>
        <a:srgbClr val="FFBE0A"/>
      </a:accent2>
      <a:accent3>
        <a:srgbClr val="F39325"/>
      </a:accent3>
      <a:accent4>
        <a:srgbClr val="D7D1CA"/>
      </a:accent4>
      <a:accent5>
        <a:srgbClr val="8D8179"/>
      </a:accent5>
      <a:accent6>
        <a:srgbClr val="6A605A"/>
      </a:accent6>
      <a:hlink>
        <a:srgbClr val="0563C1"/>
      </a:hlink>
      <a:folHlink>
        <a:srgbClr val="954F72"/>
      </a:folHlink>
    </a:clrScheme>
    <a:fontScheme name="SKL PP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R v2.potx" id="{D3B8204D-15DA-4D53-A978-5DAFE6192BB7}" vid="{095DED30-6B13-4BE2-BA4C-EA3394B95B7F}"/>
    </a:ext>
  </a:extLst>
</a:theme>
</file>

<file path=ppt/theme/theme5.xml><?xml version="1.0" encoding="utf-8"?>
<a:theme xmlns:a="http://schemas.openxmlformats.org/drawingml/2006/main" name="SKL PPT Svart">
  <a:themeElements>
    <a:clrScheme name="SKL PPT">
      <a:dk1>
        <a:sysClr val="windowText" lastClr="000000"/>
      </a:dk1>
      <a:lt1>
        <a:sysClr val="window" lastClr="FFFFFF"/>
      </a:lt1>
      <a:dk2>
        <a:srgbClr val="6A605A"/>
      </a:dk2>
      <a:lt2>
        <a:srgbClr val="D7D1CA"/>
      </a:lt2>
      <a:accent1>
        <a:srgbClr val="E6460A"/>
      </a:accent1>
      <a:accent2>
        <a:srgbClr val="FFBE0A"/>
      </a:accent2>
      <a:accent3>
        <a:srgbClr val="F39325"/>
      </a:accent3>
      <a:accent4>
        <a:srgbClr val="D7D1CA"/>
      </a:accent4>
      <a:accent5>
        <a:srgbClr val="8D8179"/>
      </a:accent5>
      <a:accent6>
        <a:srgbClr val="6A605A"/>
      </a:accent6>
      <a:hlink>
        <a:srgbClr val="0563C1"/>
      </a:hlink>
      <a:folHlink>
        <a:srgbClr val="954F72"/>
      </a:folHlink>
    </a:clrScheme>
    <a:fontScheme name="SKL PP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R v2.potx" id="{D3B8204D-15DA-4D53-A978-5DAFE6192BB7}" vid="{87141482-60FB-45BC-B401-1519BD2D21BE}"/>
    </a:ext>
  </a:extLst>
</a:theme>
</file>

<file path=ppt/theme/theme6.xml><?xml version="1.0" encoding="utf-8"?>
<a:theme xmlns:a="http://schemas.openxmlformats.org/drawingml/2006/main" name="SKL PPT Vit">
  <a:themeElements>
    <a:clrScheme name="SKL PPT">
      <a:dk1>
        <a:sysClr val="windowText" lastClr="000000"/>
      </a:dk1>
      <a:lt1>
        <a:sysClr val="window" lastClr="FFFFFF"/>
      </a:lt1>
      <a:dk2>
        <a:srgbClr val="6A605A"/>
      </a:dk2>
      <a:lt2>
        <a:srgbClr val="D7D1CA"/>
      </a:lt2>
      <a:accent1>
        <a:srgbClr val="E6460A"/>
      </a:accent1>
      <a:accent2>
        <a:srgbClr val="FFBE0A"/>
      </a:accent2>
      <a:accent3>
        <a:srgbClr val="F39325"/>
      </a:accent3>
      <a:accent4>
        <a:srgbClr val="D7D1CA"/>
      </a:accent4>
      <a:accent5>
        <a:srgbClr val="8D8179"/>
      </a:accent5>
      <a:accent6>
        <a:srgbClr val="6A605A"/>
      </a:accent6>
      <a:hlink>
        <a:srgbClr val="0563C1"/>
      </a:hlink>
      <a:folHlink>
        <a:srgbClr val="954F72"/>
      </a:folHlink>
    </a:clrScheme>
    <a:fontScheme name="SKL PP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R v2.potx" id="{D3B8204D-15DA-4D53-A978-5DAFE6192BB7}" vid="{AA2B0D8B-6B51-4AAB-ADE9-8F3C4DAB5BAA}"/>
    </a:ext>
  </a:extLst>
</a:theme>
</file>

<file path=ppt/theme/theme7.xml><?xml version="1.0" encoding="utf-8"?>
<a:theme xmlns:a="http://schemas.openxmlformats.org/drawingml/2006/main" name="1_SKL PPT Vit">
  <a:themeElements>
    <a:clrScheme name="SKL 2017">
      <a:dk1>
        <a:sysClr val="windowText" lastClr="000000"/>
      </a:dk1>
      <a:lt1>
        <a:sysClr val="window" lastClr="FFFFFF"/>
      </a:lt1>
      <a:dk2>
        <a:srgbClr val="6A605A"/>
      </a:dk2>
      <a:lt2>
        <a:srgbClr val="D7D1CA"/>
      </a:lt2>
      <a:accent1>
        <a:srgbClr val="E6460A"/>
      </a:accent1>
      <a:accent2>
        <a:srgbClr val="FFBE0A"/>
      </a:accent2>
      <a:accent3>
        <a:srgbClr val="F39325"/>
      </a:accent3>
      <a:accent4>
        <a:srgbClr val="D7D1CA"/>
      </a:accent4>
      <a:accent5>
        <a:srgbClr val="8D8179"/>
      </a:accent5>
      <a:accent6>
        <a:srgbClr val="6A605A"/>
      </a:accent6>
      <a:hlink>
        <a:srgbClr val="0563C1"/>
      </a:hlink>
      <a:folHlink>
        <a:srgbClr val="954F72"/>
      </a:folHlink>
    </a:clrScheme>
    <a:fontScheme name="SKL PP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R.potx" id="{F12CA4A6-CA0C-4B22-9C63-F0644DB6170F}" vid="{D973E264-F2C5-4099-ACCB-219FE53F047E}"/>
    </a:ext>
  </a:extLst>
</a:theme>
</file>

<file path=ppt/theme/theme8.xml><?xml version="1.0" encoding="utf-8"?>
<a:theme xmlns:a="http://schemas.openxmlformats.org/drawingml/2006/main" name="1_SKL PPT Mörk">
  <a:themeElements>
    <a:clrScheme name="SKL PPT">
      <a:dk1>
        <a:sysClr val="windowText" lastClr="000000"/>
      </a:dk1>
      <a:lt1>
        <a:sysClr val="window" lastClr="FFFFFF"/>
      </a:lt1>
      <a:dk2>
        <a:srgbClr val="6A605A"/>
      </a:dk2>
      <a:lt2>
        <a:srgbClr val="D7D1CA"/>
      </a:lt2>
      <a:accent1>
        <a:srgbClr val="E6460A"/>
      </a:accent1>
      <a:accent2>
        <a:srgbClr val="FFBE0A"/>
      </a:accent2>
      <a:accent3>
        <a:srgbClr val="F39325"/>
      </a:accent3>
      <a:accent4>
        <a:srgbClr val="D7D1CA"/>
      </a:accent4>
      <a:accent5>
        <a:srgbClr val="8D8179"/>
      </a:accent5>
      <a:accent6>
        <a:srgbClr val="6A605A"/>
      </a:accent6>
      <a:hlink>
        <a:srgbClr val="0563C1"/>
      </a:hlink>
      <a:folHlink>
        <a:srgbClr val="954F72"/>
      </a:folHlink>
    </a:clrScheme>
    <a:fontScheme name="SKL PP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R v2.potx" id="{D3B8204D-15DA-4D53-A978-5DAFE6192BB7}" vid="{095DED30-6B13-4BE2-BA4C-EA3394B95B7F}"/>
    </a:ext>
  </a:extLst>
</a:theme>
</file>

<file path=ppt/theme/theme9.xml><?xml version="1.0" encoding="utf-8"?>
<a:theme xmlns:a="http://schemas.openxmlformats.org/drawingml/2006/main" name="1_Inledningsbilder">
  <a:themeElements>
    <a:clrScheme name="SKL PPT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6460A"/>
      </a:accent1>
      <a:accent2>
        <a:srgbClr val="FFBE0A"/>
      </a:accent2>
      <a:accent3>
        <a:srgbClr val="F39325"/>
      </a:accent3>
      <a:accent4>
        <a:srgbClr val="D7D1CA"/>
      </a:accent4>
      <a:accent5>
        <a:srgbClr val="8D8179"/>
      </a:accent5>
      <a:accent6>
        <a:srgbClr val="6A605A"/>
      </a:accent6>
      <a:hlink>
        <a:srgbClr val="0563C1"/>
      </a:hlink>
      <a:folHlink>
        <a:srgbClr val="954F72"/>
      </a:folHlink>
    </a:clrScheme>
    <a:fontScheme name="SKL PP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R.potx" id="{F12CA4A6-CA0C-4B22-9C63-F0644DB6170F}" vid="{FD1CEDE4-AA2E-46FB-B779-290BFBC30F2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SKR</Template>
  <TotalTime>205</TotalTime>
  <Words>3062</Words>
  <Application>Microsoft Office PowerPoint</Application>
  <PresentationFormat>Bredbild</PresentationFormat>
  <Paragraphs>590</Paragraphs>
  <Slides>61</Slides>
  <Notes>35</Notes>
  <HiddenSlides>0</HiddenSlides>
  <MMClips>0</MMClips>
  <ScaleCrop>false</ScaleCrop>
  <HeadingPairs>
    <vt:vector size="8" baseType="variant">
      <vt:variant>
        <vt:lpstr>Använt teckensnitt</vt:lpstr>
      </vt:variant>
      <vt:variant>
        <vt:i4>9</vt:i4>
      </vt:variant>
      <vt:variant>
        <vt:lpstr>Tema</vt:lpstr>
      </vt:variant>
      <vt:variant>
        <vt:i4>17</vt:i4>
      </vt:variant>
      <vt:variant>
        <vt:lpstr>Serverprogram för OLE-inbäddning</vt:lpstr>
      </vt:variant>
      <vt:variant>
        <vt:i4>1</vt:i4>
      </vt:variant>
      <vt:variant>
        <vt:lpstr>Bildrubriker</vt:lpstr>
      </vt:variant>
      <vt:variant>
        <vt:i4>61</vt:i4>
      </vt:variant>
    </vt:vector>
  </HeadingPairs>
  <TitlesOfParts>
    <vt:vector size="88" baseType="lpstr">
      <vt:lpstr>SimSun</vt:lpstr>
      <vt:lpstr>-apple-system</vt:lpstr>
      <vt:lpstr>Arial</vt:lpstr>
      <vt:lpstr>Calibri</vt:lpstr>
      <vt:lpstr>Open Sans</vt:lpstr>
      <vt:lpstr>Open Sans Semibold</vt:lpstr>
      <vt:lpstr>Symbol</vt:lpstr>
      <vt:lpstr>Times New Roman</vt:lpstr>
      <vt:lpstr>Wingdings</vt:lpstr>
      <vt:lpstr>SKL PPT Gul</vt:lpstr>
      <vt:lpstr>SKL PPT Röd</vt:lpstr>
      <vt:lpstr>Inledningsbilder</vt:lpstr>
      <vt:lpstr>SKL PPT Mörk</vt:lpstr>
      <vt:lpstr>SKL PPT Svart</vt:lpstr>
      <vt:lpstr>SKL PPT Vit</vt:lpstr>
      <vt:lpstr>1_SKL PPT Vit</vt:lpstr>
      <vt:lpstr>1_SKL PPT Mörk</vt:lpstr>
      <vt:lpstr>1_Inledningsbilder</vt:lpstr>
      <vt:lpstr>2_SKL PPT Vit</vt:lpstr>
      <vt:lpstr>6_Vit SKL PPT</vt:lpstr>
      <vt:lpstr>5_SKL PPT Gul</vt:lpstr>
      <vt:lpstr>2_Inledningsbilder</vt:lpstr>
      <vt:lpstr>1_SKL PPT Gul</vt:lpstr>
      <vt:lpstr>2_SKL PPT Gul</vt:lpstr>
      <vt:lpstr>3_SKL PPT Gul</vt:lpstr>
      <vt:lpstr>3_SKL PPT Vit</vt:lpstr>
      <vt:lpstr>Acrobat Document</vt:lpstr>
      <vt:lpstr>Välkomna till RSS nätverksmöte  12 december</vt:lpstr>
      <vt:lpstr>Dagordning</vt:lpstr>
      <vt:lpstr>Föregående möte</vt:lpstr>
      <vt:lpstr>Information om överenskommelser och ansökningar 2024</vt:lpstr>
      <vt:lpstr> RSS-nätverket 12 december 2023  SKR Kompetenscenter Välfärdsteknik Eva Sahlén</vt:lpstr>
      <vt:lpstr>PowerPoint-presentation</vt:lpstr>
      <vt:lpstr>PowerPoint-presentation</vt:lpstr>
      <vt:lpstr>Fortsatt ekonomiskt stöd till SKR 2023 - Vårt erbjudande till kommuner</vt:lpstr>
      <vt:lpstr>Hur ser det ut med  införandet av välfärdsteknik?  Källa: E-hälsa och välfärdsteknik – Uppföljning av den digitala utvecklingen i socialtjänst och kommunal hälso- och sjukvård 2023. Socialstyrelsen </vt:lpstr>
      <vt:lpstr>Digital tillsyn natt</vt:lpstr>
      <vt:lpstr>Läkemedelsautomat</vt:lpstr>
      <vt:lpstr>Försörjningsstrategi, nyttor, förändringsledning och ledarskap  </vt:lpstr>
      <vt:lpstr>PowerPoint-presentation</vt:lpstr>
      <vt:lpstr>PowerPoint-presentation</vt:lpstr>
      <vt:lpstr>PowerPoint-presentation</vt:lpstr>
      <vt:lpstr>     Nyttorealisering</vt:lpstr>
      <vt:lpstr>Nyttokalkyl</vt:lpstr>
      <vt:lpstr>Förenklad nyttokalkyl på Ineras webb</vt:lpstr>
      <vt:lpstr>PowerPoint-presentation</vt:lpstr>
      <vt:lpstr>Förändringsledning – sex delar</vt:lpstr>
      <vt:lpstr>PowerPoint-presentation</vt:lpstr>
      <vt:lpstr>PowerPoint-presentation</vt:lpstr>
      <vt:lpstr>PowerPoint-presentation</vt:lpstr>
      <vt:lpstr>Separat webb  - skr.se/valfardsteknik</vt:lpstr>
      <vt:lpstr>Vad händer 2024?</vt:lpstr>
      <vt:lpstr>Överenskommelser som förhandlas inför 2024</vt:lpstr>
      <vt:lpstr>PowerPoint-presentation</vt:lpstr>
      <vt:lpstr>Överenskommelsens målsättning</vt:lpstr>
      <vt:lpstr>Förändringar inför 2024 – Psykisk hälsa</vt:lpstr>
      <vt:lpstr>PowerPoint-presentation</vt:lpstr>
      <vt:lpstr>ÖK Nära vård  förhandling i slutfas</vt:lpstr>
      <vt:lpstr>Yrkesresan</vt:lpstr>
      <vt:lpstr>PowerPoint-presentation</vt:lpstr>
      <vt:lpstr>Agenda</vt:lpstr>
      <vt:lpstr>PowerPoint-presentation</vt:lpstr>
      <vt:lpstr>Arbete pågår</vt:lpstr>
      <vt:lpstr>Yrkesresan  Funktionshinder Myndighetsutövning</vt:lpstr>
      <vt:lpstr>Yrkesresan Barn och unga 2024</vt:lpstr>
      <vt:lpstr>Yrkesresan Funktionshinder 2024</vt:lpstr>
      <vt:lpstr>Enkät </vt:lpstr>
      <vt:lpstr>Privata utförare </vt:lpstr>
      <vt:lpstr>Privata utförare – nästa steg </vt:lpstr>
      <vt:lpstr>Jämställdhetsintegrering</vt:lpstr>
      <vt:lpstr>Kommunikationsaktiviteter </vt:lpstr>
      <vt:lpstr>PowerPoint-presentation</vt:lpstr>
      <vt:lpstr>Paus</vt:lpstr>
      <vt:lpstr>Ny socialtjänstlag – SKRs stöd och samverkan med RSS</vt:lpstr>
      <vt:lpstr>Info om överenskommelse 2024</vt:lpstr>
      <vt:lpstr>Regeringens satsning 2024-2028</vt:lpstr>
      <vt:lpstr>SKR:s uppdrag: Stöd och samordning under omställning och implementering av ny socialtjänstlag</vt:lpstr>
      <vt:lpstr>Övergripande projektaktiviteter </vt:lpstr>
      <vt:lpstr>Övergripande utvecklingsområden under omställningen</vt:lpstr>
      <vt:lpstr>Utvecklade arbetssätt, organisation och samverkan</vt:lpstr>
      <vt:lpstr>Kompetenskrisen/välfärdskrisen  Nu mobiliserar vi kraften tillsammans!  Samarbete Socialchefsnätverket, RSS och SKR?   RSS-nätverket 12 december 2023  Ulrika Lifvakt &amp; Helena Henningson  </vt:lpstr>
      <vt:lpstr>Upplägg för denna punkt</vt:lpstr>
      <vt:lpstr>Socialchefsnätverkets arbete</vt:lpstr>
      <vt:lpstr>Socialchefsnätverkets tankar om samarbete RSS - idéer</vt:lpstr>
      <vt:lpstr>PowerPoint-presentation</vt:lpstr>
      <vt:lpstr>Dialog om nästa steg</vt:lpstr>
      <vt:lpstr>Summering och nästa steg!</vt:lpstr>
      <vt:lpstr>Avslutning och summering</vt:lpstr>
    </vt:vector>
  </TitlesOfParts>
  <Company>Sverige Kommuner och Landsting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Nielsen Anna</dc:creator>
  <cp:lastModifiedBy>Mårtensson Tanja /Ledningsstöd och strategi Hälso- och sjukvård Dalarna /Falun</cp:lastModifiedBy>
  <cp:revision>15</cp:revision>
  <dcterms:created xsi:type="dcterms:W3CDTF">2021-06-07T09:14:21Z</dcterms:created>
  <dcterms:modified xsi:type="dcterms:W3CDTF">2023-12-13T09:48:16Z</dcterms:modified>
</cp:coreProperties>
</file>