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8.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30_6F80FB94.xml" ContentType="application/vnd.ms-powerpoint.comments+xml"/>
  <Override PartName="/ppt/comments/modernComment_8DD_27EB28F4.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7" r:id="rId5"/>
    <p:sldMasterId id="2147483682" r:id="rId6"/>
    <p:sldMasterId id="2147483727" r:id="rId7"/>
    <p:sldMasterId id="2147483737" r:id="rId8"/>
    <p:sldMasterId id="2147483747" r:id="rId9"/>
    <p:sldMasterId id="2147483757" r:id="rId10"/>
    <p:sldMasterId id="2147483763" r:id="rId11"/>
  </p:sldMasterIdLst>
  <p:notesMasterIdLst>
    <p:notesMasterId r:id="rId46"/>
  </p:notesMasterIdLst>
  <p:sldIdLst>
    <p:sldId id="267" r:id="rId12"/>
    <p:sldId id="3006" r:id="rId13"/>
    <p:sldId id="367" r:id="rId14"/>
    <p:sldId id="331" r:id="rId15"/>
    <p:sldId id="269" r:id="rId16"/>
    <p:sldId id="384" r:id="rId17"/>
    <p:sldId id="383" r:id="rId18"/>
    <p:sldId id="378" r:id="rId19"/>
    <p:sldId id="1254" r:id="rId20"/>
    <p:sldId id="2920" r:id="rId21"/>
    <p:sldId id="304" r:id="rId22"/>
    <p:sldId id="3003" r:id="rId23"/>
    <p:sldId id="1246" r:id="rId24"/>
    <p:sldId id="3004" r:id="rId25"/>
    <p:sldId id="2269" r:id="rId26"/>
    <p:sldId id="262" r:id="rId27"/>
    <p:sldId id="2922" r:id="rId28"/>
    <p:sldId id="385" r:id="rId29"/>
    <p:sldId id="379" r:id="rId30"/>
    <p:sldId id="377" r:id="rId31"/>
    <p:sldId id="266" r:id="rId32"/>
    <p:sldId id="268" r:id="rId33"/>
    <p:sldId id="278" r:id="rId34"/>
    <p:sldId id="272" r:id="rId35"/>
    <p:sldId id="271" r:id="rId36"/>
    <p:sldId id="270" r:id="rId37"/>
    <p:sldId id="273" r:id="rId38"/>
    <p:sldId id="277" r:id="rId39"/>
    <p:sldId id="3005" r:id="rId40"/>
    <p:sldId id="281" r:id="rId41"/>
    <p:sldId id="279" r:id="rId42"/>
    <p:sldId id="282" r:id="rId43"/>
    <p:sldId id="375" r:id="rId44"/>
    <p:sldId id="382" r:id="rId4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3841E38D-13D4-425F-BB21-AAC7CE0620BB}">
          <p14:sldIdLst>
            <p14:sldId id="267"/>
            <p14:sldId id="3006"/>
            <p14:sldId id="367"/>
            <p14:sldId id="331"/>
            <p14:sldId id="269"/>
            <p14:sldId id="384"/>
            <p14:sldId id="383"/>
            <p14:sldId id="378"/>
          </p14:sldIdLst>
        </p14:section>
        <p14:section name="Standardavsnitt" id="{9CECC78E-6DC9-4B1A-81BD-50EBFCA23BBF}">
          <p14:sldIdLst>
            <p14:sldId id="1254"/>
            <p14:sldId id="2920"/>
            <p14:sldId id="304"/>
            <p14:sldId id="3003"/>
            <p14:sldId id="1246"/>
            <p14:sldId id="3004"/>
            <p14:sldId id="2269"/>
          </p14:sldIdLst>
        </p14:section>
        <p14:section name="Resultat - Barn och unga" id="{94D50781-4FE9-47AD-B318-91216A14D097}">
          <p14:sldIdLst>
            <p14:sldId id="262"/>
            <p14:sldId id="2922"/>
            <p14:sldId id="385"/>
            <p14:sldId id="379"/>
            <p14:sldId id="377"/>
            <p14:sldId id="266"/>
            <p14:sldId id="268"/>
            <p14:sldId id="278"/>
            <p14:sldId id="272"/>
            <p14:sldId id="271"/>
            <p14:sldId id="270"/>
            <p14:sldId id="273"/>
            <p14:sldId id="277"/>
            <p14:sldId id="3005"/>
            <p14:sldId id="281"/>
            <p14:sldId id="279"/>
            <p14:sldId id="282"/>
            <p14:sldId id="375"/>
            <p14:sldId id="38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Författare" initials="E"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6604" autoAdjust="0"/>
  </p:normalViewPr>
  <p:slideViewPr>
    <p:cSldViewPr snapToGrid="0">
      <p:cViewPr varScale="1">
        <p:scale>
          <a:sx n="49" d="100"/>
          <a:sy n="49" d="100"/>
        </p:scale>
        <p:origin x="126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8/10/relationships/authors" Target="authors.xml"/></Relationships>
</file>

<file path=ppt/comments/modernComment_130_6F80FB94.xml><?xml version="1.0" encoding="utf-8"?>
<p188:cmLst xmlns:a="http://schemas.openxmlformats.org/drawingml/2006/main" xmlns:r="http://schemas.openxmlformats.org/officeDocument/2006/relationships" xmlns:p188="http://schemas.microsoft.com/office/powerpoint/2018/8/main">
  <p188:cm id="{50224CBE-8A43-4D82-A5D7-A3209A756AE9}" authorId="{00000000-0000-0000-0000-000000000000}" created="2022-09-16T06:17:24.223">
    <ac:deMkLst xmlns:ac="http://schemas.microsoft.com/office/drawing/2013/main/command">
      <pc:docMk xmlns:pc="http://schemas.microsoft.com/office/powerpoint/2013/main/command"/>
      <pc:sldMk xmlns:pc="http://schemas.microsoft.com/office/powerpoint/2013/main/command" cId="1870723988" sldId="304"/>
      <ac:spMk id="24" creationId="{589DA5BA-DE55-8943-31C0-B730B9C17F99}"/>
    </ac:deMkLst>
    <p188:txBody>
      <a:bodyPr/>
      <a:lstStyle/>
      <a:p>
        <a:r>
          <a:rPr lang="sv-SE"/>
          <a:t>Denna kan vi ta bort</a:t>
        </a:r>
      </a:p>
    </p188:txBody>
  </p188:cm>
</p188:cmLst>
</file>

<file path=ppt/comments/modernComment_8DD_27EB28F4.xml><?xml version="1.0" encoding="utf-8"?>
<p188:cmLst xmlns:a="http://schemas.openxmlformats.org/drawingml/2006/main" xmlns:r="http://schemas.openxmlformats.org/officeDocument/2006/relationships" xmlns:p188="http://schemas.microsoft.com/office/powerpoint/2018/8/main">
  <p188:cm id="{8BAE217E-F62D-4DBB-B4F0-5AD82E71B1E4}" authorId="{00000000-0000-0000-0000-000000000000}" created="2022-09-16T06:19:45.532">
    <ac:deMkLst xmlns:ac="http://schemas.microsoft.com/office/drawing/2013/main/command">
      <pc:docMk xmlns:pc="http://schemas.microsoft.com/office/powerpoint/2013/main/command"/>
      <pc:sldMk xmlns:pc="http://schemas.microsoft.com/office/powerpoint/2013/main/command" cId="669722868" sldId="2269"/>
      <ac:spMk id="26" creationId="{BED28F4B-C656-647C-21B0-E6ED63C9F571}"/>
    </ac:deMkLst>
    <p188:txBody>
      <a:bodyPr/>
      <a:lstStyle/>
      <a:p>
        <a:r>
          <a:rPr lang="sv-SE"/>
          <a:t>Intressebevakning för att reglera den regionala nivån - skriv det istället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B301BE-8696-4A5B-AC21-C4B0CF004E6C}" type="datetimeFigureOut">
              <a:rPr lang="sv-SE" smtClean="0"/>
              <a:t>2022-09-29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C11D51-B663-44A8-BA0F-E67F95DE3608}" type="slidenum">
              <a:rPr lang="sv-SE" smtClean="0"/>
              <a:t>‹#›</a:t>
            </a:fld>
            <a:endParaRPr lang="sv-SE"/>
          </a:p>
        </p:txBody>
      </p:sp>
    </p:spTree>
    <p:extLst>
      <p:ext uri="{BB962C8B-B14F-4D97-AF65-F5344CB8AC3E}">
        <p14:creationId xmlns:p14="http://schemas.microsoft.com/office/powerpoint/2010/main" val="1034259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2C11D51-B663-44A8-BA0F-E67F95DE3608}" type="slidenum">
              <a:rPr lang="sv-SE" smtClean="0"/>
              <a:t>1</a:t>
            </a:fld>
            <a:endParaRPr lang="sv-SE"/>
          </a:p>
        </p:txBody>
      </p:sp>
    </p:spTree>
    <p:extLst>
      <p:ext uri="{BB962C8B-B14F-4D97-AF65-F5344CB8AC3E}">
        <p14:creationId xmlns:p14="http://schemas.microsoft.com/office/powerpoint/2010/main" val="3590592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2000" b="1" dirty="0">
                <a:latin typeface="Calibri" panose="020F0502020204030204" pitchFamily="34" charset="0"/>
                <a:ea typeface="Times New Roman" panose="02020603050405020304" pitchFamily="18" charset="0"/>
              </a:rPr>
              <a:t>Jämställdhet – jämställda levnadsvillkor</a:t>
            </a:r>
          </a:p>
          <a:p>
            <a:r>
              <a:rPr lang="sv-SE" sz="2000" b="1" dirty="0">
                <a:solidFill>
                  <a:prstClr val="white"/>
                </a:solidFill>
                <a:latin typeface="Calibri" panose="020F0502020204030204" pitchFamily="34" charset="0"/>
              </a:rPr>
              <a:t>Förebyggande och lätt tillgänglig</a:t>
            </a:r>
          </a:p>
          <a:p>
            <a:r>
              <a:rPr lang="sv-SE" sz="2000" b="1" dirty="0">
                <a:solidFill>
                  <a:prstClr val="white"/>
                </a:solidFill>
                <a:latin typeface="Calibri" panose="020F0502020204030204" pitchFamily="34" charset="0"/>
              </a:rPr>
              <a:t>Planera insatser för enskilda</a:t>
            </a:r>
          </a:p>
          <a:p>
            <a:r>
              <a:rPr lang="sv-SE" sz="2000" b="1" dirty="0">
                <a:solidFill>
                  <a:prstClr val="white"/>
                </a:solidFill>
                <a:latin typeface="Calibri" panose="020F0502020204030204" pitchFamily="34" charset="0"/>
              </a:rPr>
              <a:t>Kvaliteten ska följas upp och utvecklas systematiskt</a:t>
            </a:r>
          </a:p>
          <a:p>
            <a:r>
              <a:rPr lang="sv-SE" sz="2000" b="1" dirty="0">
                <a:solidFill>
                  <a:prstClr val="white"/>
                </a:solidFill>
                <a:latin typeface="Calibri" panose="020F0502020204030204" pitchFamily="34" charset="0"/>
              </a:rPr>
              <a:t>Kunskapsbaserad socialtjänst – bedrivas i överensstämmelse med vetenskap och beprövad erfarenhet</a:t>
            </a:r>
          </a:p>
          <a:p>
            <a:r>
              <a:rPr lang="sv-SE" sz="2000" b="1" dirty="0">
                <a:solidFill>
                  <a:prstClr val="white"/>
                </a:solidFill>
                <a:latin typeface="Calibri" panose="020F0502020204030204" pitchFamily="34" charset="0"/>
              </a:rPr>
              <a:t>Utredning för hur regionala nivån ska kunna stärkas. </a:t>
            </a:r>
          </a:p>
          <a:p>
            <a:r>
              <a:rPr lang="sv-SE" sz="2000" b="1" dirty="0">
                <a:solidFill>
                  <a:prstClr val="white"/>
                </a:solidFill>
                <a:latin typeface="Calibri" panose="020F0502020204030204" pitchFamily="34" charset="0"/>
              </a:rPr>
              <a:t>Socialtjänstdataregister – utökade möjligheter till nationell statistik. </a:t>
            </a:r>
            <a:endParaRPr lang="sv-SE" sz="1300" dirty="0">
              <a:solidFill>
                <a:prstClr val="white"/>
              </a:solidFill>
              <a:latin typeface="Arial"/>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65A2A9D6-3E17-4DE7-86FE-7F9EB5803821}" type="slidenum">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752" rtl="0" eaLnBrk="1" fontAlgn="auto" latinLnBrk="0" hangingPunct="1">
                <a:lnSpc>
                  <a:spcPct val="100000"/>
                </a:lnSpc>
                <a:spcBef>
                  <a:spcPts val="0"/>
                </a:spcBef>
                <a:spcAft>
                  <a:spcPts val="0"/>
                </a:spcAft>
                <a:buClrTx/>
                <a:buSzTx/>
                <a:buFontTx/>
                <a:buNone/>
                <a:tabLst/>
                <a:defRPr/>
              </a:pPr>
              <a:t>11</a:t>
            </a:fld>
            <a:endParaRPr kumimoji="0" lang="sv-S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6489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2000" b="1" dirty="0">
                <a:latin typeface="Calibri" panose="020F0502020204030204" pitchFamily="34" charset="0"/>
                <a:ea typeface="Times New Roman" panose="02020603050405020304" pitchFamily="18" charset="0"/>
              </a:rPr>
              <a:t>Hur började det?</a:t>
            </a:r>
            <a:endParaRPr lang="sv-SE" sz="2000" dirty="0">
              <a:latin typeface="Times New Roman" panose="02020603050405020304" pitchFamily="18" charset="0"/>
              <a:ea typeface="Times New Roman" panose="02020603050405020304" pitchFamily="18" charset="0"/>
            </a:endParaRPr>
          </a:p>
          <a:p>
            <a:r>
              <a:rPr lang="sv-SE" sz="2000" dirty="0">
                <a:latin typeface="Calibri" panose="020F0502020204030204" pitchFamily="34" charset="0"/>
                <a:ea typeface="Times New Roman" panose="02020603050405020304" pitchFamily="18" charset="0"/>
              </a:rPr>
              <a:t>Det började med betänkandet En hållbar socialtjänst, och vid genomgången av den identifierade SKR några </a:t>
            </a:r>
            <a:r>
              <a:rPr lang="sv-SE" sz="2000" dirty="0" err="1">
                <a:latin typeface="Calibri" panose="020F0502020204030204" pitchFamily="34" charset="0"/>
                <a:ea typeface="Times New Roman" panose="02020603050405020304" pitchFamily="18" charset="0"/>
              </a:rPr>
              <a:t>några</a:t>
            </a:r>
            <a:r>
              <a:rPr lang="sv-SE" sz="2000" dirty="0">
                <a:latin typeface="Calibri" panose="020F0502020204030204" pitchFamily="34" charset="0"/>
                <a:ea typeface="Times New Roman" panose="02020603050405020304" pitchFamily="18" charset="0"/>
              </a:rPr>
              <a:t> nyckelförslag som hade potential att förändra socialtjänsten väsentligt till det bättre, och där det också sannolikt skulle krävas systematiskt arbete på flera nivåer för att kunna stötta kommunerna i det arbetet. </a:t>
            </a:r>
            <a:endParaRPr lang="sv-SE" sz="2000" dirty="0">
              <a:latin typeface="Times New Roman" panose="02020603050405020304" pitchFamily="18" charset="0"/>
              <a:ea typeface="Times New Roman" panose="02020603050405020304" pitchFamily="18" charset="0"/>
            </a:endParaRPr>
          </a:p>
          <a:p>
            <a:r>
              <a:rPr lang="sv-SE" sz="2000" dirty="0">
                <a:latin typeface="Calibri" panose="020F0502020204030204" pitchFamily="34" charset="0"/>
                <a:ea typeface="Times New Roman" panose="02020603050405020304" pitchFamily="18" charset="0"/>
              </a:rPr>
              <a:t> </a:t>
            </a:r>
            <a:endParaRPr lang="sv-SE" sz="2000" dirty="0">
              <a:latin typeface="Times New Roman" panose="02020603050405020304" pitchFamily="18" charset="0"/>
              <a:ea typeface="Times New Roman" panose="02020603050405020304" pitchFamily="18" charset="0"/>
            </a:endParaRPr>
          </a:p>
          <a:p>
            <a:r>
              <a:rPr lang="sv-SE" sz="2000" dirty="0">
                <a:latin typeface="Calibri" panose="020F0502020204030204" pitchFamily="34" charset="0"/>
                <a:ea typeface="Times New Roman" panose="02020603050405020304" pitchFamily="18" charset="0"/>
              </a:rPr>
              <a:t>Kunskapsbaserad socialtjänst – evidens och beprövad erfarenhet </a:t>
            </a:r>
            <a:endParaRPr lang="sv-SE" sz="2000" dirty="0">
              <a:latin typeface="Times New Roman" panose="02020603050405020304" pitchFamily="18" charset="0"/>
              <a:ea typeface="Times New Roman" panose="02020603050405020304" pitchFamily="18" charset="0"/>
            </a:endParaRPr>
          </a:p>
          <a:p>
            <a:r>
              <a:rPr lang="sv-SE" sz="2000" dirty="0">
                <a:latin typeface="Calibri" panose="020F0502020204030204" pitchFamily="34" charset="0"/>
                <a:ea typeface="Times New Roman" panose="02020603050405020304" pitchFamily="18" charset="0"/>
              </a:rPr>
              <a:t>Förebyggande och lätt tillgänglig</a:t>
            </a:r>
            <a:endParaRPr lang="sv-SE" sz="2000" dirty="0">
              <a:latin typeface="Times New Roman" panose="02020603050405020304" pitchFamily="18" charset="0"/>
              <a:ea typeface="Times New Roman" panose="02020603050405020304" pitchFamily="18" charset="0"/>
            </a:endParaRPr>
          </a:p>
          <a:p>
            <a:r>
              <a:rPr lang="sv-SE" sz="2000" dirty="0">
                <a:latin typeface="Calibri" panose="020F0502020204030204" pitchFamily="34" charset="0"/>
                <a:ea typeface="Times New Roman" panose="02020603050405020304" pitchFamily="18" charset="0"/>
              </a:rPr>
              <a:t>Övergripande planering, planering av insatser</a:t>
            </a:r>
            <a:endParaRPr lang="sv-SE" sz="2000" dirty="0">
              <a:latin typeface="Times New Roman" panose="02020603050405020304" pitchFamily="18" charset="0"/>
              <a:ea typeface="Times New Roman" panose="02020603050405020304" pitchFamily="18" charset="0"/>
            </a:endParaRPr>
          </a:p>
          <a:p>
            <a:r>
              <a:rPr lang="sv-SE" sz="2000" dirty="0">
                <a:latin typeface="Calibri" panose="020F0502020204030204" pitchFamily="34" charset="0"/>
                <a:ea typeface="Times New Roman" panose="02020603050405020304" pitchFamily="18" charset="0"/>
              </a:rPr>
              <a:t>Icke behovsprövade insatser </a:t>
            </a:r>
            <a:endParaRPr lang="sv-SE" sz="2000" dirty="0">
              <a:latin typeface="Times New Roman" panose="02020603050405020304" pitchFamily="18" charset="0"/>
              <a:ea typeface="Times New Roman" panose="02020603050405020304" pitchFamily="18" charset="0"/>
            </a:endParaRPr>
          </a:p>
          <a:p>
            <a:r>
              <a:rPr lang="sv-SE" sz="2000" dirty="0">
                <a:latin typeface="Calibri" panose="020F0502020204030204" pitchFamily="34" charset="0"/>
                <a:ea typeface="Times New Roman" panose="02020603050405020304" pitchFamily="18" charset="0"/>
              </a:rPr>
              <a:t> </a:t>
            </a:r>
            <a:endParaRPr lang="sv-SE" sz="2000" dirty="0">
              <a:latin typeface="Times New Roman" panose="02020603050405020304" pitchFamily="18" charset="0"/>
              <a:ea typeface="Times New Roman" panose="02020603050405020304" pitchFamily="18" charset="0"/>
            </a:endParaRPr>
          </a:p>
          <a:p>
            <a:r>
              <a:rPr lang="sv-SE" sz="2000" b="1" dirty="0">
                <a:latin typeface="Calibri" panose="020F0502020204030204" pitchFamily="34" charset="0"/>
                <a:ea typeface="Times New Roman" panose="02020603050405020304" pitchFamily="18" charset="0"/>
              </a:rPr>
              <a:t>Varför hålla på när det inte ens är färdigt än?</a:t>
            </a:r>
            <a:endParaRPr lang="sv-SE" sz="2000" dirty="0">
              <a:latin typeface="Times New Roman" panose="02020603050405020304" pitchFamily="18" charset="0"/>
              <a:ea typeface="Times New Roman" panose="02020603050405020304" pitchFamily="18" charset="0"/>
            </a:endParaRPr>
          </a:p>
          <a:p>
            <a:r>
              <a:rPr lang="sv-SE" sz="2000" dirty="0">
                <a:latin typeface="Calibri" panose="020F0502020204030204" pitchFamily="34" charset="0"/>
                <a:ea typeface="Times New Roman" panose="02020603050405020304" pitchFamily="18" charset="0"/>
              </a:rPr>
              <a:t>En del av förslagen är det stor sannolikhet att det går igenom, och oavsett behöver vi vara förberedda. Det arbete vi lägger ner nu kommer ändå att kunna användas som ett stöd för kommunerna. Om det går igenom vill vi att kommuner och regioner ska vara väl rustade att hantera de förändringar som kommer. </a:t>
            </a:r>
            <a:endParaRPr lang="sv-SE" sz="1300" dirty="0">
              <a:solidFill>
                <a:prstClr val="white"/>
              </a:solidFill>
              <a:latin typeface="Arial"/>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65A2A9D6-3E17-4DE7-86FE-7F9EB5803821}" type="slidenum">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752" rtl="0" eaLnBrk="1" fontAlgn="auto" latinLnBrk="0" hangingPunct="1">
                <a:lnSpc>
                  <a:spcPct val="100000"/>
                </a:lnSpc>
                <a:spcBef>
                  <a:spcPts val="0"/>
                </a:spcBef>
                <a:spcAft>
                  <a:spcPts val="0"/>
                </a:spcAft>
                <a:buClrTx/>
                <a:buSzTx/>
                <a:buFontTx/>
                <a:buNone/>
                <a:tabLst/>
                <a:defRPr/>
              </a:pPr>
              <a:t>12</a:t>
            </a:fld>
            <a:endParaRPr kumimoji="0" lang="sv-S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8335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2C11D51-B663-44A8-BA0F-E67F95DE3608}" type="slidenum">
              <a:rPr lang="sv-SE" smtClean="0"/>
              <a:t>13</a:t>
            </a:fld>
            <a:endParaRPr lang="sv-SE"/>
          </a:p>
        </p:txBody>
      </p:sp>
    </p:spTree>
    <p:extLst>
      <p:ext uri="{BB962C8B-B14F-4D97-AF65-F5344CB8AC3E}">
        <p14:creationId xmlns:p14="http://schemas.microsoft.com/office/powerpoint/2010/main" val="3550727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65A2A9D6-3E17-4DE7-86FE-7F9EB5803821}" type="slidenum">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752" rtl="0" eaLnBrk="1" fontAlgn="auto" latinLnBrk="0" hangingPunct="1">
                <a:lnSpc>
                  <a:spcPct val="100000"/>
                </a:lnSpc>
                <a:spcBef>
                  <a:spcPts val="0"/>
                </a:spcBef>
                <a:spcAft>
                  <a:spcPts val="0"/>
                </a:spcAft>
                <a:buClrTx/>
                <a:buSzTx/>
                <a:buFontTx/>
                <a:buNone/>
                <a:tabLst/>
                <a:defRPr/>
              </a:pPr>
              <a:t>14</a:t>
            </a:fld>
            <a:endParaRPr kumimoji="0" lang="sv-S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7888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65A2A9D6-3E17-4DE7-86FE-7F9EB5803821}" type="slidenum">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752" rtl="0" eaLnBrk="1" fontAlgn="auto" latinLnBrk="0" hangingPunct="1">
                <a:lnSpc>
                  <a:spcPct val="100000"/>
                </a:lnSpc>
                <a:spcBef>
                  <a:spcPts val="0"/>
                </a:spcBef>
                <a:spcAft>
                  <a:spcPts val="0"/>
                </a:spcAft>
                <a:buClrTx/>
                <a:buSzTx/>
                <a:buFontTx/>
                <a:buNone/>
                <a:tabLst/>
                <a:defRPr/>
              </a:pPr>
              <a:t>15</a:t>
            </a:fld>
            <a:endParaRPr kumimoji="0" lang="sv-S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496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2C11D51-B663-44A8-BA0F-E67F95DE3608}" type="slidenum">
              <a:rPr lang="sv-SE" smtClean="0"/>
              <a:t>16</a:t>
            </a:fld>
            <a:endParaRPr lang="sv-SE"/>
          </a:p>
        </p:txBody>
      </p:sp>
    </p:spTree>
    <p:extLst>
      <p:ext uri="{BB962C8B-B14F-4D97-AF65-F5344CB8AC3E}">
        <p14:creationId xmlns:p14="http://schemas.microsoft.com/office/powerpoint/2010/main" val="3370149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ctr" defTabSz="990752">
              <a:defRPr/>
            </a:pPr>
            <a:endParaRPr lang="sv-SE" sz="1300" dirty="0">
              <a:solidFill>
                <a:prstClr val="white"/>
              </a:solidFill>
              <a:latin typeface="Arial"/>
            </a:endParaRPr>
          </a:p>
          <a:p>
            <a:pPr algn="ctr" defTabSz="990752">
              <a:defRPr/>
            </a:pPr>
            <a:endParaRPr lang="sv-SE" sz="1300" dirty="0">
              <a:solidFill>
                <a:prstClr val="white"/>
              </a:solidFill>
              <a:latin typeface="Arial"/>
            </a:endParaRPr>
          </a:p>
          <a:p>
            <a:pPr algn="ctr" defTabSz="990752">
              <a:defRPr/>
            </a:pPr>
            <a:endParaRPr lang="sv-SE" sz="1300" dirty="0">
              <a:solidFill>
                <a:prstClr val="white"/>
              </a:solidFill>
              <a:latin typeface="Arial"/>
            </a:endParaRPr>
          </a:p>
          <a:p>
            <a:pPr algn="ctr" defTabSz="990752">
              <a:defRPr/>
            </a:pPr>
            <a:endParaRPr lang="sv-SE" sz="1300" dirty="0">
              <a:solidFill>
                <a:prstClr val="white"/>
              </a:solidFill>
              <a:latin typeface="Arial"/>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65A2A9D6-3E17-4DE7-86FE-7F9EB5803821}" type="slidenum">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752" rtl="0" eaLnBrk="1" fontAlgn="auto" latinLnBrk="0" hangingPunct="1">
                <a:lnSpc>
                  <a:spcPct val="100000"/>
                </a:lnSpc>
                <a:spcBef>
                  <a:spcPts val="0"/>
                </a:spcBef>
                <a:spcAft>
                  <a:spcPts val="0"/>
                </a:spcAft>
                <a:buClrTx/>
                <a:buSzTx/>
                <a:buFontTx/>
                <a:buNone/>
                <a:tabLst/>
                <a:defRPr/>
              </a:pPr>
              <a:t>17</a:t>
            </a:fld>
            <a:endParaRPr kumimoji="0" lang="sv-S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3782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2C11D51-B663-44A8-BA0F-E67F95DE3608}" type="slidenum">
              <a:rPr lang="sv-SE" smtClean="0"/>
              <a:t>18</a:t>
            </a:fld>
            <a:endParaRPr lang="sv-SE"/>
          </a:p>
        </p:txBody>
      </p:sp>
    </p:spTree>
    <p:extLst>
      <p:ext uri="{BB962C8B-B14F-4D97-AF65-F5344CB8AC3E}">
        <p14:creationId xmlns:p14="http://schemas.microsoft.com/office/powerpoint/2010/main" val="2493845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2C11D51-B663-44A8-BA0F-E67F95DE3608}" type="slidenum">
              <a:rPr lang="sv-SE" smtClean="0"/>
              <a:t>19</a:t>
            </a:fld>
            <a:endParaRPr lang="sv-SE"/>
          </a:p>
        </p:txBody>
      </p:sp>
    </p:spTree>
    <p:extLst>
      <p:ext uri="{BB962C8B-B14F-4D97-AF65-F5344CB8AC3E}">
        <p14:creationId xmlns:p14="http://schemas.microsoft.com/office/powerpoint/2010/main" val="110069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2C11D51-B663-44A8-BA0F-E67F95DE3608}" type="slidenum">
              <a:rPr lang="sv-SE" smtClean="0"/>
              <a:t>20</a:t>
            </a:fld>
            <a:endParaRPr lang="sv-SE"/>
          </a:p>
        </p:txBody>
      </p:sp>
    </p:spTree>
    <p:extLst>
      <p:ext uri="{BB962C8B-B14F-4D97-AF65-F5344CB8AC3E}">
        <p14:creationId xmlns:p14="http://schemas.microsoft.com/office/powerpoint/2010/main" val="1177861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2C11D51-B663-44A8-BA0F-E67F95DE3608}" type="slidenum">
              <a:rPr lang="sv-SE" smtClean="0"/>
              <a:t>3</a:t>
            </a:fld>
            <a:endParaRPr lang="sv-SE"/>
          </a:p>
        </p:txBody>
      </p:sp>
    </p:spTree>
    <p:extLst>
      <p:ext uri="{BB962C8B-B14F-4D97-AF65-F5344CB8AC3E}">
        <p14:creationId xmlns:p14="http://schemas.microsoft.com/office/powerpoint/2010/main" val="3309709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2C11D51-B663-44A8-BA0F-E67F95DE3608}" type="slidenum">
              <a:rPr lang="sv-SE" smtClean="0"/>
              <a:t>21</a:t>
            </a:fld>
            <a:endParaRPr lang="sv-SE"/>
          </a:p>
        </p:txBody>
      </p:sp>
    </p:spTree>
    <p:extLst>
      <p:ext uri="{BB962C8B-B14F-4D97-AF65-F5344CB8AC3E}">
        <p14:creationId xmlns:p14="http://schemas.microsoft.com/office/powerpoint/2010/main" val="237323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DCA19E-0B12-45F8-91D9-10F015D4970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083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2C11D51-B663-44A8-BA0F-E67F95DE3608}" type="slidenum">
              <a:rPr lang="sv-SE" smtClean="0"/>
              <a:t>23</a:t>
            </a:fld>
            <a:endParaRPr lang="sv-SE"/>
          </a:p>
        </p:txBody>
      </p:sp>
    </p:spTree>
    <p:extLst>
      <p:ext uri="{BB962C8B-B14F-4D97-AF65-F5344CB8AC3E}">
        <p14:creationId xmlns:p14="http://schemas.microsoft.com/office/powerpoint/2010/main" val="3207235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2C11D51-B663-44A8-BA0F-E67F95DE3608}" type="slidenum">
              <a:rPr lang="sv-SE" smtClean="0"/>
              <a:t>24</a:t>
            </a:fld>
            <a:endParaRPr lang="sv-SE"/>
          </a:p>
        </p:txBody>
      </p:sp>
    </p:spTree>
    <p:extLst>
      <p:ext uri="{BB962C8B-B14F-4D97-AF65-F5344CB8AC3E}">
        <p14:creationId xmlns:p14="http://schemas.microsoft.com/office/powerpoint/2010/main" val="376596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2C11D51-B663-44A8-BA0F-E67F95DE3608}" type="slidenum">
              <a:rPr lang="sv-SE" smtClean="0"/>
              <a:t>25</a:t>
            </a:fld>
            <a:endParaRPr lang="sv-SE"/>
          </a:p>
        </p:txBody>
      </p:sp>
    </p:spTree>
    <p:extLst>
      <p:ext uri="{BB962C8B-B14F-4D97-AF65-F5344CB8AC3E}">
        <p14:creationId xmlns:p14="http://schemas.microsoft.com/office/powerpoint/2010/main" val="3734076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2C11D51-B663-44A8-BA0F-E67F95DE3608}" type="slidenum">
              <a:rPr lang="sv-SE" smtClean="0"/>
              <a:t>26</a:t>
            </a:fld>
            <a:endParaRPr lang="sv-SE"/>
          </a:p>
        </p:txBody>
      </p:sp>
    </p:spTree>
    <p:extLst>
      <p:ext uri="{BB962C8B-B14F-4D97-AF65-F5344CB8AC3E}">
        <p14:creationId xmlns:p14="http://schemas.microsoft.com/office/powerpoint/2010/main" val="1960779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DCA19E-0B12-45F8-91D9-10F015D4970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57578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DCA19E-0B12-45F8-91D9-10F015D4970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2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kommer att komma tillbaka till målet</a:t>
            </a:r>
          </a:p>
          <a:p>
            <a:r>
              <a:rPr lang="sv-SE" dirty="0"/>
              <a:t>Nu behöver vi vara konkreta!</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 återkommer till formfrågor!</a:t>
            </a:r>
          </a:p>
          <a:p>
            <a:endParaRPr lang="sv-SE" dirty="0"/>
          </a:p>
          <a:p>
            <a:endParaRPr lang="sv-SE" dirty="0"/>
          </a:p>
          <a:p>
            <a:r>
              <a:rPr lang="sv-SE" dirty="0"/>
              <a:t>Avvägning mellan lokalt och regional inflytande i delar av RSS verksamhet kontra en stabil finansiering av delar av uppdraget som gäller kunskapsstyrning</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DCA19E-0B12-45F8-91D9-10F015D4970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4324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cs typeface="Times New Roman" panose="02020603050405020304" pitchFamily="18" charset="0"/>
              </a:rPr>
              <a:t>Kapacitet och stabilitet i de regionala samverkans- och stödstrukturerna (RSS), vilka redan idag utgör ett viktigt stöd för kommunerna i kunskapsstyrningen inom socialtjänsten, är avgörande för att åstadkomma den nödvändiga omställning som socialtjänsten behöver genomföra för att möta intentionerna i en ny socialtjänstlag. RSS är den naturliga aktören för det nära och kontinuerliga stöd som behövs när socialtjänsten ska ställa om mot att bli mer förbyggande, kunskapsbaserad och jämlik. </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DCA19E-0B12-45F8-91D9-10F015D4970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0811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Times New Roman" panose="02020603050405020304" pitchFamily="18" charset="0"/>
                <a:ea typeface="Times New Roman" panose="02020603050405020304" pitchFamily="18" charset="0"/>
              </a:rPr>
              <a:t>RSS-nätverket och NSK-S har gemensamma möten för de frågor avseende kunskapsstyrning där det är av värde att såväl NSK-S som RSS bidrar. </a:t>
            </a:r>
            <a:endParaRPr lang="sv-SE" dirty="0"/>
          </a:p>
        </p:txBody>
      </p:sp>
      <p:sp>
        <p:nvSpPr>
          <p:cNvPr id="4" name="Platshållare för bildnummer 3"/>
          <p:cNvSpPr>
            <a:spLocks noGrp="1"/>
          </p:cNvSpPr>
          <p:nvPr>
            <p:ph type="sldNum" sz="quarter" idx="5"/>
          </p:nvPr>
        </p:nvSpPr>
        <p:spPr/>
        <p:txBody>
          <a:bodyPr/>
          <a:lstStyle/>
          <a:p>
            <a:fld id="{C2C11D51-B663-44A8-BA0F-E67F95DE3608}" type="slidenum">
              <a:rPr lang="sv-SE" smtClean="0"/>
              <a:t>4</a:t>
            </a:fld>
            <a:endParaRPr lang="sv-SE"/>
          </a:p>
        </p:txBody>
      </p:sp>
    </p:spTree>
    <p:extLst>
      <p:ext uri="{BB962C8B-B14F-4D97-AF65-F5344CB8AC3E}">
        <p14:creationId xmlns:p14="http://schemas.microsoft.com/office/powerpoint/2010/main" val="26760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sz="1800" dirty="0">
                <a:effectLst/>
                <a:latin typeface="Calibri" panose="020F0502020204030204" pitchFamily="34" charset="0"/>
                <a:ea typeface="Calibri" panose="020F0502020204030204" pitchFamily="34" charset="0"/>
                <a:cs typeface="Times New Roman" panose="02020603050405020304" pitchFamily="18" charset="0"/>
              </a:rPr>
              <a:t>RSS verkar redan idag för att stötta kommunerna i den komplexa verksamhet som socialtjänsten utgör. Många verksamheter inom socialtjänsten präglas av både hög omsättning på chefer och personal samt hög arbetsbelastning. För att stärka lokala och regionala utvecklingsarbeten krävs det ett systematiskt, stabilt och långsiktigt stöd på länsnivå. Det vi har beskrivit nu är saker som RSS redan gör i olika utsträckning och som vi vill förstärka genom statligt stöd för att det ska bli mer jämlikt. Det är alltså som vi ser det inget nytt och det är inte meningen att det ska vara det heller, utan vi vill förstärka det som redan görs!</a:t>
            </a:r>
            <a:endParaRPr lang="sv-SE" dirty="0"/>
          </a:p>
          <a:p>
            <a:endParaRPr lang="sv-SE" dirty="0"/>
          </a:p>
          <a:p>
            <a:pPr>
              <a:lnSpc>
                <a:spcPct val="107000"/>
              </a:lnSpc>
              <a:spcAft>
                <a:spcPts val="800"/>
              </a:spcAft>
            </a:pPr>
            <a:r>
              <a:rPr lang="sv-SE" sz="1800" b="1" dirty="0">
                <a:effectLst/>
                <a:latin typeface="Calibri" panose="020F0502020204030204" pitchFamily="34" charset="0"/>
                <a:ea typeface="Times New Roman" panose="02020603050405020304" pitchFamily="18" charset="0"/>
                <a:cs typeface="Times New Roman" panose="02020603050405020304" pitchFamily="18" charset="0"/>
              </a:rPr>
              <a:t>Samverkan på länsnivå är avgörande för omställningen till en kunskapsbaserad socialtjänst</a:t>
            </a: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Times New Roman" panose="02020603050405020304" pitchFamily="18" charset="0"/>
                <a:cs typeface="Times New Roman" panose="02020603050405020304" pitchFamily="18" charset="0"/>
              </a:rPr>
              <a:t>Många kommuner är för små för att ha egna kunskapsorganisationer. Även om medel tilldelas för att bedriva omställningen lokalt kommer förändringsledare och chefer på den lokala nivån att behöva stöd i sitt arbete. En strategisk del av RSS-verksamheten i länen idag är de nätverk av kommunrepresentanter som samordnas med hjälp av RSS. Samtliga RSS organiserar socialchefsnätverk men också många andra sakområdesnätverk och genom att kommuner genom RSS kan arbeta tillsammans med både med omställningen till en ny socialtjänstlag och i kommande utmaningar kan oönskade ojämlika förhållanden mellan kommuners kapacitet kan utjämnas. </a:t>
            </a:r>
          </a:p>
          <a:p>
            <a:pPr>
              <a:lnSpc>
                <a:spcPct val="107000"/>
              </a:lnSpc>
              <a:spcAft>
                <a:spcPts val="800"/>
              </a:spcAft>
            </a:pP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sv-SE" sz="1800" b="1" dirty="0">
                <a:effectLst/>
                <a:latin typeface="Calibri" panose="020F0502020204030204" pitchFamily="34" charset="0"/>
                <a:ea typeface="Times New Roman" panose="02020603050405020304" pitchFamily="18" charset="0"/>
                <a:cs typeface="Times New Roman" panose="02020603050405020304" pitchFamily="18" charset="0"/>
              </a:rPr>
              <a:t>RSS roll som en dialogpart för staten</a:t>
            </a: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Times New Roman" panose="02020603050405020304" pitchFamily="18" charset="0"/>
                <a:cs typeface="Times New Roman" panose="02020603050405020304" pitchFamily="18" charset="0"/>
              </a:rPr>
              <a:t>Det är av avgörande betydelse för omställningen att de myndigheter som kommer att få uppdrag att stödja omställningen har en dialogpart för att det stöd som tas fram och ska ges av den nationell nivån ska bli relevant och användbart för kommunerna. Genom RSS kan staten föra dialoger med alla Sveriges 290 kommuner. SKR samordnar ett flertal nätverk med representanter från RSS där denna dialog förs redan idag. Men det är ett resurskrävande arbete att föra dialoger, hämta och sprida information till och från kommuner för att vara informationsbärare mellan lokal och nationell nivå. </a:t>
            </a:r>
          </a:p>
          <a:p>
            <a:pPr>
              <a:lnSpc>
                <a:spcPct val="107000"/>
              </a:lnSpc>
              <a:spcAft>
                <a:spcPts val="800"/>
              </a:spcAft>
            </a:pPr>
            <a:r>
              <a:rPr lang="sv-SE" sz="1800" dirty="0">
                <a:effectLst/>
                <a:latin typeface="Calibri" panose="020F0502020204030204" pitchFamily="34" charset="0"/>
                <a:ea typeface="Times New Roman" panose="02020603050405020304" pitchFamily="18" charset="0"/>
                <a:cs typeface="Times New Roman" panose="02020603050405020304" pitchFamily="18" charset="0"/>
              </a:rPr>
              <a:t>Genom Partnerskapet till stöd för kunskapsstyrning i socialtjänsten har steg redan tagits för nationellt samarbete i utvecklingsarbete mellan statliga myndigheter och RSS för lokal nytta. Samarbetet kommer att ha stor betydelse för omställningen men också i utvecklingsarbete framåt. För att alla kommuner ska ha samma möjlighet dels att genom sitt RSS föra fram sina behov och dels medverka/påverka i de utvecklingsarbeten som genomförs nationellt behövs mer jämlika förutsättningar för RSS.</a:t>
            </a:r>
          </a:p>
          <a:p>
            <a:pPr>
              <a:lnSpc>
                <a:spcPct val="107000"/>
              </a:lnSpc>
              <a:spcAft>
                <a:spcPts val="800"/>
              </a:spcAft>
            </a:pP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sv-SE" sz="1800" b="1" dirty="0">
                <a:effectLst/>
                <a:latin typeface="Calibri" panose="020F0502020204030204" pitchFamily="34" charset="0"/>
                <a:ea typeface="Times New Roman" panose="02020603050405020304" pitchFamily="18" charset="0"/>
                <a:cs typeface="Times New Roman" panose="02020603050405020304" pitchFamily="18" charset="0"/>
              </a:rPr>
              <a:t>RSS betydelse för verksamhetsrelevant utvecklingsarbete</a:t>
            </a: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Times New Roman" panose="02020603050405020304" pitchFamily="18" charset="0"/>
                <a:cs typeface="Times New Roman" panose="02020603050405020304" pitchFamily="18" charset="0"/>
              </a:rPr>
              <a:t>Kommuner kommer att behöva stöd att genomföra utvecklingsinsatser utifrån de nya lagkraven med utgångspunkt i aktuella förbättrings- och utvecklingsområden från ett regionalt perspektiv. Det är också ett arbete som kommer att behöva fortsätta efter att den nya lagen implementerats. Det kan exempelvis handla om att stödja kommunerna implementera nya arbetssätt som myndigheterna rekommenderar eller stöd för att följa upp och analysera data från den egna verksamheten. Ett regionalt processtöd blir avgörande särskilt för de små kommunerna som inte har egna utvecklingsresurser inom alla områden. </a:t>
            </a:r>
          </a:p>
          <a:p>
            <a:pPr>
              <a:lnSpc>
                <a:spcPct val="107000"/>
              </a:lnSpc>
              <a:spcAft>
                <a:spcPts val="800"/>
              </a:spcAft>
            </a:pP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sv-SE" sz="1800" b="1" dirty="0">
                <a:effectLst/>
                <a:latin typeface="Calibri" panose="020F0502020204030204" pitchFamily="34" charset="0"/>
                <a:ea typeface="Times New Roman" panose="02020603050405020304" pitchFamily="18" charset="0"/>
                <a:cs typeface="Times New Roman" panose="02020603050405020304" pitchFamily="18" charset="0"/>
              </a:rPr>
              <a:t>RSS roll för kompetensutveckling för socialtjänsten medarbetare</a:t>
            </a: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Times New Roman" panose="02020603050405020304" pitchFamily="18" charset="0"/>
                <a:cs typeface="Times New Roman" panose="02020603050405020304" pitchFamily="18" charset="0"/>
              </a:rPr>
              <a:t>Det behövs en bred verksamhet när det gäller olika former av öppen och skräddarsydd kompetensutveckling för olika yrkeskategorier inom socialtjänsten för att kunna arbeta mer kunskapsbaserat. I samverkan med kommunerna, lärosäten, statliga myndigheter och med andra kommunalförbund och regioner, genomför RSS redan idag olika fortbildningsinsatser. Ett exempel på detta är RSS avgörande roll både för utvecklingen av nationella Yrkesresor för socialtjänstens medarbetare samt genomförandet och samordningen av Yrkesresan regionalt. Detta är ytterligare ett område som i samband med omställningen kommer att behöva intensifieras och förstärkas.</a:t>
            </a:r>
          </a:p>
          <a:p>
            <a:pPr>
              <a:lnSpc>
                <a:spcPct val="107000"/>
              </a:lnSpc>
              <a:spcAft>
                <a:spcPts val="800"/>
              </a:spcAft>
            </a:pP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sv-SE" sz="1800" b="1" dirty="0">
                <a:effectLst/>
                <a:latin typeface="Calibri" panose="020F0502020204030204" pitchFamily="34" charset="0"/>
                <a:ea typeface="Times New Roman" panose="02020603050405020304" pitchFamily="18" charset="0"/>
                <a:cs typeface="Times New Roman" panose="02020603050405020304" pitchFamily="18" charset="0"/>
              </a:rPr>
              <a:t>RSS betydelse för verksamhetsuppföljning och forskning om och med socialtjänsten</a:t>
            </a: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Times New Roman" panose="02020603050405020304" pitchFamily="18" charset="0"/>
                <a:cs typeface="Times New Roman" panose="02020603050405020304" pitchFamily="18" charset="0"/>
              </a:rPr>
              <a:t>Den lokala och praktiknära kunskapsutvecklingen är särskilt viktig för socialtjänstens verksamheter med tanke på dagens tillgång till forskning och nuvarande kunskapsläge för de insatser som ges av socialtjänsten. RSS kan i samarbete med universitet/högskolor eller genom egen FoU-verksamhet bedriva stöd till kommunerna i den lokala kunskapsutvecklingen. Det kan exempelvis handla om analyser, stöd i att genomföra individbaserad systematisk uppföljning, följeforskning på nya arbetssätt, forskarhandledning för verksamhetsutveckling och stöd till implementering av nya arbetssätt. Det handlar också om omvärldsbevakning och förmedling  av aktuell forskning. Att förstärka den lokala kunskapsutvecklingen kommer att bli helt avgörande när socialtjänsten ska arbeta mer kunskapsbaserat och RSS stöd kommer att behöva finnas på lång sikt.</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DCA19E-0B12-45F8-91D9-10F015D4970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7227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Ni ska vara klara 12:</a:t>
            </a:r>
          </a:p>
        </p:txBody>
      </p:sp>
      <p:sp>
        <p:nvSpPr>
          <p:cNvPr id="4" name="Platshållare för bildnummer 3"/>
          <p:cNvSpPr>
            <a:spLocks noGrp="1"/>
          </p:cNvSpPr>
          <p:nvPr>
            <p:ph type="sldNum" sz="quarter" idx="5"/>
          </p:nvPr>
        </p:nvSpPr>
        <p:spPr/>
        <p:txBody>
          <a:bodyPr/>
          <a:lstStyle/>
          <a:p>
            <a:fld id="{C2C11D51-B663-44A8-BA0F-E67F95DE3608}" type="slidenum">
              <a:rPr lang="sv-SE" smtClean="0"/>
              <a:t>32</a:t>
            </a:fld>
            <a:endParaRPr lang="sv-SE"/>
          </a:p>
        </p:txBody>
      </p:sp>
    </p:spTree>
    <p:extLst>
      <p:ext uri="{BB962C8B-B14F-4D97-AF65-F5344CB8AC3E}">
        <p14:creationId xmlns:p14="http://schemas.microsoft.com/office/powerpoint/2010/main" val="15680085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FB7F2EF-F1A0-4F0B-AEE7-4412044D72D3}" type="slidenum">
              <a:rPr lang="sv-SE" smtClean="0"/>
              <a:t>33</a:t>
            </a:fld>
            <a:endParaRPr lang="sv-SE"/>
          </a:p>
        </p:txBody>
      </p:sp>
    </p:spTree>
    <p:extLst>
      <p:ext uri="{BB962C8B-B14F-4D97-AF65-F5344CB8AC3E}">
        <p14:creationId xmlns:p14="http://schemas.microsoft.com/office/powerpoint/2010/main" val="6768703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2C11D51-B663-44A8-BA0F-E67F95DE3608}" type="slidenum">
              <a:rPr lang="sv-SE" smtClean="0"/>
              <a:t>34</a:t>
            </a:fld>
            <a:endParaRPr lang="sv-SE"/>
          </a:p>
        </p:txBody>
      </p:sp>
    </p:spTree>
    <p:extLst>
      <p:ext uri="{BB962C8B-B14F-4D97-AF65-F5344CB8AC3E}">
        <p14:creationId xmlns:p14="http://schemas.microsoft.com/office/powerpoint/2010/main" val="2443936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2C11D51-B663-44A8-BA0F-E67F95DE3608}" type="slidenum">
              <a:rPr lang="sv-SE" smtClean="0"/>
              <a:t>5</a:t>
            </a:fld>
            <a:endParaRPr lang="sv-SE"/>
          </a:p>
        </p:txBody>
      </p:sp>
    </p:spTree>
    <p:extLst>
      <p:ext uri="{BB962C8B-B14F-4D97-AF65-F5344CB8AC3E}">
        <p14:creationId xmlns:p14="http://schemas.microsoft.com/office/powerpoint/2010/main" val="2874373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2C11D51-B663-44A8-BA0F-E67F95DE3608}" type="slidenum">
              <a:rPr lang="sv-SE" smtClean="0"/>
              <a:t>6</a:t>
            </a:fld>
            <a:endParaRPr lang="sv-SE"/>
          </a:p>
        </p:txBody>
      </p:sp>
    </p:spTree>
    <p:extLst>
      <p:ext uri="{BB962C8B-B14F-4D97-AF65-F5344CB8AC3E}">
        <p14:creationId xmlns:p14="http://schemas.microsoft.com/office/powerpoint/2010/main" val="4102723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2C11D51-B663-44A8-BA0F-E67F95DE3608}" type="slidenum">
              <a:rPr lang="sv-SE" smtClean="0"/>
              <a:t>7</a:t>
            </a:fld>
            <a:endParaRPr lang="sv-SE"/>
          </a:p>
        </p:txBody>
      </p:sp>
    </p:spTree>
    <p:extLst>
      <p:ext uri="{BB962C8B-B14F-4D97-AF65-F5344CB8AC3E}">
        <p14:creationId xmlns:p14="http://schemas.microsoft.com/office/powerpoint/2010/main" val="1143829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2C11D51-B663-44A8-BA0F-E67F95DE3608}" type="slidenum">
              <a:rPr lang="sv-SE" smtClean="0"/>
              <a:t>8</a:t>
            </a:fld>
            <a:endParaRPr lang="sv-SE"/>
          </a:p>
        </p:txBody>
      </p:sp>
    </p:spTree>
    <p:extLst>
      <p:ext uri="{BB962C8B-B14F-4D97-AF65-F5344CB8AC3E}">
        <p14:creationId xmlns:p14="http://schemas.microsoft.com/office/powerpoint/2010/main" val="657323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86F025-4475-4D73-92C0-4B7709837C89}" type="slidenum">
              <a:rPr kumimoji="0" lang="sv-S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243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ctr" defTabSz="990752">
              <a:defRPr/>
            </a:pPr>
            <a:endParaRPr lang="sv-SE" sz="1300" dirty="0">
              <a:solidFill>
                <a:prstClr val="white"/>
              </a:solidFill>
              <a:latin typeface="Arial"/>
            </a:endParaRPr>
          </a:p>
          <a:p>
            <a:pPr algn="ctr" defTabSz="990752">
              <a:defRPr/>
            </a:pPr>
            <a:endParaRPr lang="sv-SE" sz="1300" dirty="0">
              <a:solidFill>
                <a:prstClr val="white"/>
              </a:solidFill>
              <a:latin typeface="Arial"/>
            </a:endParaRPr>
          </a:p>
          <a:p>
            <a:pPr algn="ctr" defTabSz="990752">
              <a:defRPr/>
            </a:pPr>
            <a:endParaRPr lang="sv-SE" sz="1300" dirty="0">
              <a:solidFill>
                <a:prstClr val="white"/>
              </a:solidFill>
              <a:latin typeface="Arial"/>
            </a:endParaRPr>
          </a:p>
          <a:p>
            <a:pPr algn="ctr" defTabSz="990752">
              <a:defRPr/>
            </a:pPr>
            <a:endParaRPr lang="sv-SE" sz="1300" dirty="0">
              <a:solidFill>
                <a:prstClr val="white"/>
              </a:solidFill>
              <a:latin typeface="Arial"/>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65A2A9D6-3E17-4DE7-86FE-7F9EB5803821}" type="slidenum">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752" rtl="0" eaLnBrk="1" fontAlgn="auto" latinLnBrk="0" hangingPunct="1">
                <a:lnSpc>
                  <a:spcPct val="100000"/>
                </a:lnSpc>
                <a:spcBef>
                  <a:spcPts val="0"/>
                </a:spcBef>
                <a:spcAft>
                  <a:spcPts val="0"/>
                </a:spcAft>
                <a:buClrTx/>
                <a:buSzTx/>
                <a:buFontTx/>
                <a:buNone/>
                <a:tabLst/>
                <a:defRPr/>
              </a:pPr>
              <a:t>10</a:t>
            </a:fld>
            <a:endParaRPr kumimoji="0" lang="sv-S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6218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7.xml"/><Relationship Id="rId1" Type="http://schemas.openxmlformats.org/officeDocument/2006/relationships/tags" Target="../tags/tag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7.xml"/><Relationship Id="rId1" Type="http://schemas.openxmlformats.org/officeDocument/2006/relationships/tags" Target="../tags/tag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3.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5.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7255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44763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879877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2022-09-29</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4291682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47043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28974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248934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24384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99599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2022-09-29</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pic>
        <p:nvPicPr>
          <p:cNvPr id="7" name="Bildobjekt 6">
            <a:extLst>
              <a:ext uri="{FF2B5EF4-FFF2-40B4-BE49-F238E27FC236}">
                <a16:creationId xmlns:a16="http://schemas.microsoft.com/office/drawing/2014/main" id="{DC4C474C-256C-4F69-82DB-E30D2C1C0985}"/>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3050478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1ADA1F9B-CCF0-4D82-A120-69E88C498975}"/>
              </a:ext>
              <a:ext uri="{C183D7F6-B498-43B3-948B-1728B52AA6E4}">
                <adec:decorative xmlns=""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2022-09-29</a:t>
            </a:fld>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089945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837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F462BC7F-2338-4B3A-95AD-A880358D70D9}"/>
              </a:ext>
              <a:ext uri="{C183D7F6-B498-43B3-948B-1728B52AA6E4}">
                <adec:decorative xmlns=""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2022-09-29</a:t>
            </a:fld>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894996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97776BC-9198-4B58-90BB-4964DF0EC148}"/>
              </a:ext>
              <a:ext uri="{C183D7F6-B498-43B3-948B-1728B52AA6E4}">
                <adec:decorative xmlns=""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2022-09-29</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711906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E92A6A6-8B0A-4DE1-8142-4259EB45C908}"/>
              </a:ext>
              <a:ext uri="{C183D7F6-B498-43B3-948B-1728B52AA6E4}">
                <adec:decorative xmlns=""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4B42D259-ACB8-4FD1-AC0F-9CAC8F5E07E0}" type="datetimeFigureOut">
              <a:rPr lang="sv-SE" smtClean="0"/>
              <a:pPr/>
              <a:t>2022-09-29</a:t>
            </a:fld>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682952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513744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1499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2022-09-29</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2968795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95935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4636993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2242256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055166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2022-09-29</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836915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8309018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791309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051261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2022-09-29</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6600109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2415071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6316559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194396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5492495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8406198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190598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mall för rubrikformat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3523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5120569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2022-09-29</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1064513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960544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7501976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9926694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518607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3266559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fld id="{3B9AF505-51BD-4A48-9CF8-BAC13E98FB57}" type="datetime1">
              <a:rPr lang="sv-SE" smtClean="0"/>
              <a:t>2022-09-29</a:t>
            </a:fld>
            <a:endParaRPr lang="sv-SE"/>
          </a:p>
        </p:txBody>
      </p:sp>
      <p:sp>
        <p:nvSpPr>
          <p:cNvPr id="5" name="Platshållare för sidfot 4"/>
          <p:cNvSpPr>
            <a:spLocks noGrp="1"/>
          </p:cNvSpPr>
          <p:nvPr>
            <p:ph type="ftr" sz="quarter" idx="11"/>
          </p:nvPr>
        </p:nvSpPr>
        <p:spPr/>
        <p:txBody>
          <a:bodyPr/>
          <a:lstStyle>
            <a:lvl1pPr>
              <a:defRPr>
                <a:solidFill>
                  <a:srgbClr val="222221"/>
                </a:solidFill>
              </a:defRPr>
            </a:lvl1pPr>
          </a:lstStyle>
          <a:p>
            <a:r>
              <a:rPr lang="sv-SE"/>
              <a:t>ARBETSMATERIAL</a:t>
            </a:r>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a:p>
        </p:txBody>
      </p:sp>
      <p:pic>
        <p:nvPicPr>
          <p:cNvPr id="7" name="Bildobjekt 6" descr="En bild som visar ritning&#10;&#10;Automatiskt genererad beskrivning">
            <a:extLst>
              <a:ext uri="{FF2B5EF4-FFF2-40B4-BE49-F238E27FC236}">
                <a16:creationId xmlns:a16="http://schemas.microsoft.com/office/drawing/2014/main" id="{DC4C474C-256C-4F69-82DB-E30D2C1C098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20814848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sp>
        <p:nvSpPr>
          <p:cNvPr id="7" name="Do not remove" hidden="1">
            <a:extLst>
              <a:ext uri="{FF2B5EF4-FFF2-40B4-BE49-F238E27FC236}">
                <a16:creationId xmlns:a16="http://schemas.microsoft.com/office/drawing/2014/main" id="{7C1D2F3E-1C30-46B5-ACF8-EF3B035A84CE}"/>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descr="En bild som visar ritning&#10;&#10;Automatiskt genererad beskrivning">
            <a:extLst>
              <a:ext uri="{FF2B5EF4-FFF2-40B4-BE49-F238E27FC236}">
                <a16:creationId xmlns:a16="http://schemas.microsoft.com/office/drawing/2014/main" id="{1ADA1F9B-CCF0-4D82-A120-69E88C4989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p>
        </p:txBody>
      </p:sp>
      <p:sp>
        <p:nvSpPr>
          <p:cNvPr id="4" name="Platshållare för datum 3"/>
          <p:cNvSpPr>
            <a:spLocks noGrp="1"/>
          </p:cNvSpPr>
          <p:nvPr>
            <p:ph type="dt" sz="half" idx="10"/>
          </p:nvPr>
        </p:nvSpPr>
        <p:spPr/>
        <p:txBody>
          <a:bodyPr/>
          <a:lstStyle>
            <a:lvl1pPr>
              <a:defRPr>
                <a:solidFill>
                  <a:srgbClr val="FFFFFF"/>
                </a:solidFill>
              </a:defRPr>
            </a:lvl1pPr>
          </a:lstStyle>
          <a:p>
            <a:fld id="{CCF19BDA-ED30-46DC-9F5E-57063527220D}" type="datetime1">
              <a:rPr lang="sv-SE" smtClean="0"/>
              <a:t>2022-09-29</a:t>
            </a:fld>
            <a:endParaRPr lang="sv-SE"/>
          </a:p>
        </p:txBody>
      </p:sp>
      <p:sp>
        <p:nvSpPr>
          <p:cNvPr id="5" name="Platshållare för sidfot 4"/>
          <p:cNvSpPr>
            <a:spLocks noGrp="1"/>
          </p:cNvSpPr>
          <p:nvPr>
            <p:ph type="ftr" sz="quarter" idx="11"/>
          </p:nvPr>
        </p:nvSpPr>
        <p:spPr/>
        <p:txBody>
          <a:bodyPr/>
          <a:lstStyle>
            <a:lvl1pPr>
              <a:defRPr>
                <a:solidFill>
                  <a:srgbClr val="FFFFFF"/>
                </a:solidFill>
              </a:defRPr>
            </a:lvl1pPr>
          </a:lstStyle>
          <a:p>
            <a:r>
              <a:rPr lang="sv-SE"/>
              <a:t>ARBETSMATERIAL</a:t>
            </a:r>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4194791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descr="En bild som visar enhet&#10;&#10;Automatiskt genererad beskrivning">
            <a:extLst>
              <a:ext uri="{FF2B5EF4-FFF2-40B4-BE49-F238E27FC236}">
                <a16:creationId xmlns:a16="http://schemas.microsoft.com/office/drawing/2014/main" id="{F462BC7F-2338-4B3A-95AD-A880358D70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p>
        </p:txBody>
      </p:sp>
      <p:sp>
        <p:nvSpPr>
          <p:cNvPr id="4" name="Platshållare för datum 3"/>
          <p:cNvSpPr>
            <a:spLocks noGrp="1"/>
          </p:cNvSpPr>
          <p:nvPr>
            <p:ph type="dt" sz="half" idx="10"/>
          </p:nvPr>
        </p:nvSpPr>
        <p:spPr/>
        <p:txBody>
          <a:bodyPr/>
          <a:lstStyle>
            <a:lvl1pPr>
              <a:defRPr>
                <a:solidFill>
                  <a:srgbClr val="FFFFFF"/>
                </a:solidFill>
              </a:defRPr>
            </a:lvl1pPr>
          </a:lstStyle>
          <a:p>
            <a:fld id="{B860983D-ABFF-452E-AB18-8CE541B865B4}" type="datetime1">
              <a:rPr lang="sv-SE" smtClean="0"/>
              <a:t>2022-09-29</a:t>
            </a:fld>
            <a:endParaRPr lang="sv-SE"/>
          </a:p>
        </p:txBody>
      </p:sp>
      <p:sp>
        <p:nvSpPr>
          <p:cNvPr id="5" name="Platshållare för sidfot 4"/>
          <p:cNvSpPr>
            <a:spLocks noGrp="1"/>
          </p:cNvSpPr>
          <p:nvPr>
            <p:ph type="ftr" sz="quarter" idx="11"/>
          </p:nvPr>
        </p:nvSpPr>
        <p:spPr/>
        <p:txBody>
          <a:bodyPr/>
          <a:lstStyle>
            <a:lvl1pPr>
              <a:defRPr>
                <a:solidFill>
                  <a:srgbClr val="FFFFFF"/>
                </a:solidFill>
              </a:defRPr>
            </a:lvl1pPr>
          </a:lstStyle>
          <a:p>
            <a:r>
              <a:rPr lang="sv-SE"/>
              <a:t>ARBETSMATERIAL</a:t>
            </a:r>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646264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mall för rubrikformat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384998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92375573-086C-4AA2-9CC7-D0F7A493E235}"/>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Bildobjekt 6" descr="En bild som visar ritning&#10;&#10;Automatiskt genererad beskrivning">
            <a:extLst>
              <a:ext uri="{FF2B5EF4-FFF2-40B4-BE49-F238E27FC236}">
                <a16:creationId xmlns:a16="http://schemas.microsoft.com/office/drawing/2014/main" id="{F97776BC-9198-4B58-90BB-4964DF0EC1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fld id="{B986C649-EA50-456E-8240-7EC283069212}" type="datetime1">
              <a:rPr lang="sv-SE" smtClean="0"/>
              <a:t>2022-09-29</a:t>
            </a:fld>
            <a:endParaRPr lang="sv-SE"/>
          </a:p>
        </p:txBody>
      </p:sp>
      <p:sp>
        <p:nvSpPr>
          <p:cNvPr id="5" name="Platshållare för sidfot 4"/>
          <p:cNvSpPr>
            <a:spLocks noGrp="1"/>
          </p:cNvSpPr>
          <p:nvPr>
            <p:ph type="ftr" sz="quarter" idx="11"/>
          </p:nvPr>
        </p:nvSpPr>
        <p:spPr/>
        <p:txBody>
          <a:bodyPr/>
          <a:lstStyle>
            <a:lvl1pPr>
              <a:defRPr>
                <a:solidFill>
                  <a:srgbClr val="222221"/>
                </a:solidFill>
              </a:defRPr>
            </a:lvl1pPr>
          </a:lstStyle>
          <a:p>
            <a:r>
              <a:rPr lang="sv-SE"/>
              <a:t>ARBETSMATERIAL</a:t>
            </a:r>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8332528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descr="En bild som visar ritning&#10;&#10;Automatiskt genererad beskrivning">
            <a:extLst>
              <a:ext uri="{FF2B5EF4-FFF2-40B4-BE49-F238E27FC236}">
                <a16:creationId xmlns:a16="http://schemas.microsoft.com/office/drawing/2014/main" id="{1E92A6A6-8B0A-4DE1-8142-4259EB45C9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473F0194-C29A-4D7A-9BBE-79D7795EDF94}" type="datetime1">
              <a:rPr lang="sv-SE" smtClean="0"/>
              <a:t>2022-09-29</a:t>
            </a:fld>
            <a:endParaRPr lang="sv-SE"/>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ARBETSMATERIAL</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5385754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7" name="Do not remove" hidden="1">
            <a:extLst>
              <a:ext uri="{FF2B5EF4-FFF2-40B4-BE49-F238E27FC236}">
                <a16:creationId xmlns:a16="http://schemas.microsoft.com/office/drawing/2014/main" id="{3B93211B-CB54-46DE-A2EC-25DD7E4F2EC6}"/>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C0B9145D-17A0-49B2-8C9F-019A7B09F9E0}" type="datetime1">
              <a:rPr lang="sv-SE" smtClean="0"/>
              <a:t>2022-09-29</a:t>
            </a:fld>
            <a:endParaRPr lang="sv-SE"/>
          </a:p>
        </p:txBody>
      </p:sp>
      <p:sp>
        <p:nvSpPr>
          <p:cNvPr id="5" name="Platshållare för sidfot 4"/>
          <p:cNvSpPr>
            <a:spLocks noGrp="1"/>
          </p:cNvSpPr>
          <p:nvPr>
            <p:ph type="ftr" sz="quarter" idx="11"/>
          </p:nvPr>
        </p:nvSpPr>
        <p:spPr/>
        <p:txBody>
          <a:bodyPr/>
          <a:lstStyle/>
          <a:p>
            <a:r>
              <a:rPr lang="sv-SE"/>
              <a:t>ARBETSMATERIAL</a:t>
            </a:r>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6977478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133" name="Do not remove" hidden="1">
            <a:extLst>
              <a:ext uri="{FF2B5EF4-FFF2-40B4-BE49-F238E27FC236}">
                <a16:creationId xmlns:a16="http://schemas.microsoft.com/office/drawing/2014/main" id="{674A93D5-8765-48B4-992A-8DFC11F67B53}"/>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5C0E407-A264-4FEF-BBB9-61FA8A86D66A}" type="datetime1">
              <a:rPr lang="sv-SE" smtClean="0"/>
              <a:t>2022-09-29</a:t>
            </a:fld>
            <a:endParaRPr lang="sv-SE"/>
          </a:p>
        </p:txBody>
      </p:sp>
      <p:sp>
        <p:nvSpPr>
          <p:cNvPr id="5" name="Platshållare för sidfot 4"/>
          <p:cNvSpPr>
            <a:spLocks noGrp="1"/>
          </p:cNvSpPr>
          <p:nvPr>
            <p:ph type="ftr" sz="quarter" idx="11"/>
          </p:nvPr>
        </p:nvSpPr>
        <p:spPr/>
        <p:txBody>
          <a:bodyPr/>
          <a:lstStyle/>
          <a:p>
            <a:r>
              <a:rPr lang="sv-SE"/>
              <a:t>ARBETSMATERIAL</a:t>
            </a:r>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6453064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52103705-0156-431E-8BBE-9C325382A014}" type="datetime1">
              <a:rPr lang="sv-SE" smtClean="0"/>
              <a:t>2022-09-29</a:t>
            </a:fld>
            <a:endParaRPr lang="sv-SE"/>
          </a:p>
        </p:txBody>
      </p:sp>
      <p:sp>
        <p:nvSpPr>
          <p:cNvPr id="5" name="Platshållare för sidfot 4"/>
          <p:cNvSpPr>
            <a:spLocks noGrp="1"/>
          </p:cNvSpPr>
          <p:nvPr>
            <p:ph type="ftr" sz="quarter" idx="11"/>
          </p:nvPr>
        </p:nvSpPr>
        <p:spPr/>
        <p:txBody>
          <a:bodyPr/>
          <a:lstStyle>
            <a:lvl1pPr>
              <a:defRPr>
                <a:solidFill>
                  <a:schemeClr val="tx1"/>
                </a:solidFill>
              </a:defRPr>
            </a:lvl1pPr>
          </a:lstStyle>
          <a:p>
            <a:r>
              <a:rPr lang="sv-SE"/>
              <a:t>ARBETSMATERIAL</a:t>
            </a: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19015423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9F2BB5F-04A7-4D78-9B9D-C6F0442D48CF}" type="datetime1">
              <a:rPr lang="sv-SE" smtClean="0"/>
              <a:t>2022-09-29</a:t>
            </a:fld>
            <a:endParaRPr lang="sv-SE"/>
          </a:p>
        </p:txBody>
      </p:sp>
      <p:sp>
        <p:nvSpPr>
          <p:cNvPr id="6" name="Platshållare för sidfot 5"/>
          <p:cNvSpPr>
            <a:spLocks noGrp="1"/>
          </p:cNvSpPr>
          <p:nvPr>
            <p:ph type="ftr" sz="quarter" idx="11"/>
          </p:nvPr>
        </p:nvSpPr>
        <p:spPr/>
        <p:txBody>
          <a:bodyPr/>
          <a:lstStyle/>
          <a:p>
            <a:r>
              <a:rPr lang="sv-SE"/>
              <a:t>ARBETSMATERIAL</a:t>
            </a:r>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7525801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AD48F6FB-20C0-4772-B8B2-DB9AC1292AA9}" type="datetime1">
              <a:rPr lang="sv-SE" smtClean="0"/>
              <a:t>2022-09-29</a:t>
            </a:fld>
            <a:endParaRPr lang="sv-SE"/>
          </a:p>
        </p:txBody>
      </p:sp>
      <p:sp>
        <p:nvSpPr>
          <p:cNvPr id="6" name="Platshållare för sidfot 5"/>
          <p:cNvSpPr>
            <a:spLocks noGrp="1"/>
          </p:cNvSpPr>
          <p:nvPr>
            <p:ph type="ftr" sz="quarter" idx="11"/>
          </p:nvPr>
        </p:nvSpPr>
        <p:spPr/>
        <p:txBody>
          <a:bodyPr/>
          <a:lstStyle/>
          <a:p>
            <a:r>
              <a:rPr lang="sv-SE"/>
              <a:t>ARBETSMATERIAL</a:t>
            </a:r>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3391545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DF7C043F-1A16-4BED-B862-4D788F7AE0CE}" type="datetime1">
              <a:rPr lang="sv-SE" smtClean="0"/>
              <a:t>2022-09-29</a:t>
            </a:fld>
            <a:endParaRPr lang="sv-SE"/>
          </a:p>
        </p:txBody>
      </p:sp>
      <p:sp>
        <p:nvSpPr>
          <p:cNvPr id="8" name="Platshållare för sidfot 7"/>
          <p:cNvSpPr>
            <a:spLocks noGrp="1"/>
          </p:cNvSpPr>
          <p:nvPr>
            <p:ph type="ftr" sz="quarter" idx="11"/>
          </p:nvPr>
        </p:nvSpPr>
        <p:spPr/>
        <p:txBody>
          <a:bodyPr/>
          <a:lstStyle/>
          <a:p>
            <a:r>
              <a:rPr lang="sv-SE"/>
              <a:t>ARBETSMATERIAL</a:t>
            </a:r>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8815422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12" name="Do not remove" hidden="1">
            <a:extLst>
              <a:ext uri="{FF2B5EF4-FFF2-40B4-BE49-F238E27FC236}">
                <a16:creationId xmlns:a16="http://schemas.microsoft.com/office/drawing/2014/main" id="{88DE8E9F-1373-4FF2-B98F-6A374A061CAA}"/>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AA8D9D27-82A5-4712-81FE-3A762E7D4FBA}" type="datetime1">
              <a:rPr lang="sv-SE" smtClean="0"/>
              <a:t>2022-09-29</a:t>
            </a:fld>
            <a:endParaRPr lang="sv-SE"/>
          </a:p>
        </p:txBody>
      </p:sp>
      <p:sp>
        <p:nvSpPr>
          <p:cNvPr id="4" name="Platshållare för sidfot 3"/>
          <p:cNvSpPr>
            <a:spLocks noGrp="1"/>
          </p:cNvSpPr>
          <p:nvPr>
            <p:ph type="ftr" sz="quarter" idx="11"/>
          </p:nvPr>
        </p:nvSpPr>
        <p:spPr/>
        <p:txBody>
          <a:bodyPr/>
          <a:lstStyle/>
          <a:p>
            <a:r>
              <a:rPr lang="sv-SE"/>
              <a:t>ARBETSMATERIAL</a:t>
            </a:r>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7797940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14" name="Do not remove" hidden="1">
            <a:extLst>
              <a:ext uri="{FF2B5EF4-FFF2-40B4-BE49-F238E27FC236}">
                <a16:creationId xmlns:a16="http://schemas.microsoft.com/office/drawing/2014/main" id="{A24F2B45-42F4-40FF-9CE4-6EF28160CE2A}"/>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datum 1"/>
          <p:cNvSpPr>
            <a:spLocks noGrp="1"/>
          </p:cNvSpPr>
          <p:nvPr>
            <p:ph type="dt" sz="half" idx="10"/>
          </p:nvPr>
        </p:nvSpPr>
        <p:spPr/>
        <p:txBody>
          <a:bodyPr/>
          <a:lstStyle/>
          <a:p>
            <a:fld id="{FCFE0D47-D594-4F9A-9036-690A0E3FEA87}" type="datetime1">
              <a:rPr lang="sv-SE" smtClean="0"/>
              <a:t>2022-09-29</a:t>
            </a:fld>
            <a:endParaRPr lang="sv-SE"/>
          </a:p>
        </p:txBody>
      </p:sp>
      <p:sp>
        <p:nvSpPr>
          <p:cNvPr id="3" name="Platshållare för sidfot 2"/>
          <p:cNvSpPr>
            <a:spLocks noGrp="1"/>
          </p:cNvSpPr>
          <p:nvPr>
            <p:ph type="ftr" sz="quarter" idx="11"/>
          </p:nvPr>
        </p:nvSpPr>
        <p:spPr/>
        <p:txBody>
          <a:bodyPr/>
          <a:lstStyle/>
          <a:p>
            <a:r>
              <a:rPr lang="sv-SE"/>
              <a:t>ARBETSMATERIAL</a:t>
            </a:r>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97374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mall för rubrikformat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596531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FFE66D57-5625-42FD-BA7E-5A7BE785838E}" type="datetime1">
              <a:rPr lang="sv-SE" smtClean="0"/>
              <a:t>2022-09-29</a:t>
            </a:fld>
            <a:endParaRPr lang="sv-SE"/>
          </a:p>
        </p:txBody>
      </p:sp>
      <p:sp>
        <p:nvSpPr>
          <p:cNvPr id="3" name="Platshållare för sidfot 2"/>
          <p:cNvSpPr>
            <a:spLocks noGrp="1"/>
          </p:cNvSpPr>
          <p:nvPr>
            <p:ph type="ftr" sz="quarter" idx="11"/>
          </p:nvPr>
        </p:nvSpPr>
        <p:spPr/>
        <p:txBody>
          <a:bodyPr/>
          <a:lstStyle/>
          <a:p>
            <a:r>
              <a:rPr lang="sv-SE"/>
              <a:t>ARBETSMATERIAL</a:t>
            </a:r>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248268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7897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31159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2022-09-29</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pic>
        <p:nvPicPr>
          <p:cNvPr id="7" name="Bildobjekt 6">
            <a:extLst>
              <a:ext uri="{FF2B5EF4-FFF2-40B4-BE49-F238E27FC236}">
                <a16:creationId xmlns:a16="http://schemas.microsoft.com/office/drawing/2014/main" id="{DC4C474C-256C-4F69-82DB-E30D2C1C0985}"/>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1487376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20.xml"/><Relationship Id="rId7" Type="http://schemas.openxmlformats.org/officeDocument/2006/relationships/image" Target="../media/image4.e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10.png"/><Relationship Id="rId4" Type="http://schemas.openxmlformats.org/officeDocument/2006/relationships/slideLayout" Target="../slideLayouts/slideLayout2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11.png"/><Relationship Id="rId4" Type="http://schemas.openxmlformats.org/officeDocument/2006/relationships/slideLayout" Target="../slideLayouts/slideLayout3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image" Target="../media/image12.jpeg"/><Relationship Id="rId4" Type="http://schemas.openxmlformats.org/officeDocument/2006/relationships/slideLayout" Target="../slideLayouts/slideLayout42.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49.xml"/><Relationship Id="rId7" Type="http://schemas.openxmlformats.org/officeDocument/2006/relationships/image" Target="../media/image4.emf"/><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theme" Target="../theme/theme7.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image" Target="../media/image1.png"/><Relationship Id="rId5" Type="http://schemas.openxmlformats.org/officeDocument/2006/relationships/slideLayout" Target="../slideLayouts/slideLayout56.xml"/><Relationship Id="rId10" Type="http://schemas.openxmlformats.org/officeDocument/2006/relationships/theme" Target="../theme/theme8.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 uri="{C183D7F6-B498-43B3-948B-1728B52AA6E4}">
                <adec:decorative xmlns="" xmlns:adec="http://schemas.microsoft.com/office/drawing/2017/decorative" val="1"/>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2022-09-29</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971489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756"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72F52CF-ACCF-4081-B692-24F867555F2D}"/>
              </a:ext>
              <a:ext uri="{C183D7F6-B498-43B3-948B-1728B52AA6E4}">
                <adec:decorative xmlns="" xmlns:adec="http://schemas.microsoft.com/office/drawing/2017/decorative"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2022-09-29</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13016064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2022-09-29</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dirty="0"/>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2326646358"/>
      </p:ext>
    </p:extLst>
  </p:cSld>
  <p:clrMap bg1="lt1" tx1="dk1" bg2="lt2" tx2="dk2" accent1="accent1" accent2="accent2" accent3="accent3" accent4="accent4" accent5="accent5" accent6="accent6" hlink="hlink" folHlink="folHlink"/>
  <p:sldLayoutIdLst>
    <p:sldLayoutId id="2147483716" r:id="rId1"/>
    <p:sldLayoutId id="2147483684" r:id="rId2"/>
    <p:sldLayoutId id="2147483685" r:id="rId3"/>
    <p:sldLayoutId id="2147483714" r:id="rId4"/>
    <p:sldLayoutId id="2147483715" r:id="rId5"/>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E89248C0-A8F4-4340-A64C-DEF74DCCB7E9}"/>
              </a:ext>
              <a:ext uri="{C183D7F6-B498-43B3-948B-1728B52AA6E4}">
                <adec:decorative xmlns="" xmlns:adec="http://schemas.microsoft.com/office/drawing/2017/decorative"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2022-09-29</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89981931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22221"/>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2022-09-29</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pic>
        <p:nvPicPr>
          <p:cNvPr id="8" name="Bildobjekt 7">
            <a:extLst>
              <a:ext uri="{FF2B5EF4-FFF2-40B4-BE49-F238E27FC236}">
                <a16:creationId xmlns:a16="http://schemas.microsoft.com/office/drawing/2014/main" id="{6B2614CC-7ACB-4FDF-886D-94F77526C7EF}"/>
              </a:ext>
              <a:ext uri="{C183D7F6-B498-43B3-948B-1728B52AA6E4}">
                <adec:decorative xmlns="" xmlns:adec="http://schemas.microsoft.com/office/drawing/2017/decorative" val="1"/>
              </a:ext>
            </a:extLst>
          </p:cNvPr>
          <p:cNvPicPr>
            <a:picLocks noChangeAspect="1"/>
          </p:cNvPicPr>
          <p:nvPr userDrawn="1"/>
        </p:nvPicPr>
        <p:blipFill>
          <a:blip r:embed="rId10" cstate="hqprint">
            <a:alphaModFix amt="85000"/>
            <a:extLst>
              <a:ext uri="{28A0092B-C50C-407E-A947-70E740481C1C}">
                <a14:useLocalDpi xmlns:a14="http://schemas.microsoft.com/office/drawing/2010/main" val="0"/>
              </a:ext>
            </a:extLst>
          </a:blip>
          <a:stretch>
            <a:fillRect/>
          </a:stretch>
        </p:blipFill>
        <p:spPr>
          <a:xfrm>
            <a:off x="10892244" y="6356350"/>
            <a:ext cx="975640" cy="403961"/>
          </a:xfrm>
          <a:prstGeom prst="rect">
            <a:avLst/>
          </a:prstGeom>
        </p:spPr>
      </p:pic>
    </p:spTree>
    <p:extLst>
      <p:ext uri="{BB962C8B-B14F-4D97-AF65-F5344CB8AC3E}">
        <p14:creationId xmlns:p14="http://schemas.microsoft.com/office/powerpoint/2010/main" val="2017269344"/>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420EEB1-80E0-4243-AAA6-40D671C3359A}"/>
              </a:ext>
              <a:ext uri="{C183D7F6-B498-43B3-948B-1728B52AA6E4}">
                <adec:decorative xmlns="" xmlns:adec="http://schemas.microsoft.com/office/drawing/2017/decorative"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cxnSp>
        <p:nvCxnSpPr>
          <p:cNvPr id="10" name="Rak koppling 9">
            <a:extLst>
              <a:ext uri="{FF2B5EF4-FFF2-40B4-BE49-F238E27FC236}">
                <a16:creationId xmlns:a16="http://schemas.microsoft.com/office/drawing/2014/main" id="{A7BC3E9A-336E-4FA4-891B-A73729A1A1B4}"/>
              </a:ext>
              <a:ext uri="{C183D7F6-B498-43B3-948B-1728B52AA6E4}">
                <adec:decorative xmlns="" xmlns:adec="http://schemas.microsoft.com/office/drawing/2017/decorative" val="1"/>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2022-09-29</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1134289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FF371349-7084-4030-9F16-3775162D71ED}" type="datetime1">
              <a:rPr lang="sv-SE" smtClean="0"/>
              <a:t>2022-09-29</a:t>
            </a:fld>
            <a:endParaRPr lang="sv-SE"/>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r>
              <a:rPr lang="sv-SE"/>
              <a:t>ARBETSMATERIAL</a:t>
            </a: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258105185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Lst>
  <p:hf hdr="0" ftr="0" dt="0"/>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DEF6C157-5FE8-478B-9928-EBB122C5BD50}" type="datetime1">
              <a:rPr lang="sv-SE" smtClean="0"/>
              <a:t>2022-09-29</a:t>
            </a:fld>
            <a:endParaRPr lang="sv-SE"/>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r>
              <a:rPr lang="sv-SE"/>
              <a:t>ARBETSMATERIAL</a:t>
            </a: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3795372643"/>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Lst>
  <p:hf hdr="0" ftr="0" dt="0"/>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cid:77f73e95-d5e4-4c56-827f-416d4b22cc8d@SWEP280.PROD.OUTLOOK.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0.xml"/><Relationship Id="rId4" Type="http://schemas.microsoft.com/office/2018/10/relationships/comments" Target="../comments/modernComment_130_6F80FB94.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0.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8DD_27EB28F4.xml"/><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3" Type="http://schemas.openxmlformats.org/officeDocument/2006/relationships/hyperlink" Target="mailto:anna.nielsen@skr.se" TargetMode="External"/><Relationship Id="rId2" Type="http://schemas.openxmlformats.org/officeDocument/2006/relationships/notesSlide" Target="../notesSlides/notesSlide31.xml"/><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mat, svart, spis, gryta&#10;&#10;Automatiskt genererad beskrivning">
            <a:extLst>
              <a:ext uri="{FF2B5EF4-FFF2-40B4-BE49-F238E27FC236}">
                <a16:creationId xmlns:a16="http://schemas.microsoft.com/office/drawing/2014/main" id="{2B289C6F-B83C-E934-2BC8-F712E5581ED5}"/>
              </a:ext>
            </a:extLst>
          </p:cNvPr>
          <p:cNvPicPr>
            <a:picLocks noChangeAspect="1"/>
          </p:cNvPicPr>
          <p:nvPr/>
        </p:nvPicPr>
        <p:blipFill rotWithShape="1">
          <a:blip r:embed="rId3" r:link="rId4">
            <a:extLst>
              <a:ext uri="{28A0092B-C50C-407E-A947-70E740481C1C}">
                <a14:useLocalDpi xmlns:a14="http://schemas.microsoft.com/office/drawing/2010/main" val="0"/>
              </a:ext>
            </a:extLst>
          </a:blip>
          <a:srcRect t="27908" r="2" b="8138"/>
          <a:stretch>
            <a:fillRect/>
          </a:stretch>
        </p:blipFill>
        <p:spPr bwMode="auto">
          <a:xfrm>
            <a:off x="6200776" y="1267326"/>
            <a:ext cx="4684296" cy="3994486"/>
          </a:xfrm>
          <a:prstGeom prst="rect">
            <a:avLst/>
          </a:prstGeom>
          <a:noFill/>
          <a:ln>
            <a:noFill/>
          </a:ln>
          <a:extLst>
            <a:ext uri="{53640926-AAD7-44D8-BBD7-CCE9431645EC}">
              <a14:shadowObscured xmlns:a14="http://schemas.microsoft.com/office/drawing/2010/main"/>
            </a:ext>
          </a:extLst>
        </p:spPr>
      </p:pic>
      <p:sp>
        <p:nvSpPr>
          <p:cNvPr id="2" name="Rubrik 1">
            <a:extLst>
              <a:ext uri="{FF2B5EF4-FFF2-40B4-BE49-F238E27FC236}">
                <a16:creationId xmlns:a16="http://schemas.microsoft.com/office/drawing/2014/main" id="{B7E1CE0D-1BB1-47FC-A45E-C23385E1FFBC}"/>
              </a:ext>
            </a:extLst>
          </p:cNvPr>
          <p:cNvSpPr>
            <a:spLocks noGrp="1"/>
          </p:cNvSpPr>
          <p:nvPr>
            <p:ph type="title"/>
          </p:nvPr>
        </p:nvSpPr>
        <p:spPr>
          <a:xfrm>
            <a:off x="601831" y="1753353"/>
            <a:ext cx="4964779" cy="1966912"/>
          </a:xfrm>
        </p:spPr>
        <p:txBody>
          <a:bodyPr anchor="t">
            <a:normAutofit/>
          </a:bodyPr>
          <a:lstStyle/>
          <a:p>
            <a:r>
              <a:rPr lang="sv-SE" sz="3700" dirty="0"/>
              <a:t>NSK-S och RSS</a:t>
            </a:r>
            <a:br>
              <a:rPr lang="sv-SE" sz="3700" dirty="0"/>
            </a:br>
            <a:r>
              <a:rPr lang="sv-SE" sz="3700" dirty="0"/>
              <a:t>22 september</a:t>
            </a:r>
          </a:p>
        </p:txBody>
      </p:sp>
    </p:spTree>
    <p:extLst>
      <p:ext uri="{BB962C8B-B14F-4D97-AF65-F5344CB8AC3E}">
        <p14:creationId xmlns:p14="http://schemas.microsoft.com/office/powerpoint/2010/main" val="1967170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diagonala rundade hörn 2">
            <a:extLst>
              <a:ext uri="{FF2B5EF4-FFF2-40B4-BE49-F238E27FC236}">
                <a16:creationId xmlns:a16="http://schemas.microsoft.com/office/drawing/2014/main" id="{0E6809EE-D048-4611-A0B0-9CC9F456159E}"/>
              </a:ext>
            </a:extLst>
          </p:cNvPr>
          <p:cNvSpPr/>
          <p:nvPr/>
        </p:nvSpPr>
        <p:spPr>
          <a:xfrm>
            <a:off x="237308" y="237726"/>
            <a:ext cx="11541052" cy="5832869"/>
          </a:xfrm>
          <a:prstGeom prst="round2DiagRect">
            <a:avLst/>
          </a:prstGeom>
          <a:solidFill>
            <a:schemeClr val="bg1"/>
          </a:solid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12" name="Rak pilkoppling 11">
            <a:extLst>
              <a:ext uri="{FF2B5EF4-FFF2-40B4-BE49-F238E27FC236}">
                <a16:creationId xmlns:a16="http://schemas.microsoft.com/office/drawing/2014/main" id="{5D6AA6B0-3E96-4090-9E14-C7A04C88C6AA}"/>
              </a:ext>
            </a:extLst>
          </p:cNvPr>
          <p:cNvCxnSpPr>
            <a:cxnSpLocks/>
          </p:cNvCxnSpPr>
          <p:nvPr/>
        </p:nvCxnSpPr>
        <p:spPr>
          <a:xfrm>
            <a:off x="237308" y="1371981"/>
            <a:ext cx="1171738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Explosion: 8 punkter 5">
            <a:extLst>
              <a:ext uri="{FF2B5EF4-FFF2-40B4-BE49-F238E27FC236}">
                <a16:creationId xmlns:a16="http://schemas.microsoft.com/office/drawing/2014/main" id="{401F7A14-D1A1-6603-E572-CEE8DB181513}"/>
              </a:ext>
            </a:extLst>
          </p:cNvPr>
          <p:cNvSpPr/>
          <p:nvPr/>
        </p:nvSpPr>
        <p:spPr>
          <a:xfrm>
            <a:off x="599562" y="628653"/>
            <a:ext cx="7953375" cy="5372093"/>
          </a:xfrm>
          <a:prstGeom prst="irregularSeal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3" name="textruta 22">
            <a:extLst>
              <a:ext uri="{FF2B5EF4-FFF2-40B4-BE49-F238E27FC236}">
                <a16:creationId xmlns:a16="http://schemas.microsoft.com/office/drawing/2014/main" id="{30ACB204-BE4E-4433-A3AA-ABB598BDFF13}"/>
              </a:ext>
            </a:extLst>
          </p:cNvPr>
          <p:cNvSpPr txBox="1"/>
          <p:nvPr/>
        </p:nvSpPr>
        <p:spPr>
          <a:xfrm>
            <a:off x="1790701" y="2700061"/>
            <a:ext cx="5119384"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dirty="0">
                <a:ln>
                  <a:noFill/>
                </a:ln>
                <a:solidFill>
                  <a:prstClr val="black"/>
                </a:solidFill>
                <a:effectLst/>
                <a:uLnTx/>
                <a:uFillTx/>
                <a:latin typeface="Arial"/>
                <a:ea typeface="+mn-ea"/>
                <a:cs typeface="+mn-cs"/>
              </a:rPr>
              <a:t>Rapporten är färdig!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dirty="0">
                <a:ln>
                  <a:noFill/>
                </a:ln>
                <a:solidFill>
                  <a:prstClr val="black"/>
                </a:solidFill>
                <a:effectLst/>
                <a:uLnTx/>
                <a:uFillTx/>
                <a:latin typeface="Arial"/>
                <a:ea typeface="+mn-ea"/>
                <a:cs typeface="+mn-cs"/>
              </a:rPr>
              <a:t>(HURRA!)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4000" b="1" i="0" u="none" strike="noStrike" kern="1200" cap="none" spc="0" normalizeH="0" baseline="0" noProof="0" dirty="0">
              <a:ln>
                <a:noFill/>
              </a:ln>
              <a:solidFill>
                <a:prstClr val="black"/>
              </a:solidFill>
              <a:effectLst/>
              <a:uLnTx/>
              <a:uFillTx/>
              <a:latin typeface="Arial"/>
              <a:ea typeface="+mn-ea"/>
              <a:cs typeface="+mn-cs"/>
            </a:endParaRPr>
          </a:p>
        </p:txBody>
      </p:sp>
      <p:sp>
        <p:nvSpPr>
          <p:cNvPr id="9" name="Rektangel 8">
            <a:extLst>
              <a:ext uri="{FF2B5EF4-FFF2-40B4-BE49-F238E27FC236}">
                <a16:creationId xmlns:a16="http://schemas.microsoft.com/office/drawing/2014/main" id="{3DEE722C-CE2C-5DE5-22BE-29B86CC4092F}"/>
              </a:ext>
            </a:extLst>
          </p:cNvPr>
          <p:cNvSpPr/>
          <p:nvPr/>
        </p:nvSpPr>
        <p:spPr>
          <a:xfrm rot="1207242">
            <a:off x="8388878" y="1664265"/>
            <a:ext cx="2105732" cy="29797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pic>
        <p:nvPicPr>
          <p:cNvPr id="8" name="Bildobjekt 7">
            <a:extLst>
              <a:ext uri="{FF2B5EF4-FFF2-40B4-BE49-F238E27FC236}">
                <a16:creationId xmlns:a16="http://schemas.microsoft.com/office/drawing/2014/main" id="{754E0F63-29DC-B82B-012A-37FA8A1D29C9}"/>
              </a:ext>
            </a:extLst>
          </p:cNvPr>
          <p:cNvPicPr>
            <a:picLocks noChangeAspect="1"/>
          </p:cNvPicPr>
          <p:nvPr/>
        </p:nvPicPr>
        <p:blipFill>
          <a:blip r:embed="rId3"/>
          <a:stretch>
            <a:fillRect/>
          </a:stretch>
        </p:blipFill>
        <p:spPr>
          <a:xfrm rot="1193228">
            <a:off x="8436904" y="1735263"/>
            <a:ext cx="2009682" cy="2837791"/>
          </a:xfrm>
          <a:prstGeom prst="rect">
            <a:avLst/>
          </a:prstGeom>
        </p:spPr>
      </p:pic>
    </p:spTree>
    <p:extLst>
      <p:ext uri="{BB962C8B-B14F-4D97-AF65-F5344CB8AC3E}">
        <p14:creationId xmlns:p14="http://schemas.microsoft.com/office/powerpoint/2010/main" val="2875047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diagonala rundade hörn 6">
            <a:extLst>
              <a:ext uri="{FF2B5EF4-FFF2-40B4-BE49-F238E27FC236}">
                <a16:creationId xmlns:a16="http://schemas.microsoft.com/office/drawing/2014/main" id="{4976FFD0-9E2D-421F-8BA0-49573CC55B51}"/>
              </a:ext>
            </a:extLst>
          </p:cNvPr>
          <p:cNvSpPr/>
          <p:nvPr/>
        </p:nvSpPr>
        <p:spPr>
          <a:xfrm>
            <a:off x="235267" y="170010"/>
            <a:ext cx="11507870" cy="5912908"/>
          </a:xfrm>
          <a:prstGeom prst="round2Diag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Rektangel: diagonala rundade hörn 15">
            <a:extLst>
              <a:ext uri="{FF2B5EF4-FFF2-40B4-BE49-F238E27FC236}">
                <a16:creationId xmlns:a16="http://schemas.microsoft.com/office/drawing/2014/main" id="{256ADE37-5600-4A4E-B245-2C28BE9B00DA}"/>
              </a:ext>
            </a:extLst>
          </p:cNvPr>
          <p:cNvSpPr/>
          <p:nvPr/>
        </p:nvSpPr>
        <p:spPr>
          <a:xfrm>
            <a:off x="6042424" y="4095105"/>
            <a:ext cx="2206305" cy="109895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Socialtjänstdataregister – utökade möjligheter till nationell statistik</a:t>
            </a:r>
          </a:p>
        </p:txBody>
      </p:sp>
      <p:sp>
        <p:nvSpPr>
          <p:cNvPr id="17" name="Rektangel: diagonala rundade hörn 16">
            <a:extLst>
              <a:ext uri="{FF2B5EF4-FFF2-40B4-BE49-F238E27FC236}">
                <a16:creationId xmlns:a16="http://schemas.microsoft.com/office/drawing/2014/main" id="{747CB0AA-CF9E-457B-886A-D1DE6593D2D0}"/>
              </a:ext>
            </a:extLst>
          </p:cNvPr>
          <p:cNvSpPr/>
          <p:nvPr/>
        </p:nvSpPr>
        <p:spPr>
          <a:xfrm>
            <a:off x="3486233" y="4052575"/>
            <a:ext cx="2206305" cy="109895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Övergripande planering, planering av insatser för enskilda</a:t>
            </a:r>
          </a:p>
        </p:txBody>
      </p:sp>
      <p:sp>
        <p:nvSpPr>
          <p:cNvPr id="18" name="Rektangel: diagonala rundade hörn 17">
            <a:extLst>
              <a:ext uri="{FF2B5EF4-FFF2-40B4-BE49-F238E27FC236}">
                <a16:creationId xmlns:a16="http://schemas.microsoft.com/office/drawing/2014/main" id="{C5F3DBFC-E64A-4E34-95ED-45A6E048949B}"/>
              </a:ext>
            </a:extLst>
          </p:cNvPr>
          <p:cNvSpPr/>
          <p:nvPr/>
        </p:nvSpPr>
        <p:spPr>
          <a:xfrm>
            <a:off x="3486234" y="2771531"/>
            <a:ext cx="2206305" cy="109895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Förebyggande och lätt tillgänglig</a:t>
            </a:r>
          </a:p>
        </p:txBody>
      </p:sp>
      <p:sp>
        <p:nvSpPr>
          <p:cNvPr id="19" name="Rektangel: diagonala rundade hörn 18">
            <a:extLst>
              <a:ext uri="{FF2B5EF4-FFF2-40B4-BE49-F238E27FC236}">
                <a16:creationId xmlns:a16="http://schemas.microsoft.com/office/drawing/2014/main" id="{3B28AB86-4FFE-4D56-8332-36CE3A0E83E9}"/>
              </a:ext>
            </a:extLst>
          </p:cNvPr>
          <p:cNvSpPr/>
          <p:nvPr/>
        </p:nvSpPr>
        <p:spPr>
          <a:xfrm>
            <a:off x="6096000" y="1433523"/>
            <a:ext cx="2206305" cy="109895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Kunskapsbaserad socialtjänst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 evidens och beprövad erfarenhet </a:t>
            </a:r>
          </a:p>
        </p:txBody>
      </p:sp>
      <p:cxnSp>
        <p:nvCxnSpPr>
          <p:cNvPr id="12" name="Rak pilkoppling 11">
            <a:extLst>
              <a:ext uri="{FF2B5EF4-FFF2-40B4-BE49-F238E27FC236}">
                <a16:creationId xmlns:a16="http://schemas.microsoft.com/office/drawing/2014/main" id="{5D6AA6B0-3E96-4090-9E14-C7A04C88C6AA}"/>
              </a:ext>
            </a:extLst>
          </p:cNvPr>
          <p:cNvCxnSpPr>
            <a:cxnSpLocks/>
          </p:cNvCxnSpPr>
          <p:nvPr/>
        </p:nvCxnSpPr>
        <p:spPr>
          <a:xfrm>
            <a:off x="0" y="1197738"/>
            <a:ext cx="120848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4" name="Group 15">
            <a:extLst>
              <a:ext uri="{FF2B5EF4-FFF2-40B4-BE49-F238E27FC236}">
                <a16:creationId xmlns:a16="http://schemas.microsoft.com/office/drawing/2014/main" id="{FB322149-15D6-4166-BDFD-90BAF93258B3}"/>
              </a:ext>
            </a:extLst>
          </p:cNvPr>
          <p:cNvGrpSpPr/>
          <p:nvPr/>
        </p:nvGrpSpPr>
        <p:grpSpPr>
          <a:xfrm rot="20393631">
            <a:off x="541208" y="1767549"/>
            <a:ext cx="2639081" cy="3106922"/>
            <a:chOff x="370321" y="2776646"/>
            <a:chExt cx="2440917" cy="3031808"/>
          </a:xfrm>
        </p:grpSpPr>
        <p:pic>
          <p:nvPicPr>
            <p:cNvPr id="15" name="Picture 6">
              <a:extLst>
                <a:ext uri="{FF2B5EF4-FFF2-40B4-BE49-F238E27FC236}">
                  <a16:creationId xmlns:a16="http://schemas.microsoft.com/office/drawing/2014/main" id="{D16FB9A8-E70C-4F2B-9307-E616085A6203}"/>
                </a:ext>
              </a:extLst>
            </p:cNvPr>
            <p:cNvPicPr>
              <a:picLocks noChangeAspect="1"/>
            </p:cNvPicPr>
            <p:nvPr/>
          </p:nvPicPr>
          <p:blipFill rotWithShape="1">
            <a:blip r:embed="rId3"/>
            <a:srcRect t="12794"/>
            <a:stretch/>
          </p:blipFill>
          <p:spPr>
            <a:xfrm rot="1212392">
              <a:off x="370321" y="2776646"/>
              <a:ext cx="2440917" cy="3031808"/>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21" name="Rectangle 7">
              <a:extLst>
                <a:ext uri="{FF2B5EF4-FFF2-40B4-BE49-F238E27FC236}">
                  <a16:creationId xmlns:a16="http://schemas.microsoft.com/office/drawing/2014/main" id="{7598E42A-5C8F-4141-9FCD-A89CBC7DB713}"/>
                </a:ext>
              </a:extLst>
            </p:cNvPr>
            <p:cNvSpPr/>
            <p:nvPr/>
          </p:nvSpPr>
          <p:spPr>
            <a:xfrm>
              <a:off x="1027227" y="3323642"/>
              <a:ext cx="424483" cy="138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22" name="textruta 21">
            <a:extLst>
              <a:ext uri="{FF2B5EF4-FFF2-40B4-BE49-F238E27FC236}">
                <a16:creationId xmlns:a16="http://schemas.microsoft.com/office/drawing/2014/main" id="{75D99F5D-9C0C-4C2D-9E6D-65746B16BED7}"/>
              </a:ext>
            </a:extLst>
          </p:cNvPr>
          <p:cNvSpPr txBox="1"/>
          <p:nvPr/>
        </p:nvSpPr>
        <p:spPr>
          <a:xfrm>
            <a:off x="1258625" y="500289"/>
            <a:ext cx="109333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black"/>
                </a:solidFill>
                <a:effectLst/>
                <a:uLnTx/>
                <a:uFillTx/>
                <a:latin typeface="Arial"/>
                <a:ea typeface="+mn-ea"/>
                <a:cs typeface="+mn-cs"/>
              </a:rPr>
              <a:t>Workshop i en kontext</a:t>
            </a:r>
          </a:p>
        </p:txBody>
      </p:sp>
      <p:sp>
        <p:nvSpPr>
          <p:cNvPr id="20" name="Rektangel: diagonala rundade hörn 19">
            <a:extLst>
              <a:ext uri="{FF2B5EF4-FFF2-40B4-BE49-F238E27FC236}">
                <a16:creationId xmlns:a16="http://schemas.microsoft.com/office/drawing/2014/main" id="{73EA8D44-53BC-7ABF-1520-F00D4264C6C4}"/>
              </a:ext>
            </a:extLst>
          </p:cNvPr>
          <p:cNvSpPr/>
          <p:nvPr/>
        </p:nvSpPr>
        <p:spPr>
          <a:xfrm>
            <a:off x="3486233" y="1433523"/>
            <a:ext cx="2206305" cy="109895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Jämställdhet – jämställda levnadsvillkor</a:t>
            </a:r>
          </a:p>
        </p:txBody>
      </p:sp>
      <p:sp>
        <p:nvSpPr>
          <p:cNvPr id="23" name="Rektangel: diagonala rundade hörn 22">
            <a:extLst>
              <a:ext uri="{FF2B5EF4-FFF2-40B4-BE49-F238E27FC236}">
                <a16:creationId xmlns:a16="http://schemas.microsoft.com/office/drawing/2014/main" id="{02A2FE82-F8F2-A197-E532-F209023D09D5}"/>
              </a:ext>
            </a:extLst>
          </p:cNvPr>
          <p:cNvSpPr/>
          <p:nvPr/>
        </p:nvSpPr>
        <p:spPr>
          <a:xfrm>
            <a:off x="6096000" y="2771531"/>
            <a:ext cx="2206305" cy="109895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Systematisk kvalitetsuppföljning och-utveckling</a:t>
            </a:r>
          </a:p>
        </p:txBody>
      </p:sp>
      <p:sp>
        <p:nvSpPr>
          <p:cNvPr id="26" name="Rektangel: diagonala rundade hörn 25">
            <a:extLst>
              <a:ext uri="{FF2B5EF4-FFF2-40B4-BE49-F238E27FC236}">
                <a16:creationId xmlns:a16="http://schemas.microsoft.com/office/drawing/2014/main" id="{EF40151A-AB52-2621-CC79-8F86AD2BF050}"/>
              </a:ext>
            </a:extLst>
          </p:cNvPr>
          <p:cNvSpPr/>
          <p:nvPr/>
        </p:nvSpPr>
        <p:spPr>
          <a:xfrm>
            <a:off x="9008993" y="2743241"/>
            <a:ext cx="2206305" cy="1098958"/>
          </a:xfrm>
          <a:prstGeom prst="round2Diag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Intressebevakning för att stärka den regionala nivån genom reglering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870723988"/>
      </p:ext>
    </p:extLst>
  </p:cSld>
  <p:clrMapOvr>
    <a:masterClrMapping/>
  </p:clrMapOvr>
  <p:extLst>
    <p:ext uri="{6950BFC3-D8DA-4A85-94F7-54DA5524770B}">
      <p188:commentRel xmlns="" xmlns:p188="http://schemas.microsoft.com/office/powerpoint/2018/8/main" r:id="rId4"/>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diagonala rundade hörn 6">
            <a:extLst>
              <a:ext uri="{FF2B5EF4-FFF2-40B4-BE49-F238E27FC236}">
                <a16:creationId xmlns:a16="http://schemas.microsoft.com/office/drawing/2014/main" id="{4976FFD0-9E2D-421F-8BA0-49573CC55B51}"/>
              </a:ext>
            </a:extLst>
          </p:cNvPr>
          <p:cNvSpPr/>
          <p:nvPr/>
        </p:nvSpPr>
        <p:spPr>
          <a:xfrm>
            <a:off x="288489" y="233718"/>
            <a:ext cx="11507870" cy="5912908"/>
          </a:xfrm>
          <a:prstGeom prst="round2Diag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cxnSp>
        <p:nvCxnSpPr>
          <p:cNvPr id="12" name="Rak pilkoppling 11">
            <a:extLst>
              <a:ext uri="{FF2B5EF4-FFF2-40B4-BE49-F238E27FC236}">
                <a16:creationId xmlns:a16="http://schemas.microsoft.com/office/drawing/2014/main" id="{5D6AA6B0-3E96-4090-9E14-C7A04C88C6AA}"/>
              </a:ext>
            </a:extLst>
          </p:cNvPr>
          <p:cNvCxnSpPr>
            <a:cxnSpLocks/>
          </p:cNvCxnSpPr>
          <p:nvPr/>
        </p:nvCxnSpPr>
        <p:spPr>
          <a:xfrm>
            <a:off x="0" y="1197738"/>
            <a:ext cx="120848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0" name="Bildobjekt 19">
            <a:extLst>
              <a:ext uri="{FF2B5EF4-FFF2-40B4-BE49-F238E27FC236}">
                <a16:creationId xmlns:a16="http://schemas.microsoft.com/office/drawing/2014/main" id="{D59F50A5-B823-F969-E368-1547D11D6547}"/>
              </a:ext>
            </a:extLst>
          </p:cNvPr>
          <p:cNvPicPr>
            <a:picLocks noChangeAspect="1"/>
          </p:cNvPicPr>
          <p:nvPr/>
        </p:nvPicPr>
        <p:blipFill>
          <a:blip r:embed="rId3"/>
          <a:stretch>
            <a:fillRect/>
          </a:stretch>
        </p:blipFill>
        <p:spPr>
          <a:xfrm>
            <a:off x="8459162" y="1778618"/>
            <a:ext cx="2676679" cy="1505631"/>
          </a:xfrm>
          <a:prstGeom prst="rect">
            <a:avLst/>
          </a:prstGeom>
          <a:ln>
            <a:solidFill>
              <a:schemeClr val="tx2"/>
            </a:solidFill>
          </a:ln>
          <a:effectLst>
            <a:outerShdw blurRad="50800" dist="38100" dir="2700000" algn="tl" rotWithShape="0">
              <a:prstClr val="black">
                <a:alpha val="40000"/>
              </a:prstClr>
            </a:outerShdw>
          </a:effectLst>
        </p:spPr>
      </p:pic>
      <p:pic>
        <p:nvPicPr>
          <p:cNvPr id="10" name="Bildobjekt 9">
            <a:extLst>
              <a:ext uri="{FF2B5EF4-FFF2-40B4-BE49-F238E27FC236}">
                <a16:creationId xmlns:a16="http://schemas.microsoft.com/office/drawing/2014/main" id="{097178B2-757D-9AF9-761E-CF57A4F16397}"/>
              </a:ext>
            </a:extLst>
          </p:cNvPr>
          <p:cNvPicPr>
            <a:picLocks noChangeAspect="1"/>
          </p:cNvPicPr>
          <p:nvPr/>
        </p:nvPicPr>
        <p:blipFill>
          <a:blip r:embed="rId4"/>
          <a:stretch>
            <a:fillRect/>
          </a:stretch>
        </p:blipFill>
        <p:spPr>
          <a:xfrm>
            <a:off x="7958913" y="3793924"/>
            <a:ext cx="3677178" cy="1657275"/>
          </a:xfrm>
          <a:prstGeom prst="rect">
            <a:avLst/>
          </a:prstGeom>
          <a:ln>
            <a:solidFill>
              <a:schemeClr val="tx2"/>
            </a:solidFill>
          </a:ln>
        </p:spPr>
      </p:pic>
      <p:pic>
        <p:nvPicPr>
          <p:cNvPr id="25" name="Bildobjekt 24">
            <a:extLst>
              <a:ext uri="{FF2B5EF4-FFF2-40B4-BE49-F238E27FC236}">
                <a16:creationId xmlns:a16="http://schemas.microsoft.com/office/drawing/2014/main" id="{F37AF7D9-FDE9-2CFE-B769-3371F8AB2797}"/>
              </a:ext>
            </a:extLst>
          </p:cNvPr>
          <p:cNvPicPr>
            <a:picLocks noChangeAspect="1"/>
          </p:cNvPicPr>
          <p:nvPr/>
        </p:nvPicPr>
        <p:blipFill>
          <a:blip r:embed="rId5"/>
          <a:stretch>
            <a:fillRect/>
          </a:stretch>
        </p:blipFill>
        <p:spPr>
          <a:xfrm rot="20010309">
            <a:off x="278318" y="1875114"/>
            <a:ext cx="2529361" cy="1435533"/>
          </a:xfrm>
          <a:prstGeom prst="rect">
            <a:avLst/>
          </a:prstGeom>
          <a:ln>
            <a:solidFill>
              <a:schemeClr val="accent4">
                <a:lumMod val="50000"/>
              </a:schemeClr>
            </a:solidFill>
          </a:ln>
        </p:spPr>
      </p:pic>
      <p:pic>
        <p:nvPicPr>
          <p:cNvPr id="23" name="Bildobjekt 22">
            <a:extLst>
              <a:ext uri="{FF2B5EF4-FFF2-40B4-BE49-F238E27FC236}">
                <a16:creationId xmlns:a16="http://schemas.microsoft.com/office/drawing/2014/main" id="{4769EFDA-C076-65A2-034F-35B4E84074F1}"/>
              </a:ext>
            </a:extLst>
          </p:cNvPr>
          <p:cNvPicPr>
            <a:picLocks noChangeAspect="1"/>
          </p:cNvPicPr>
          <p:nvPr/>
        </p:nvPicPr>
        <p:blipFill>
          <a:blip r:embed="rId6"/>
          <a:stretch>
            <a:fillRect/>
          </a:stretch>
        </p:blipFill>
        <p:spPr>
          <a:xfrm rot="1383201">
            <a:off x="1525160" y="2686639"/>
            <a:ext cx="2529361" cy="1429237"/>
          </a:xfrm>
          <a:prstGeom prst="rect">
            <a:avLst/>
          </a:prstGeom>
          <a:ln>
            <a:solidFill>
              <a:schemeClr val="tx2"/>
            </a:solidFill>
          </a:ln>
        </p:spPr>
      </p:pic>
      <p:pic>
        <p:nvPicPr>
          <p:cNvPr id="27" name="Bildobjekt 26">
            <a:extLst>
              <a:ext uri="{FF2B5EF4-FFF2-40B4-BE49-F238E27FC236}">
                <a16:creationId xmlns:a16="http://schemas.microsoft.com/office/drawing/2014/main" id="{329AB0C3-8C81-60E2-9ECE-9BAC6FE44921}"/>
              </a:ext>
            </a:extLst>
          </p:cNvPr>
          <p:cNvPicPr>
            <a:picLocks noChangeAspect="1"/>
          </p:cNvPicPr>
          <p:nvPr/>
        </p:nvPicPr>
        <p:blipFill>
          <a:blip r:embed="rId7"/>
          <a:stretch>
            <a:fillRect/>
          </a:stretch>
        </p:blipFill>
        <p:spPr>
          <a:xfrm>
            <a:off x="708515" y="3497311"/>
            <a:ext cx="2562447" cy="1438698"/>
          </a:xfrm>
          <a:prstGeom prst="rect">
            <a:avLst/>
          </a:prstGeom>
          <a:ln>
            <a:solidFill>
              <a:schemeClr val="tx2"/>
            </a:solidFill>
          </a:ln>
        </p:spPr>
      </p:pic>
      <p:pic>
        <p:nvPicPr>
          <p:cNvPr id="5" name="Bildobjekt 4">
            <a:extLst>
              <a:ext uri="{FF2B5EF4-FFF2-40B4-BE49-F238E27FC236}">
                <a16:creationId xmlns:a16="http://schemas.microsoft.com/office/drawing/2014/main" id="{5E1A7A59-39A0-EDDC-AAB8-29DC018E5D84}"/>
              </a:ext>
            </a:extLst>
          </p:cNvPr>
          <p:cNvPicPr>
            <a:picLocks noChangeAspect="1"/>
          </p:cNvPicPr>
          <p:nvPr/>
        </p:nvPicPr>
        <p:blipFill>
          <a:blip r:embed="rId8"/>
          <a:stretch>
            <a:fillRect/>
          </a:stretch>
        </p:blipFill>
        <p:spPr>
          <a:xfrm rot="487437">
            <a:off x="1161051" y="4541611"/>
            <a:ext cx="2529361" cy="1433489"/>
          </a:xfrm>
          <a:prstGeom prst="rect">
            <a:avLst/>
          </a:prstGeom>
          <a:ln>
            <a:solidFill>
              <a:schemeClr val="tx2"/>
            </a:solidFill>
          </a:ln>
        </p:spPr>
      </p:pic>
      <p:pic>
        <p:nvPicPr>
          <p:cNvPr id="3" name="Bildobjekt 2">
            <a:extLst>
              <a:ext uri="{FF2B5EF4-FFF2-40B4-BE49-F238E27FC236}">
                <a16:creationId xmlns:a16="http://schemas.microsoft.com/office/drawing/2014/main" id="{F2ACDBCB-5FE2-529D-85DB-B3CC1C56239C}"/>
              </a:ext>
            </a:extLst>
          </p:cNvPr>
          <p:cNvPicPr>
            <a:picLocks noChangeAspect="1"/>
          </p:cNvPicPr>
          <p:nvPr/>
        </p:nvPicPr>
        <p:blipFill>
          <a:blip r:embed="rId9"/>
          <a:stretch>
            <a:fillRect/>
          </a:stretch>
        </p:blipFill>
        <p:spPr>
          <a:xfrm rot="1440652">
            <a:off x="408559" y="4792061"/>
            <a:ext cx="2354396" cy="1318324"/>
          </a:xfrm>
          <a:prstGeom prst="rect">
            <a:avLst/>
          </a:prstGeom>
          <a:ln>
            <a:solidFill>
              <a:schemeClr val="tx2"/>
            </a:solidFill>
          </a:ln>
        </p:spPr>
      </p:pic>
      <p:sp>
        <p:nvSpPr>
          <p:cNvPr id="28" name="textruta 27">
            <a:extLst>
              <a:ext uri="{FF2B5EF4-FFF2-40B4-BE49-F238E27FC236}">
                <a16:creationId xmlns:a16="http://schemas.microsoft.com/office/drawing/2014/main" id="{72D4130E-5A92-56DD-2CB9-47A5D7575322}"/>
              </a:ext>
            </a:extLst>
          </p:cNvPr>
          <p:cNvSpPr txBox="1"/>
          <p:nvPr/>
        </p:nvSpPr>
        <p:spPr>
          <a:xfrm>
            <a:off x="648264" y="655428"/>
            <a:ext cx="358509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black"/>
                </a:solidFill>
                <a:effectLst/>
                <a:uLnTx/>
                <a:uFillTx/>
                <a:latin typeface="Arial"/>
                <a:ea typeface="+mn-ea"/>
                <a:cs typeface="+mn-cs"/>
              </a:rPr>
              <a:t>Workshopmaterial</a:t>
            </a:r>
          </a:p>
        </p:txBody>
      </p:sp>
      <p:sp>
        <p:nvSpPr>
          <p:cNvPr id="29" name="textruta 28">
            <a:extLst>
              <a:ext uri="{FF2B5EF4-FFF2-40B4-BE49-F238E27FC236}">
                <a16:creationId xmlns:a16="http://schemas.microsoft.com/office/drawing/2014/main" id="{5DC44280-D23F-0291-B4A3-D8A92043B2C7}"/>
              </a:ext>
            </a:extLst>
          </p:cNvPr>
          <p:cNvSpPr txBox="1"/>
          <p:nvPr/>
        </p:nvSpPr>
        <p:spPr>
          <a:xfrm>
            <a:off x="1072455" y="1274643"/>
            <a:ext cx="358509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Powerpointpresentation</a:t>
            </a:r>
          </a:p>
        </p:txBody>
      </p:sp>
      <p:sp>
        <p:nvSpPr>
          <p:cNvPr id="31" name="textruta 30">
            <a:extLst>
              <a:ext uri="{FF2B5EF4-FFF2-40B4-BE49-F238E27FC236}">
                <a16:creationId xmlns:a16="http://schemas.microsoft.com/office/drawing/2014/main" id="{228CB1A8-9126-DB66-BE67-D6CC261D7FE6}"/>
              </a:ext>
            </a:extLst>
          </p:cNvPr>
          <p:cNvSpPr txBox="1"/>
          <p:nvPr/>
        </p:nvSpPr>
        <p:spPr>
          <a:xfrm>
            <a:off x="4885189" y="1268943"/>
            <a:ext cx="358509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Handbok för workshopledare</a:t>
            </a:r>
          </a:p>
        </p:txBody>
      </p:sp>
      <p:sp>
        <p:nvSpPr>
          <p:cNvPr id="32" name="textruta 31">
            <a:extLst>
              <a:ext uri="{FF2B5EF4-FFF2-40B4-BE49-F238E27FC236}">
                <a16:creationId xmlns:a16="http://schemas.microsoft.com/office/drawing/2014/main" id="{73D795D2-16C1-26A0-C768-2878EA41FB8F}"/>
              </a:ext>
            </a:extLst>
          </p:cNvPr>
          <p:cNvSpPr txBox="1"/>
          <p:nvPr/>
        </p:nvSpPr>
        <p:spPr>
          <a:xfrm>
            <a:off x="8515970" y="1278384"/>
            <a:ext cx="358509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Analysrapport och resultatfil</a:t>
            </a:r>
          </a:p>
        </p:txBody>
      </p:sp>
      <p:pic>
        <p:nvPicPr>
          <p:cNvPr id="34" name="Bildobjekt 33">
            <a:extLst>
              <a:ext uri="{FF2B5EF4-FFF2-40B4-BE49-F238E27FC236}">
                <a16:creationId xmlns:a16="http://schemas.microsoft.com/office/drawing/2014/main" id="{6A3007A9-8253-1A8B-E7C0-CD0FAFC27185}"/>
              </a:ext>
            </a:extLst>
          </p:cNvPr>
          <p:cNvPicPr>
            <a:picLocks noChangeAspect="1"/>
          </p:cNvPicPr>
          <p:nvPr/>
        </p:nvPicPr>
        <p:blipFill>
          <a:blip r:embed="rId10"/>
          <a:stretch>
            <a:fillRect/>
          </a:stretch>
        </p:blipFill>
        <p:spPr>
          <a:xfrm rot="20852763">
            <a:off x="5590995" y="3454921"/>
            <a:ext cx="1440488" cy="2034162"/>
          </a:xfrm>
          <a:prstGeom prst="rect">
            <a:avLst/>
          </a:prstGeom>
          <a:ln>
            <a:solidFill>
              <a:schemeClr val="tx1"/>
            </a:solidFill>
          </a:ln>
        </p:spPr>
      </p:pic>
      <p:pic>
        <p:nvPicPr>
          <p:cNvPr id="36" name="Bildobjekt 35">
            <a:extLst>
              <a:ext uri="{FF2B5EF4-FFF2-40B4-BE49-F238E27FC236}">
                <a16:creationId xmlns:a16="http://schemas.microsoft.com/office/drawing/2014/main" id="{6B9AE884-2693-5898-9F6B-6D9E70F8703B}"/>
              </a:ext>
            </a:extLst>
          </p:cNvPr>
          <p:cNvPicPr>
            <a:picLocks noChangeAspect="1"/>
          </p:cNvPicPr>
          <p:nvPr/>
        </p:nvPicPr>
        <p:blipFill>
          <a:blip r:embed="rId11"/>
          <a:stretch>
            <a:fillRect/>
          </a:stretch>
        </p:blipFill>
        <p:spPr>
          <a:xfrm rot="1497099">
            <a:off x="5446118" y="2120015"/>
            <a:ext cx="1440489" cy="2046217"/>
          </a:xfrm>
          <a:prstGeom prst="rect">
            <a:avLst/>
          </a:prstGeom>
          <a:ln>
            <a:solidFill>
              <a:schemeClr val="tx1"/>
            </a:solidFill>
          </a:ln>
        </p:spPr>
      </p:pic>
    </p:spTree>
    <p:extLst>
      <p:ext uri="{BB962C8B-B14F-4D97-AF65-F5344CB8AC3E}">
        <p14:creationId xmlns:p14="http://schemas.microsoft.com/office/powerpoint/2010/main" val="2500813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1B5895-F564-42C3-96F4-C6EDC99F95BA}"/>
              </a:ext>
            </a:extLst>
          </p:cNvPr>
          <p:cNvSpPr>
            <a:spLocks noGrp="1"/>
          </p:cNvSpPr>
          <p:nvPr>
            <p:ph type="title"/>
          </p:nvPr>
        </p:nvSpPr>
        <p:spPr/>
        <p:txBody>
          <a:bodyPr/>
          <a:lstStyle/>
          <a:p>
            <a:r>
              <a:rPr lang="sv-SE" sz="3600" dirty="0"/>
              <a:t>Upplägg på sikt</a:t>
            </a:r>
          </a:p>
        </p:txBody>
      </p:sp>
      <p:sp>
        <p:nvSpPr>
          <p:cNvPr id="4" name="Platshållare för sidfot 3">
            <a:extLst>
              <a:ext uri="{FF2B5EF4-FFF2-40B4-BE49-F238E27FC236}">
                <a16:creationId xmlns:a16="http://schemas.microsoft.com/office/drawing/2014/main" id="{A6E8816A-0F50-4D83-96D5-A8478DC33CA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Platshållare för datum 2">
            <a:extLst>
              <a:ext uri="{FF2B5EF4-FFF2-40B4-BE49-F238E27FC236}">
                <a16:creationId xmlns:a16="http://schemas.microsoft.com/office/drawing/2014/main" id="{81DA5BE3-44F7-44E8-ACB6-C27CB24C39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54C703-8AB1-4A11-8D00-FAB856D1FCC2}"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2022-09-29</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58AA64CF-ADD5-4826-B4DB-1DE342B684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12" name="Rektangel: diagonala rundade hörn 11">
            <a:extLst>
              <a:ext uri="{FF2B5EF4-FFF2-40B4-BE49-F238E27FC236}">
                <a16:creationId xmlns:a16="http://schemas.microsoft.com/office/drawing/2014/main" id="{39B935FD-17BA-20FC-D447-80CD918E50F3}"/>
              </a:ext>
            </a:extLst>
          </p:cNvPr>
          <p:cNvSpPr/>
          <p:nvPr/>
        </p:nvSpPr>
        <p:spPr>
          <a:xfrm>
            <a:off x="758283" y="2416097"/>
            <a:ext cx="2780371" cy="1598341"/>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Första workshop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latin typeface="Arial"/>
                <a:ea typeface="+mn-ea"/>
                <a:cs typeface="+mn-cs"/>
              </a:rPr>
              <a:t>Vilka? Chefer och chefsstrateger, länsövergripande nivå</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latin typeface="Arial"/>
                <a:ea typeface="+mn-ea"/>
                <a:cs typeface="+mn-cs"/>
              </a:rPr>
              <a:t>Vad? Strategisk, länsövergripande nivå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latin typeface="Arial"/>
                <a:ea typeface="+mn-ea"/>
                <a:cs typeface="+mn-cs"/>
              </a:rPr>
              <a:t>Utfall: Utkast till plan för vidare arbete</a:t>
            </a:r>
          </a:p>
        </p:txBody>
      </p:sp>
      <p:sp>
        <p:nvSpPr>
          <p:cNvPr id="17" name="Rektangel: diagonala rundade hörn 16">
            <a:extLst>
              <a:ext uri="{FF2B5EF4-FFF2-40B4-BE49-F238E27FC236}">
                <a16:creationId xmlns:a16="http://schemas.microsoft.com/office/drawing/2014/main" id="{240600DC-E553-344C-EB5A-60EF5D78B95C}"/>
              </a:ext>
            </a:extLst>
          </p:cNvPr>
          <p:cNvSpPr/>
          <p:nvPr/>
        </p:nvSpPr>
        <p:spPr>
          <a:xfrm>
            <a:off x="3760964" y="2416097"/>
            <a:ext cx="1434790" cy="1598341"/>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prstClr val="white"/>
                </a:solidFill>
                <a:effectLst/>
                <a:uLnTx/>
                <a:uFillTx/>
                <a:latin typeface="Arial"/>
                <a:ea typeface="+mn-ea"/>
                <a:cs typeface="+mn-cs"/>
              </a:rPr>
              <a:t>Analys: Prioriterade områden utifrån lokala förutsättningar, behov av fortsatta workshops.</a:t>
            </a:r>
          </a:p>
        </p:txBody>
      </p:sp>
      <p:sp>
        <p:nvSpPr>
          <p:cNvPr id="19" name="Rektangel: diagonala rundade hörn 18">
            <a:extLst>
              <a:ext uri="{FF2B5EF4-FFF2-40B4-BE49-F238E27FC236}">
                <a16:creationId xmlns:a16="http://schemas.microsoft.com/office/drawing/2014/main" id="{D54934A7-25E8-5F08-5634-A4646D2B167E}"/>
              </a:ext>
            </a:extLst>
          </p:cNvPr>
          <p:cNvSpPr/>
          <p:nvPr/>
        </p:nvSpPr>
        <p:spPr>
          <a:xfrm>
            <a:off x="6095999" y="1278673"/>
            <a:ext cx="3256159" cy="1137424"/>
          </a:xfrm>
          <a:prstGeom prst="round2Diag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Vilka verksamhetsområden?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prstClr val="white"/>
                </a:solidFill>
                <a:effectLst/>
                <a:uLnTx/>
                <a:uFillTx/>
                <a:latin typeface="Arial"/>
                <a:ea typeface="+mn-ea"/>
                <a:cs typeface="+mn-cs"/>
              </a:rPr>
              <a:t>Barn och unga, äldre, funktionshinder,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prstClr val="white"/>
                </a:solidFill>
                <a:effectLst/>
                <a:uLnTx/>
                <a:uFillTx/>
                <a:latin typeface="Arial"/>
                <a:ea typeface="+mn-ea"/>
                <a:cs typeface="+mn-cs"/>
              </a:rPr>
              <a:t>missbruk och beroende, socialpsykiatri,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prstClr val="white"/>
                </a:solidFill>
                <a:effectLst/>
                <a:uLnTx/>
                <a:uFillTx/>
                <a:latin typeface="Arial"/>
                <a:ea typeface="+mn-ea"/>
                <a:cs typeface="+mn-cs"/>
              </a:rPr>
              <a:t>våld i nära relation? En eller flera? </a:t>
            </a:r>
          </a:p>
        </p:txBody>
      </p:sp>
      <p:sp>
        <p:nvSpPr>
          <p:cNvPr id="27" name="Rektangel: diagonala rundade hörn 26">
            <a:extLst>
              <a:ext uri="{FF2B5EF4-FFF2-40B4-BE49-F238E27FC236}">
                <a16:creationId xmlns:a16="http://schemas.microsoft.com/office/drawing/2014/main" id="{3A84F8A4-68A7-E721-FD98-F0C6F57F8441}"/>
              </a:ext>
            </a:extLst>
          </p:cNvPr>
          <p:cNvSpPr/>
          <p:nvPr/>
        </p:nvSpPr>
        <p:spPr>
          <a:xfrm>
            <a:off x="6095998" y="2644735"/>
            <a:ext cx="3256159" cy="1137424"/>
          </a:xfrm>
          <a:prstGeom prst="round2Diag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Vilka behöver vara med?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prstClr val="white"/>
                </a:solidFill>
                <a:effectLst/>
                <a:uLnTx/>
                <a:uFillTx/>
                <a:latin typeface="Arial"/>
                <a:ea typeface="+mn-ea"/>
                <a:cs typeface="+mn-cs"/>
              </a:rPr>
              <a:t>Politiker, socialchefer, chefsstrateger, utvecklare, metodstödjare, handläggare, utförare?</a:t>
            </a:r>
          </a:p>
        </p:txBody>
      </p:sp>
      <p:sp>
        <p:nvSpPr>
          <p:cNvPr id="28" name="Rektangel: diagonala rundade hörn 27">
            <a:extLst>
              <a:ext uri="{FF2B5EF4-FFF2-40B4-BE49-F238E27FC236}">
                <a16:creationId xmlns:a16="http://schemas.microsoft.com/office/drawing/2014/main" id="{DDCC2195-E6A5-76C1-9E49-841C43853BAC}"/>
              </a:ext>
            </a:extLst>
          </p:cNvPr>
          <p:cNvSpPr/>
          <p:nvPr/>
        </p:nvSpPr>
        <p:spPr>
          <a:xfrm>
            <a:off x="6095999" y="4010798"/>
            <a:ext cx="3256159" cy="1137424"/>
          </a:xfrm>
          <a:prstGeom prst="round2Diag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Vilka kommuner?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prstClr val="white"/>
                </a:solidFill>
                <a:effectLst/>
                <a:uLnTx/>
                <a:uFillTx/>
                <a:latin typeface="Arial"/>
                <a:ea typeface="+mn-ea"/>
                <a:cs typeface="+mn-cs"/>
              </a:rPr>
              <a:t>Alla, några, enstaka?</a:t>
            </a:r>
          </a:p>
        </p:txBody>
      </p:sp>
      <p:sp>
        <p:nvSpPr>
          <p:cNvPr id="20" name="Vänster klammerparentes 19">
            <a:extLst>
              <a:ext uri="{FF2B5EF4-FFF2-40B4-BE49-F238E27FC236}">
                <a16:creationId xmlns:a16="http://schemas.microsoft.com/office/drawing/2014/main" id="{CCC9B1F7-C92C-3C33-0DD5-AA040C1A0520}"/>
              </a:ext>
            </a:extLst>
          </p:cNvPr>
          <p:cNvSpPr/>
          <p:nvPr/>
        </p:nvSpPr>
        <p:spPr>
          <a:xfrm>
            <a:off x="5418064" y="1055649"/>
            <a:ext cx="514385" cy="433410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Rektangel: diagonala rundade hörn 30">
            <a:extLst>
              <a:ext uri="{FF2B5EF4-FFF2-40B4-BE49-F238E27FC236}">
                <a16:creationId xmlns:a16="http://schemas.microsoft.com/office/drawing/2014/main" id="{1CE58249-CD77-BBCF-D515-CE85B6D2FF66}"/>
              </a:ext>
            </a:extLst>
          </p:cNvPr>
          <p:cNvSpPr/>
          <p:nvPr/>
        </p:nvSpPr>
        <p:spPr>
          <a:xfrm>
            <a:off x="10135745" y="1278674"/>
            <a:ext cx="1434790" cy="1137424"/>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prstClr val="white"/>
                </a:solidFill>
                <a:effectLst/>
                <a:uLnTx/>
                <a:uFillTx/>
                <a:latin typeface="Arial"/>
                <a:ea typeface="+mn-ea"/>
                <a:cs typeface="+mn-cs"/>
              </a:rPr>
              <a:t>Analys, planering för vidare arbete</a:t>
            </a:r>
          </a:p>
        </p:txBody>
      </p:sp>
      <p:sp>
        <p:nvSpPr>
          <p:cNvPr id="32" name="Rektangel: diagonala rundade hörn 31">
            <a:extLst>
              <a:ext uri="{FF2B5EF4-FFF2-40B4-BE49-F238E27FC236}">
                <a16:creationId xmlns:a16="http://schemas.microsoft.com/office/drawing/2014/main" id="{D7783DB1-2849-13E5-B611-D01822381953}"/>
              </a:ext>
            </a:extLst>
          </p:cNvPr>
          <p:cNvSpPr/>
          <p:nvPr/>
        </p:nvSpPr>
        <p:spPr>
          <a:xfrm>
            <a:off x="10135745" y="2641019"/>
            <a:ext cx="1434790" cy="1137424"/>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prstClr val="white"/>
                </a:solidFill>
                <a:effectLst/>
                <a:uLnTx/>
                <a:uFillTx/>
                <a:latin typeface="Arial"/>
                <a:ea typeface="+mn-ea"/>
                <a:cs typeface="+mn-cs"/>
              </a:rPr>
              <a:t>Analys, planering för vidare arbete</a:t>
            </a:r>
          </a:p>
        </p:txBody>
      </p:sp>
      <p:sp>
        <p:nvSpPr>
          <p:cNvPr id="33" name="Rektangel: diagonala rundade hörn 32">
            <a:extLst>
              <a:ext uri="{FF2B5EF4-FFF2-40B4-BE49-F238E27FC236}">
                <a16:creationId xmlns:a16="http://schemas.microsoft.com/office/drawing/2014/main" id="{2F6103FC-9B63-EF0F-6778-A335938B1A24}"/>
              </a:ext>
            </a:extLst>
          </p:cNvPr>
          <p:cNvSpPr/>
          <p:nvPr/>
        </p:nvSpPr>
        <p:spPr>
          <a:xfrm>
            <a:off x="10135745" y="4010798"/>
            <a:ext cx="1434790" cy="1137424"/>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prstClr val="white"/>
                </a:solidFill>
                <a:effectLst/>
                <a:uLnTx/>
                <a:uFillTx/>
                <a:latin typeface="Arial"/>
                <a:ea typeface="+mn-ea"/>
                <a:cs typeface="+mn-cs"/>
              </a:rPr>
              <a:t>Analys, planering för vidare arbete</a:t>
            </a:r>
          </a:p>
        </p:txBody>
      </p:sp>
      <p:cxnSp>
        <p:nvCxnSpPr>
          <p:cNvPr id="22" name="Rak pilkoppling 21">
            <a:extLst>
              <a:ext uri="{FF2B5EF4-FFF2-40B4-BE49-F238E27FC236}">
                <a16:creationId xmlns:a16="http://schemas.microsoft.com/office/drawing/2014/main" id="{A2654DC6-E7B8-5ED4-0F9F-65121924C360}"/>
              </a:ext>
            </a:extLst>
          </p:cNvPr>
          <p:cNvCxnSpPr>
            <a:stCxn id="12" idx="0"/>
            <a:endCxn id="17" idx="2"/>
          </p:cNvCxnSpPr>
          <p:nvPr/>
        </p:nvCxnSpPr>
        <p:spPr>
          <a:xfrm>
            <a:off x="3538654" y="3215268"/>
            <a:ext cx="2223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Rak pilkoppling 23">
            <a:extLst>
              <a:ext uri="{FF2B5EF4-FFF2-40B4-BE49-F238E27FC236}">
                <a16:creationId xmlns:a16="http://schemas.microsoft.com/office/drawing/2014/main" id="{0B3D6A2C-85FF-B84D-A4DE-9B8B03885084}"/>
              </a:ext>
            </a:extLst>
          </p:cNvPr>
          <p:cNvCxnSpPr>
            <a:stCxn id="19" idx="0"/>
            <a:endCxn id="31" idx="2"/>
          </p:cNvCxnSpPr>
          <p:nvPr/>
        </p:nvCxnSpPr>
        <p:spPr>
          <a:xfrm>
            <a:off x="9352158" y="1847385"/>
            <a:ext cx="78358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Rak pilkoppling 25">
            <a:extLst>
              <a:ext uri="{FF2B5EF4-FFF2-40B4-BE49-F238E27FC236}">
                <a16:creationId xmlns:a16="http://schemas.microsoft.com/office/drawing/2014/main" id="{F70CB05E-85FA-F83C-C27F-CDD82BA4722E}"/>
              </a:ext>
            </a:extLst>
          </p:cNvPr>
          <p:cNvCxnSpPr>
            <a:stCxn id="27" idx="0"/>
            <a:endCxn id="32" idx="2"/>
          </p:cNvCxnSpPr>
          <p:nvPr/>
        </p:nvCxnSpPr>
        <p:spPr>
          <a:xfrm flipV="1">
            <a:off x="9352157" y="3209731"/>
            <a:ext cx="783588" cy="3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Rak pilkoppling 33">
            <a:extLst>
              <a:ext uri="{FF2B5EF4-FFF2-40B4-BE49-F238E27FC236}">
                <a16:creationId xmlns:a16="http://schemas.microsoft.com/office/drawing/2014/main" id="{679E7C2D-C294-1C81-37BB-43E4BC46F57F}"/>
              </a:ext>
            </a:extLst>
          </p:cNvPr>
          <p:cNvCxnSpPr>
            <a:stCxn id="28" idx="0"/>
            <a:endCxn id="33" idx="2"/>
          </p:cNvCxnSpPr>
          <p:nvPr/>
        </p:nvCxnSpPr>
        <p:spPr>
          <a:xfrm>
            <a:off x="9352158" y="4579510"/>
            <a:ext cx="7835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286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diagonala rundade hörn 6">
            <a:extLst>
              <a:ext uri="{FF2B5EF4-FFF2-40B4-BE49-F238E27FC236}">
                <a16:creationId xmlns:a16="http://schemas.microsoft.com/office/drawing/2014/main" id="{4976FFD0-9E2D-421F-8BA0-49573CC55B51}"/>
              </a:ext>
            </a:extLst>
          </p:cNvPr>
          <p:cNvSpPr/>
          <p:nvPr/>
        </p:nvSpPr>
        <p:spPr>
          <a:xfrm>
            <a:off x="288489" y="190833"/>
            <a:ext cx="11507870" cy="5912908"/>
          </a:xfrm>
          <a:prstGeom prst="round2Diag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cxnSp>
        <p:nvCxnSpPr>
          <p:cNvPr id="12" name="Rak pilkoppling 11">
            <a:extLst>
              <a:ext uri="{FF2B5EF4-FFF2-40B4-BE49-F238E27FC236}">
                <a16:creationId xmlns:a16="http://schemas.microsoft.com/office/drawing/2014/main" id="{5D6AA6B0-3E96-4090-9E14-C7A04C88C6AA}"/>
              </a:ext>
            </a:extLst>
          </p:cNvPr>
          <p:cNvCxnSpPr>
            <a:cxnSpLocks/>
          </p:cNvCxnSpPr>
          <p:nvPr/>
        </p:nvCxnSpPr>
        <p:spPr>
          <a:xfrm>
            <a:off x="0" y="1197738"/>
            <a:ext cx="120848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ruta 21">
            <a:extLst>
              <a:ext uri="{FF2B5EF4-FFF2-40B4-BE49-F238E27FC236}">
                <a16:creationId xmlns:a16="http://schemas.microsoft.com/office/drawing/2014/main" id="{75D99F5D-9C0C-4C2D-9E6D-65746B16BED7}"/>
              </a:ext>
            </a:extLst>
          </p:cNvPr>
          <p:cNvSpPr txBox="1"/>
          <p:nvPr/>
        </p:nvSpPr>
        <p:spPr>
          <a:xfrm>
            <a:off x="1258625" y="597222"/>
            <a:ext cx="8906101"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black"/>
                </a:solidFill>
                <a:effectLst/>
                <a:uLnTx/>
                <a:uFillTx/>
                <a:latin typeface="Arial"/>
                <a:ea typeface="+mn-ea"/>
                <a:cs typeface="+mn-cs"/>
              </a:rPr>
              <a:t>Rapport och workshop…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1" i="0" u="none" strike="noStrike" kern="1200" cap="none" spc="0" normalizeH="0" baseline="0" noProof="0" dirty="0">
              <a:ln>
                <a:noFill/>
              </a:ln>
              <a:solidFill>
                <a:prstClr val="black"/>
              </a:solidFill>
              <a:effectLst/>
              <a:uLnTx/>
              <a:uFillTx/>
              <a:latin typeface="Arial"/>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black"/>
                </a:solidFill>
                <a:effectLst/>
                <a:uLnTx/>
                <a:uFillTx/>
                <a:latin typeface="Arial"/>
                <a:ea typeface="+mn-ea"/>
                <a:cs typeface="+mn-cs"/>
              </a:rPr>
              <a:t>En del av den långsiktiga omställningen till </a:t>
            </a: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black"/>
                </a:solidFill>
                <a:effectLst/>
                <a:uLnTx/>
                <a:uFillTx/>
                <a:latin typeface="Arial"/>
                <a:ea typeface="+mn-ea"/>
                <a:cs typeface="+mn-cs"/>
              </a:rPr>
              <a:t>en mer hållbar socialtjänst.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1" i="0" u="none" strike="noStrike" kern="1200" cap="none" spc="0" normalizeH="0" baseline="0" noProof="0" dirty="0">
              <a:ln>
                <a:noFill/>
              </a:ln>
              <a:solidFill>
                <a:prstClr val="black"/>
              </a:solidFill>
              <a:effectLst/>
              <a:uLnTx/>
              <a:uFillTx/>
              <a:latin typeface="Arial"/>
              <a:ea typeface="+mn-ea"/>
              <a:cs typeface="+mn-cs"/>
            </a:endParaRPr>
          </a:p>
        </p:txBody>
      </p:sp>
      <p:pic>
        <p:nvPicPr>
          <p:cNvPr id="3" name="Bildobjekt 2">
            <a:extLst>
              <a:ext uri="{FF2B5EF4-FFF2-40B4-BE49-F238E27FC236}">
                <a16:creationId xmlns:a16="http://schemas.microsoft.com/office/drawing/2014/main" id="{41E59B25-AFDE-FF46-2FAA-637A83947867}"/>
              </a:ext>
            </a:extLst>
          </p:cNvPr>
          <p:cNvPicPr>
            <a:picLocks noChangeAspect="1"/>
          </p:cNvPicPr>
          <p:nvPr/>
        </p:nvPicPr>
        <p:blipFill>
          <a:blip r:embed="rId3"/>
          <a:stretch>
            <a:fillRect/>
          </a:stretch>
        </p:blipFill>
        <p:spPr>
          <a:xfrm>
            <a:off x="1258625" y="2884525"/>
            <a:ext cx="3848100" cy="2190750"/>
          </a:xfrm>
          <a:prstGeom prst="rect">
            <a:avLst/>
          </a:prstGeom>
          <a:ln>
            <a:solidFill>
              <a:schemeClr val="tx2"/>
            </a:solidFill>
          </a:ln>
        </p:spPr>
      </p:pic>
      <p:sp>
        <p:nvSpPr>
          <p:cNvPr id="13" name="Rektangel: diagonala rundade hörn 12">
            <a:extLst>
              <a:ext uri="{FF2B5EF4-FFF2-40B4-BE49-F238E27FC236}">
                <a16:creationId xmlns:a16="http://schemas.microsoft.com/office/drawing/2014/main" id="{87824313-2A48-319C-65F9-6A64C8753291}"/>
              </a:ext>
            </a:extLst>
          </p:cNvPr>
          <p:cNvSpPr/>
          <p:nvPr/>
        </p:nvSpPr>
        <p:spPr>
          <a:xfrm>
            <a:off x="6085368" y="2922058"/>
            <a:ext cx="4376354" cy="2153217"/>
          </a:xfrm>
          <a:prstGeom prst="round2Diag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Arial"/>
                <a:ea typeface="+mn-ea"/>
                <a:cs typeface="+mn-cs"/>
              </a:rPr>
              <a:t>Prioriterade områden och verktyg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000" b="1" i="0" u="none" strike="noStrike" kern="1200" cap="none" spc="0" normalizeH="0" baseline="0" noProof="0" dirty="0">
              <a:ln>
                <a:noFill/>
              </a:ln>
              <a:solidFill>
                <a:prstClr val="black"/>
              </a:solidFill>
              <a:effectLst/>
              <a:uLnTx/>
              <a:uFillTx/>
              <a:latin typeface="Arial"/>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Digitalisering</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Ej behovsprövade insatser</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Avtalssamverkan</a:t>
            </a:r>
          </a:p>
        </p:txBody>
      </p:sp>
    </p:spTree>
    <p:extLst>
      <p:ext uri="{BB962C8B-B14F-4D97-AF65-F5344CB8AC3E}">
        <p14:creationId xmlns:p14="http://schemas.microsoft.com/office/powerpoint/2010/main" val="49576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Rak pilkoppling 11">
            <a:extLst>
              <a:ext uri="{FF2B5EF4-FFF2-40B4-BE49-F238E27FC236}">
                <a16:creationId xmlns:a16="http://schemas.microsoft.com/office/drawing/2014/main" id="{5D6AA6B0-3E96-4090-9E14-C7A04C88C6AA}"/>
              </a:ext>
            </a:extLst>
          </p:cNvPr>
          <p:cNvCxnSpPr>
            <a:cxnSpLocks/>
          </p:cNvCxnSpPr>
          <p:nvPr/>
        </p:nvCxnSpPr>
        <p:spPr>
          <a:xfrm>
            <a:off x="0" y="1287301"/>
            <a:ext cx="11805100" cy="461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Rektangel 6">
            <a:extLst>
              <a:ext uri="{FF2B5EF4-FFF2-40B4-BE49-F238E27FC236}">
                <a16:creationId xmlns:a16="http://schemas.microsoft.com/office/drawing/2014/main" id="{3C7C361F-2FC8-4AB1-B439-0790EFFC0027}"/>
              </a:ext>
            </a:extLst>
          </p:cNvPr>
          <p:cNvSpPr/>
          <p:nvPr/>
        </p:nvSpPr>
        <p:spPr>
          <a:xfrm>
            <a:off x="1167965" y="2927134"/>
            <a:ext cx="2084424" cy="148528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Regional nivå</a:t>
            </a:r>
          </a:p>
        </p:txBody>
      </p:sp>
      <p:sp>
        <p:nvSpPr>
          <p:cNvPr id="21" name="Rektangel 20">
            <a:extLst>
              <a:ext uri="{FF2B5EF4-FFF2-40B4-BE49-F238E27FC236}">
                <a16:creationId xmlns:a16="http://schemas.microsoft.com/office/drawing/2014/main" id="{7B35D964-4851-4762-BD84-1E916E794064}"/>
              </a:ext>
            </a:extLst>
          </p:cNvPr>
          <p:cNvSpPr/>
          <p:nvPr/>
        </p:nvSpPr>
        <p:spPr>
          <a:xfrm>
            <a:off x="1167965" y="1473170"/>
            <a:ext cx="2084424" cy="1488117"/>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Kommunal nivå</a:t>
            </a:r>
          </a:p>
        </p:txBody>
      </p:sp>
      <p:sp>
        <p:nvSpPr>
          <p:cNvPr id="22" name="Rektangel 21">
            <a:extLst>
              <a:ext uri="{FF2B5EF4-FFF2-40B4-BE49-F238E27FC236}">
                <a16:creationId xmlns:a16="http://schemas.microsoft.com/office/drawing/2014/main" id="{DD6C630D-6B4A-4378-9914-B9C8A15E0A85}"/>
              </a:ext>
            </a:extLst>
          </p:cNvPr>
          <p:cNvSpPr/>
          <p:nvPr/>
        </p:nvSpPr>
        <p:spPr>
          <a:xfrm>
            <a:off x="1167965" y="4406336"/>
            <a:ext cx="2084424" cy="148528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Nationell nivå</a:t>
            </a:r>
          </a:p>
        </p:txBody>
      </p:sp>
      <p:sp>
        <p:nvSpPr>
          <p:cNvPr id="8" name="Rektangel 7">
            <a:extLst>
              <a:ext uri="{FF2B5EF4-FFF2-40B4-BE49-F238E27FC236}">
                <a16:creationId xmlns:a16="http://schemas.microsoft.com/office/drawing/2014/main" id="{98DB06B1-FB8E-4110-B998-7FDEB897FDAF}"/>
              </a:ext>
            </a:extLst>
          </p:cNvPr>
          <p:cNvSpPr/>
          <p:nvPr/>
        </p:nvSpPr>
        <p:spPr>
          <a:xfrm>
            <a:off x="3252389" y="1473170"/>
            <a:ext cx="722711" cy="43932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SKR</a:t>
            </a:r>
          </a:p>
        </p:txBody>
      </p:sp>
      <p:sp>
        <p:nvSpPr>
          <p:cNvPr id="2" name="textruta 1">
            <a:extLst>
              <a:ext uri="{FF2B5EF4-FFF2-40B4-BE49-F238E27FC236}">
                <a16:creationId xmlns:a16="http://schemas.microsoft.com/office/drawing/2014/main" id="{DA58E163-BBB1-4A32-ACED-0A1F38DE4DEB}"/>
              </a:ext>
            </a:extLst>
          </p:cNvPr>
          <p:cNvSpPr txBox="1"/>
          <p:nvPr/>
        </p:nvSpPr>
        <p:spPr>
          <a:xfrm>
            <a:off x="932329" y="421341"/>
            <a:ext cx="70552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Arial"/>
                <a:ea typeface="+mn-ea"/>
                <a:cs typeface="+mn-cs"/>
              </a:rPr>
              <a:t>Flera saker pågår parallellt</a:t>
            </a:r>
          </a:p>
        </p:txBody>
      </p:sp>
      <p:sp>
        <p:nvSpPr>
          <p:cNvPr id="3" name="Rektangel: rundade hörn 2">
            <a:extLst>
              <a:ext uri="{FF2B5EF4-FFF2-40B4-BE49-F238E27FC236}">
                <a16:creationId xmlns:a16="http://schemas.microsoft.com/office/drawing/2014/main" id="{B5F44046-EBEF-0EB7-AC5A-14FFBFBCCC00}"/>
              </a:ext>
            </a:extLst>
          </p:cNvPr>
          <p:cNvSpPr/>
          <p:nvPr/>
        </p:nvSpPr>
        <p:spPr>
          <a:xfrm>
            <a:off x="871868" y="2745160"/>
            <a:ext cx="3359888" cy="1834044"/>
          </a:xfrm>
          <a:custGeom>
            <a:avLst/>
            <a:gdLst>
              <a:gd name="connsiteX0" fmla="*/ 0 w 3359888"/>
              <a:gd name="connsiteY0" fmla="*/ 305680 h 1834044"/>
              <a:gd name="connsiteX1" fmla="*/ 305680 w 3359888"/>
              <a:gd name="connsiteY1" fmla="*/ 0 h 1834044"/>
              <a:gd name="connsiteX2" fmla="*/ 882871 w 3359888"/>
              <a:gd name="connsiteY2" fmla="*/ 0 h 1834044"/>
              <a:gd name="connsiteX3" fmla="*/ 1432576 w 3359888"/>
              <a:gd name="connsiteY3" fmla="*/ 0 h 1834044"/>
              <a:gd name="connsiteX4" fmla="*/ 1927312 w 3359888"/>
              <a:gd name="connsiteY4" fmla="*/ 0 h 1834044"/>
              <a:gd name="connsiteX5" fmla="*/ 2477017 w 3359888"/>
              <a:gd name="connsiteY5" fmla="*/ 0 h 1834044"/>
              <a:gd name="connsiteX6" fmla="*/ 3054208 w 3359888"/>
              <a:gd name="connsiteY6" fmla="*/ 0 h 1834044"/>
              <a:gd name="connsiteX7" fmla="*/ 3359888 w 3359888"/>
              <a:gd name="connsiteY7" fmla="*/ 305680 h 1834044"/>
              <a:gd name="connsiteX8" fmla="*/ 3359888 w 3359888"/>
              <a:gd name="connsiteY8" fmla="*/ 725468 h 1834044"/>
              <a:gd name="connsiteX9" fmla="*/ 3359888 w 3359888"/>
              <a:gd name="connsiteY9" fmla="*/ 1133030 h 1834044"/>
              <a:gd name="connsiteX10" fmla="*/ 3359888 w 3359888"/>
              <a:gd name="connsiteY10" fmla="*/ 1528364 h 1834044"/>
              <a:gd name="connsiteX11" fmla="*/ 3054208 w 3359888"/>
              <a:gd name="connsiteY11" fmla="*/ 1834044 h 1834044"/>
              <a:gd name="connsiteX12" fmla="*/ 2504502 w 3359888"/>
              <a:gd name="connsiteY12" fmla="*/ 1834044 h 1834044"/>
              <a:gd name="connsiteX13" fmla="*/ 1982282 w 3359888"/>
              <a:gd name="connsiteY13" fmla="*/ 1834044 h 1834044"/>
              <a:gd name="connsiteX14" fmla="*/ 1487547 w 3359888"/>
              <a:gd name="connsiteY14" fmla="*/ 1834044 h 1834044"/>
              <a:gd name="connsiteX15" fmla="*/ 937841 w 3359888"/>
              <a:gd name="connsiteY15" fmla="*/ 1834044 h 1834044"/>
              <a:gd name="connsiteX16" fmla="*/ 305680 w 3359888"/>
              <a:gd name="connsiteY16" fmla="*/ 1834044 h 1834044"/>
              <a:gd name="connsiteX17" fmla="*/ 0 w 3359888"/>
              <a:gd name="connsiteY17" fmla="*/ 1528364 h 1834044"/>
              <a:gd name="connsiteX18" fmla="*/ 0 w 3359888"/>
              <a:gd name="connsiteY18" fmla="*/ 1108576 h 1834044"/>
              <a:gd name="connsiteX19" fmla="*/ 0 w 3359888"/>
              <a:gd name="connsiteY19" fmla="*/ 688788 h 1834044"/>
              <a:gd name="connsiteX20" fmla="*/ 0 w 3359888"/>
              <a:gd name="connsiteY20" fmla="*/ 305680 h 183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59888" h="1834044" extrusionOk="0">
                <a:moveTo>
                  <a:pt x="0" y="305680"/>
                </a:moveTo>
                <a:cubicBezTo>
                  <a:pt x="-19151" y="135338"/>
                  <a:pt x="157806" y="11080"/>
                  <a:pt x="305680" y="0"/>
                </a:cubicBezTo>
                <a:cubicBezTo>
                  <a:pt x="438439" y="-46646"/>
                  <a:pt x="610580" y="57920"/>
                  <a:pt x="882871" y="0"/>
                </a:cubicBezTo>
                <a:cubicBezTo>
                  <a:pt x="1155162" y="-57920"/>
                  <a:pt x="1277333" y="34689"/>
                  <a:pt x="1432576" y="0"/>
                </a:cubicBezTo>
                <a:cubicBezTo>
                  <a:pt x="1587819" y="-34689"/>
                  <a:pt x="1695827" y="41766"/>
                  <a:pt x="1927312" y="0"/>
                </a:cubicBezTo>
                <a:cubicBezTo>
                  <a:pt x="2158797" y="-41766"/>
                  <a:pt x="2293433" y="16720"/>
                  <a:pt x="2477017" y="0"/>
                </a:cubicBezTo>
                <a:cubicBezTo>
                  <a:pt x="2660601" y="-16720"/>
                  <a:pt x="2826291" y="62830"/>
                  <a:pt x="3054208" y="0"/>
                </a:cubicBezTo>
                <a:cubicBezTo>
                  <a:pt x="3228848" y="-1838"/>
                  <a:pt x="3370301" y="126228"/>
                  <a:pt x="3359888" y="305680"/>
                </a:cubicBezTo>
                <a:cubicBezTo>
                  <a:pt x="3393135" y="468025"/>
                  <a:pt x="3351425" y="639927"/>
                  <a:pt x="3359888" y="725468"/>
                </a:cubicBezTo>
                <a:cubicBezTo>
                  <a:pt x="3368351" y="811009"/>
                  <a:pt x="3343926" y="1014523"/>
                  <a:pt x="3359888" y="1133030"/>
                </a:cubicBezTo>
                <a:cubicBezTo>
                  <a:pt x="3375850" y="1251537"/>
                  <a:pt x="3322776" y="1375314"/>
                  <a:pt x="3359888" y="1528364"/>
                </a:cubicBezTo>
                <a:cubicBezTo>
                  <a:pt x="3346699" y="1716888"/>
                  <a:pt x="3217000" y="1850840"/>
                  <a:pt x="3054208" y="1834044"/>
                </a:cubicBezTo>
                <a:cubicBezTo>
                  <a:pt x="2931825" y="1866492"/>
                  <a:pt x="2681428" y="1789987"/>
                  <a:pt x="2504502" y="1834044"/>
                </a:cubicBezTo>
                <a:cubicBezTo>
                  <a:pt x="2327576" y="1878101"/>
                  <a:pt x="2222691" y="1809182"/>
                  <a:pt x="1982282" y="1834044"/>
                </a:cubicBezTo>
                <a:cubicBezTo>
                  <a:pt x="1741873" y="1858906"/>
                  <a:pt x="1650374" y="1777416"/>
                  <a:pt x="1487547" y="1834044"/>
                </a:cubicBezTo>
                <a:cubicBezTo>
                  <a:pt x="1324720" y="1890672"/>
                  <a:pt x="1103381" y="1774162"/>
                  <a:pt x="937841" y="1834044"/>
                </a:cubicBezTo>
                <a:cubicBezTo>
                  <a:pt x="772301" y="1893926"/>
                  <a:pt x="601748" y="1767291"/>
                  <a:pt x="305680" y="1834044"/>
                </a:cubicBezTo>
                <a:cubicBezTo>
                  <a:pt x="129403" y="1803831"/>
                  <a:pt x="-42290" y="1717626"/>
                  <a:pt x="0" y="1528364"/>
                </a:cubicBezTo>
                <a:cubicBezTo>
                  <a:pt x="-24793" y="1391357"/>
                  <a:pt x="50355" y="1264664"/>
                  <a:pt x="0" y="1108576"/>
                </a:cubicBezTo>
                <a:cubicBezTo>
                  <a:pt x="-50355" y="952488"/>
                  <a:pt x="41585" y="868610"/>
                  <a:pt x="0" y="688788"/>
                </a:cubicBezTo>
                <a:cubicBezTo>
                  <a:pt x="-41585" y="508966"/>
                  <a:pt x="1104" y="431855"/>
                  <a:pt x="0" y="305680"/>
                </a:cubicBezTo>
                <a:close/>
              </a:path>
            </a:pathLst>
          </a:custGeom>
          <a:noFill/>
          <a:ln w="38100">
            <a:solidFill>
              <a:schemeClr val="bg2">
                <a:lumMod val="50000"/>
              </a:schemeClr>
            </a:solidFill>
            <a:extLst>
              <a:ext uri="{C807C97D-BFC1-408E-A445-0C87EB9F89A2}">
                <ask:lineSketchStyleProps xmlns="" xmlns:ask="http://schemas.microsoft.com/office/drawing/2018/sketchyshapes" sd="3680515979">
                  <a:prstGeom prst="roundRect">
                    <a:avLst/>
                  </a:prstGeom>
                  <ask:type>
                    <ask:lineSketchScribble/>
                  </ask:type>
                </ask:lineSketchStyleProps>
              </a:ext>
            </a:extLst>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noFill/>
              <a:effectLst/>
              <a:uLnTx/>
              <a:uFillTx/>
              <a:latin typeface="Arial"/>
              <a:ea typeface="+mn-ea"/>
              <a:cs typeface="+mn-cs"/>
            </a:endParaRPr>
          </a:p>
        </p:txBody>
      </p:sp>
      <p:sp>
        <p:nvSpPr>
          <p:cNvPr id="14" name="Rektangel: diagonala rundade hörn 13">
            <a:extLst>
              <a:ext uri="{FF2B5EF4-FFF2-40B4-BE49-F238E27FC236}">
                <a16:creationId xmlns:a16="http://schemas.microsoft.com/office/drawing/2014/main" id="{FB442C18-D999-2DB1-9965-A2C954F9E0DC}"/>
              </a:ext>
            </a:extLst>
          </p:cNvPr>
          <p:cNvSpPr/>
          <p:nvPr/>
        </p:nvSpPr>
        <p:spPr>
          <a:xfrm>
            <a:off x="9545219" y="4436277"/>
            <a:ext cx="2206305" cy="109895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Socialtjänstdataregister – utökade möjligheter till nationell statistik</a:t>
            </a:r>
          </a:p>
        </p:txBody>
      </p:sp>
      <p:sp>
        <p:nvSpPr>
          <p:cNvPr id="15" name="Rektangel: diagonala rundade hörn 14">
            <a:extLst>
              <a:ext uri="{FF2B5EF4-FFF2-40B4-BE49-F238E27FC236}">
                <a16:creationId xmlns:a16="http://schemas.microsoft.com/office/drawing/2014/main" id="{1D42E0AD-C24F-6EF8-287D-2F7B56EB2365}"/>
              </a:ext>
            </a:extLst>
          </p:cNvPr>
          <p:cNvSpPr/>
          <p:nvPr/>
        </p:nvSpPr>
        <p:spPr>
          <a:xfrm>
            <a:off x="6989028" y="4393747"/>
            <a:ext cx="2206305" cy="109895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Övergripande planering, planering av insatser för enskilda</a:t>
            </a:r>
          </a:p>
        </p:txBody>
      </p:sp>
      <p:sp>
        <p:nvSpPr>
          <p:cNvPr id="20" name="Rektangel: diagonala rundade hörn 19">
            <a:extLst>
              <a:ext uri="{FF2B5EF4-FFF2-40B4-BE49-F238E27FC236}">
                <a16:creationId xmlns:a16="http://schemas.microsoft.com/office/drawing/2014/main" id="{79CB2977-C2DD-B0E5-D9D4-5280EF8B8462}"/>
              </a:ext>
            </a:extLst>
          </p:cNvPr>
          <p:cNvSpPr/>
          <p:nvPr/>
        </p:nvSpPr>
        <p:spPr>
          <a:xfrm>
            <a:off x="6989029" y="3112703"/>
            <a:ext cx="2206305" cy="109895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Förebyggande och lätt tillgänglig</a:t>
            </a:r>
          </a:p>
        </p:txBody>
      </p:sp>
      <p:sp>
        <p:nvSpPr>
          <p:cNvPr id="23" name="Rektangel: diagonala rundade hörn 22">
            <a:extLst>
              <a:ext uri="{FF2B5EF4-FFF2-40B4-BE49-F238E27FC236}">
                <a16:creationId xmlns:a16="http://schemas.microsoft.com/office/drawing/2014/main" id="{12718C3A-1CB8-A01A-EAE3-446D9C198796}"/>
              </a:ext>
            </a:extLst>
          </p:cNvPr>
          <p:cNvSpPr/>
          <p:nvPr/>
        </p:nvSpPr>
        <p:spPr>
          <a:xfrm>
            <a:off x="9598795" y="1774695"/>
            <a:ext cx="2206305" cy="109895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Kunskapsbaserad socialtjänst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 evidens och beprövad erfarenhet </a:t>
            </a:r>
          </a:p>
        </p:txBody>
      </p:sp>
      <p:sp>
        <p:nvSpPr>
          <p:cNvPr id="24" name="Rektangel: diagonala rundade hörn 23">
            <a:extLst>
              <a:ext uri="{FF2B5EF4-FFF2-40B4-BE49-F238E27FC236}">
                <a16:creationId xmlns:a16="http://schemas.microsoft.com/office/drawing/2014/main" id="{F2174813-6EE9-E136-FF2B-A751F25667C3}"/>
              </a:ext>
            </a:extLst>
          </p:cNvPr>
          <p:cNvSpPr/>
          <p:nvPr/>
        </p:nvSpPr>
        <p:spPr>
          <a:xfrm>
            <a:off x="6989028" y="1774695"/>
            <a:ext cx="2206305" cy="109895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Jämställdhet – jämställda levnadsvillkor</a:t>
            </a:r>
          </a:p>
        </p:txBody>
      </p:sp>
      <p:sp>
        <p:nvSpPr>
          <p:cNvPr id="25" name="Rektangel: diagonala rundade hörn 24">
            <a:extLst>
              <a:ext uri="{FF2B5EF4-FFF2-40B4-BE49-F238E27FC236}">
                <a16:creationId xmlns:a16="http://schemas.microsoft.com/office/drawing/2014/main" id="{077C3D86-E506-744D-8D03-38004A60E094}"/>
              </a:ext>
            </a:extLst>
          </p:cNvPr>
          <p:cNvSpPr/>
          <p:nvPr/>
        </p:nvSpPr>
        <p:spPr>
          <a:xfrm>
            <a:off x="9598795" y="3112703"/>
            <a:ext cx="2206305" cy="109895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Systematisk kvalitetsuppföljning och-utveckling</a:t>
            </a:r>
          </a:p>
        </p:txBody>
      </p:sp>
      <p:sp>
        <p:nvSpPr>
          <p:cNvPr id="26" name="Rektangel: diagonala rundade hörn 25">
            <a:extLst>
              <a:ext uri="{FF2B5EF4-FFF2-40B4-BE49-F238E27FC236}">
                <a16:creationId xmlns:a16="http://schemas.microsoft.com/office/drawing/2014/main" id="{BED28F4B-C656-647C-21B0-E6ED63C9F571}"/>
              </a:ext>
            </a:extLst>
          </p:cNvPr>
          <p:cNvSpPr/>
          <p:nvPr/>
        </p:nvSpPr>
        <p:spPr>
          <a:xfrm>
            <a:off x="4507240" y="3120297"/>
            <a:ext cx="2206305" cy="1098958"/>
          </a:xfrm>
          <a:custGeom>
            <a:avLst/>
            <a:gdLst>
              <a:gd name="connsiteX0" fmla="*/ 183163 w 2206305"/>
              <a:gd name="connsiteY0" fmla="*/ 0 h 1098958"/>
              <a:gd name="connsiteX1" fmla="*/ 2206305 w 2206305"/>
              <a:gd name="connsiteY1" fmla="*/ 0 h 1098958"/>
              <a:gd name="connsiteX2" fmla="*/ 2206305 w 2206305"/>
              <a:gd name="connsiteY2" fmla="*/ 0 h 1098958"/>
              <a:gd name="connsiteX3" fmla="*/ 2206305 w 2206305"/>
              <a:gd name="connsiteY3" fmla="*/ 915795 h 1098958"/>
              <a:gd name="connsiteX4" fmla="*/ 2023142 w 2206305"/>
              <a:gd name="connsiteY4" fmla="*/ 1098958 h 1098958"/>
              <a:gd name="connsiteX5" fmla="*/ 0 w 2206305"/>
              <a:gd name="connsiteY5" fmla="*/ 1098958 h 1098958"/>
              <a:gd name="connsiteX6" fmla="*/ 0 w 2206305"/>
              <a:gd name="connsiteY6" fmla="*/ 1098958 h 1098958"/>
              <a:gd name="connsiteX7" fmla="*/ 0 w 2206305"/>
              <a:gd name="connsiteY7" fmla="*/ 183163 h 1098958"/>
              <a:gd name="connsiteX8" fmla="*/ 183163 w 2206305"/>
              <a:gd name="connsiteY8" fmla="*/ 0 h 109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6305" h="1098958" fill="none" extrusionOk="0">
                <a:moveTo>
                  <a:pt x="183163" y="0"/>
                </a:moveTo>
                <a:cubicBezTo>
                  <a:pt x="539293" y="-150889"/>
                  <a:pt x="1599223" y="157544"/>
                  <a:pt x="2206305" y="0"/>
                </a:cubicBezTo>
                <a:lnTo>
                  <a:pt x="2206305" y="0"/>
                </a:lnTo>
                <a:cubicBezTo>
                  <a:pt x="2216671" y="165051"/>
                  <a:pt x="2173809" y="514420"/>
                  <a:pt x="2206305" y="915795"/>
                </a:cubicBezTo>
                <a:cubicBezTo>
                  <a:pt x="2192711" y="1026430"/>
                  <a:pt x="2125765" y="1097995"/>
                  <a:pt x="2023142" y="1098958"/>
                </a:cubicBezTo>
                <a:cubicBezTo>
                  <a:pt x="1212329" y="991043"/>
                  <a:pt x="1011279" y="1195856"/>
                  <a:pt x="0" y="1098958"/>
                </a:cubicBezTo>
                <a:lnTo>
                  <a:pt x="0" y="1098958"/>
                </a:lnTo>
                <a:cubicBezTo>
                  <a:pt x="-56878" y="779270"/>
                  <a:pt x="21652" y="609116"/>
                  <a:pt x="0" y="183163"/>
                </a:cubicBezTo>
                <a:cubicBezTo>
                  <a:pt x="-14913" y="94276"/>
                  <a:pt x="68214" y="6753"/>
                  <a:pt x="183163" y="0"/>
                </a:cubicBezTo>
                <a:close/>
              </a:path>
              <a:path w="2206305" h="1098958" stroke="0" extrusionOk="0">
                <a:moveTo>
                  <a:pt x="183163" y="0"/>
                </a:moveTo>
                <a:cubicBezTo>
                  <a:pt x="727065" y="25902"/>
                  <a:pt x="1428930" y="3378"/>
                  <a:pt x="2206305" y="0"/>
                </a:cubicBezTo>
                <a:lnTo>
                  <a:pt x="2206305" y="0"/>
                </a:lnTo>
                <a:cubicBezTo>
                  <a:pt x="2157004" y="303386"/>
                  <a:pt x="2214486" y="670702"/>
                  <a:pt x="2206305" y="915795"/>
                </a:cubicBezTo>
                <a:cubicBezTo>
                  <a:pt x="2206946" y="1032735"/>
                  <a:pt x="2131722" y="1095024"/>
                  <a:pt x="2023142" y="1098958"/>
                </a:cubicBezTo>
                <a:cubicBezTo>
                  <a:pt x="1251469" y="1001278"/>
                  <a:pt x="504278" y="1264879"/>
                  <a:pt x="0" y="1098958"/>
                </a:cubicBezTo>
                <a:lnTo>
                  <a:pt x="0" y="1098958"/>
                </a:lnTo>
                <a:cubicBezTo>
                  <a:pt x="-32032" y="717532"/>
                  <a:pt x="-25420" y="573012"/>
                  <a:pt x="0" y="183163"/>
                </a:cubicBezTo>
                <a:cubicBezTo>
                  <a:pt x="-1034" y="71103"/>
                  <a:pt x="79036" y="7636"/>
                  <a:pt x="183163" y="0"/>
                </a:cubicBezTo>
                <a:close/>
              </a:path>
            </a:pathLst>
          </a:custGeom>
          <a:solidFill>
            <a:schemeClr val="accent2">
              <a:lumMod val="40000"/>
              <a:lumOff val="60000"/>
            </a:schemeClr>
          </a:solidFill>
          <a:ln>
            <a:extLst>
              <a:ext uri="{C807C97D-BFC1-408E-A445-0C87EB9F89A2}">
                <ask:lineSketchStyleProps xmlns="" xmlns:ask="http://schemas.microsoft.com/office/drawing/2018/sketchyshapes" sd="678429427">
                  <a:prstGeom prst="round2Diag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Intressebevakning för att stärka den regionala nivån genom reglering</a:t>
            </a:r>
          </a:p>
        </p:txBody>
      </p:sp>
    </p:spTree>
    <p:extLst>
      <p:ext uri="{BB962C8B-B14F-4D97-AF65-F5344CB8AC3E}">
        <p14:creationId xmlns:p14="http://schemas.microsoft.com/office/powerpoint/2010/main" val="669722868"/>
      </p:ext>
    </p:extLst>
  </p:cSld>
  <p:clrMapOvr>
    <a:masterClrMapping/>
  </p:clrMapOvr>
  <p:extLst>
    <p:ext uri="{6950BFC3-D8DA-4A85-94F7-54DA5524770B}">
      <p188:commentRel xmlns=""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638C4B-C191-42A1-BBA1-0B796F511D13}"/>
              </a:ext>
            </a:extLst>
          </p:cNvPr>
          <p:cNvSpPr>
            <a:spLocks noGrp="1"/>
          </p:cNvSpPr>
          <p:nvPr>
            <p:ph type="title"/>
          </p:nvPr>
        </p:nvSpPr>
        <p:spPr/>
        <p:txBody>
          <a:bodyPr/>
          <a:lstStyle/>
          <a:p>
            <a:r>
              <a:rPr lang="sv-SE" dirty="0"/>
              <a:t>Planering framåt</a:t>
            </a:r>
          </a:p>
        </p:txBody>
      </p:sp>
      <p:sp>
        <p:nvSpPr>
          <p:cNvPr id="4" name="Rektangel 3">
            <a:extLst>
              <a:ext uri="{FF2B5EF4-FFF2-40B4-BE49-F238E27FC236}">
                <a16:creationId xmlns:a16="http://schemas.microsoft.com/office/drawing/2014/main" id="{0876402B-87FF-4738-BC6E-350CC84CAAD4}"/>
              </a:ext>
            </a:extLst>
          </p:cNvPr>
          <p:cNvSpPr/>
          <p:nvPr/>
        </p:nvSpPr>
        <p:spPr>
          <a:xfrm>
            <a:off x="355888" y="2172371"/>
            <a:ext cx="2142763"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latin typeface="Arial"/>
                <a:ea typeface="+mn-ea"/>
                <a:cs typeface="+mn-cs"/>
              </a:rPr>
              <a:t>Revidering utifrån pilotworkshop</a:t>
            </a:r>
          </a:p>
        </p:txBody>
      </p:sp>
      <p:sp>
        <p:nvSpPr>
          <p:cNvPr id="5" name="Rektangel 4">
            <a:extLst>
              <a:ext uri="{FF2B5EF4-FFF2-40B4-BE49-F238E27FC236}">
                <a16:creationId xmlns:a16="http://schemas.microsoft.com/office/drawing/2014/main" id="{F45672B4-9E1E-4C0A-9F35-338FD32C747E}"/>
              </a:ext>
            </a:extLst>
          </p:cNvPr>
          <p:cNvSpPr/>
          <p:nvPr/>
        </p:nvSpPr>
        <p:spPr>
          <a:xfrm>
            <a:off x="355889" y="1921105"/>
            <a:ext cx="1855182" cy="21101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SEPTEMBER</a:t>
            </a:r>
          </a:p>
        </p:txBody>
      </p:sp>
      <p:sp>
        <p:nvSpPr>
          <p:cNvPr id="7" name="Rektangel 6">
            <a:extLst>
              <a:ext uri="{FF2B5EF4-FFF2-40B4-BE49-F238E27FC236}">
                <a16:creationId xmlns:a16="http://schemas.microsoft.com/office/drawing/2014/main" id="{0601FE65-A4B9-4772-B8A7-8785DAB0573E}"/>
              </a:ext>
            </a:extLst>
          </p:cNvPr>
          <p:cNvSpPr/>
          <p:nvPr/>
        </p:nvSpPr>
        <p:spPr>
          <a:xfrm>
            <a:off x="2536751" y="2172371"/>
            <a:ext cx="2577039"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latin typeface="Arial"/>
                <a:ea typeface="+mn-ea"/>
                <a:cs typeface="+mn-cs"/>
              </a:rPr>
              <a:t>Kommunicera och överlämna material till RSS-nätverket </a:t>
            </a:r>
          </a:p>
        </p:txBody>
      </p:sp>
      <p:sp>
        <p:nvSpPr>
          <p:cNvPr id="8" name="Rektangel 7">
            <a:extLst>
              <a:ext uri="{FF2B5EF4-FFF2-40B4-BE49-F238E27FC236}">
                <a16:creationId xmlns:a16="http://schemas.microsoft.com/office/drawing/2014/main" id="{6E951B94-5F06-400C-92EB-CBA0B2C61193}"/>
              </a:ext>
            </a:extLst>
          </p:cNvPr>
          <p:cNvSpPr/>
          <p:nvPr/>
        </p:nvSpPr>
        <p:spPr>
          <a:xfrm>
            <a:off x="2249171" y="1921105"/>
            <a:ext cx="1855182" cy="21101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OKTOBER</a:t>
            </a:r>
          </a:p>
        </p:txBody>
      </p:sp>
      <p:sp>
        <p:nvSpPr>
          <p:cNvPr id="9" name="Rektangel 8">
            <a:extLst>
              <a:ext uri="{FF2B5EF4-FFF2-40B4-BE49-F238E27FC236}">
                <a16:creationId xmlns:a16="http://schemas.microsoft.com/office/drawing/2014/main" id="{DC1EF014-F8D3-450B-AED2-6F77DC280C6E}"/>
              </a:ext>
            </a:extLst>
          </p:cNvPr>
          <p:cNvSpPr/>
          <p:nvPr/>
        </p:nvSpPr>
        <p:spPr>
          <a:xfrm>
            <a:off x="4143096" y="1921105"/>
            <a:ext cx="1855182" cy="21101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NOVEMBER</a:t>
            </a:r>
          </a:p>
        </p:txBody>
      </p:sp>
      <p:sp>
        <p:nvSpPr>
          <p:cNvPr id="10" name="Rektangel 9">
            <a:extLst>
              <a:ext uri="{FF2B5EF4-FFF2-40B4-BE49-F238E27FC236}">
                <a16:creationId xmlns:a16="http://schemas.microsoft.com/office/drawing/2014/main" id="{42736BB7-BB80-4E3D-B831-639AADFFAF60}"/>
              </a:ext>
            </a:extLst>
          </p:cNvPr>
          <p:cNvSpPr/>
          <p:nvPr/>
        </p:nvSpPr>
        <p:spPr>
          <a:xfrm>
            <a:off x="5151890" y="2172371"/>
            <a:ext cx="2737278"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latin typeface="Arial"/>
                <a:ea typeface="+mn-ea"/>
                <a:cs typeface="+mn-cs"/>
              </a:rPr>
              <a:t>Rullas ut brett i länen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latin typeface="Arial"/>
                <a:ea typeface="+mn-ea"/>
                <a:cs typeface="+mn-cs"/>
              </a:rPr>
              <a:t>Fortsatt pilot i vissa län</a:t>
            </a:r>
          </a:p>
        </p:txBody>
      </p:sp>
      <p:sp>
        <p:nvSpPr>
          <p:cNvPr id="11" name="Rektangel 10">
            <a:extLst>
              <a:ext uri="{FF2B5EF4-FFF2-40B4-BE49-F238E27FC236}">
                <a16:creationId xmlns:a16="http://schemas.microsoft.com/office/drawing/2014/main" id="{C53410E5-4008-468C-AE44-5E00729B35FC}"/>
              </a:ext>
            </a:extLst>
          </p:cNvPr>
          <p:cNvSpPr/>
          <p:nvPr/>
        </p:nvSpPr>
        <p:spPr>
          <a:xfrm>
            <a:off x="7927268" y="2172371"/>
            <a:ext cx="1855182"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latin typeface="Arial"/>
                <a:ea typeface="+mn-ea"/>
                <a:cs typeface="+mn-cs"/>
              </a:rPr>
              <a:t>Stöd vid genomförande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ktangel 11">
            <a:extLst>
              <a:ext uri="{FF2B5EF4-FFF2-40B4-BE49-F238E27FC236}">
                <a16:creationId xmlns:a16="http://schemas.microsoft.com/office/drawing/2014/main" id="{72273630-C982-4F4B-BB3F-65AB12FF6300}"/>
              </a:ext>
            </a:extLst>
          </p:cNvPr>
          <p:cNvSpPr/>
          <p:nvPr/>
        </p:nvSpPr>
        <p:spPr>
          <a:xfrm>
            <a:off x="6033343" y="1921105"/>
            <a:ext cx="1855182" cy="21101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DECEMBER</a:t>
            </a:r>
          </a:p>
        </p:txBody>
      </p:sp>
      <p:sp>
        <p:nvSpPr>
          <p:cNvPr id="14" name="Pil: höger 13">
            <a:extLst>
              <a:ext uri="{FF2B5EF4-FFF2-40B4-BE49-F238E27FC236}">
                <a16:creationId xmlns:a16="http://schemas.microsoft.com/office/drawing/2014/main" id="{023E94D4-097A-4D5F-B372-2152B3BC29B0}"/>
              </a:ext>
            </a:extLst>
          </p:cNvPr>
          <p:cNvSpPr/>
          <p:nvPr/>
        </p:nvSpPr>
        <p:spPr>
          <a:xfrm>
            <a:off x="9782450" y="1226902"/>
            <a:ext cx="509954" cy="2048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Rektangel 14">
            <a:extLst>
              <a:ext uri="{FF2B5EF4-FFF2-40B4-BE49-F238E27FC236}">
                <a16:creationId xmlns:a16="http://schemas.microsoft.com/office/drawing/2014/main" id="{E09471E4-768C-DA79-02F4-97DF45D9A72A}"/>
              </a:ext>
            </a:extLst>
          </p:cNvPr>
          <p:cNvSpPr/>
          <p:nvPr/>
        </p:nvSpPr>
        <p:spPr>
          <a:xfrm>
            <a:off x="7927268" y="1921105"/>
            <a:ext cx="1855182" cy="21101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JANUARI</a:t>
            </a:r>
          </a:p>
        </p:txBody>
      </p:sp>
      <p:pic>
        <p:nvPicPr>
          <p:cNvPr id="18" name="Bildobjekt 17">
            <a:extLst>
              <a:ext uri="{FF2B5EF4-FFF2-40B4-BE49-F238E27FC236}">
                <a16:creationId xmlns:a16="http://schemas.microsoft.com/office/drawing/2014/main" id="{B9F0C147-F15E-9EBE-3696-75C8E3F41345}"/>
              </a:ext>
            </a:extLst>
          </p:cNvPr>
          <p:cNvPicPr>
            <a:picLocks noChangeAspect="1"/>
          </p:cNvPicPr>
          <p:nvPr/>
        </p:nvPicPr>
        <p:blipFill>
          <a:blip r:embed="rId3"/>
          <a:stretch>
            <a:fillRect/>
          </a:stretch>
        </p:blipFill>
        <p:spPr>
          <a:xfrm>
            <a:off x="355888" y="4522451"/>
            <a:ext cx="2865979" cy="267224"/>
          </a:xfrm>
          <a:prstGeom prst="rect">
            <a:avLst/>
          </a:prstGeom>
        </p:spPr>
      </p:pic>
      <p:sp>
        <p:nvSpPr>
          <p:cNvPr id="19" name="Rektangel 18">
            <a:extLst>
              <a:ext uri="{FF2B5EF4-FFF2-40B4-BE49-F238E27FC236}">
                <a16:creationId xmlns:a16="http://schemas.microsoft.com/office/drawing/2014/main" id="{C6E989D1-E7A6-0537-5A57-0DE79F1A9B43}"/>
              </a:ext>
            </a:extLst>
          </p:cNvPr>
          <p:cNvSpPr/>
          <p:nvPr/>
        </p:nvSpPr>
        <p:spPr>
          <a:xfrm>
            <a:off x="355888" y="3898582"/>
            <a:ext cx="5731958" cy="2672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2022</a:t>
            </a:r>
          </a:p>
        </p:txBody>
      </p:sp>
      <p:sp>
        <p:nvSpPr>
          <p:cNvPr id="20" name="Rektangel 19">
            <a:extLst>
              <a:ext uri="{FF2B5EF4-FFF2-40B4-BE49-F238E27FC236}">
                <a16:creationId xmlns:a16="http://schemas.microsoft.com/office/drawing/2014/main" id="{DDED1EB2-D6A4-0A96-C8A6-858897AD7B7D}"/>
              </a:ext>
            </a:extLst>
          </p:cNvPr>
          <p:cNvSpPr/>
          <p:nvPr/>
        </p:nvSpPr>
        <p:spPr>
          <a:xfrm>
            <a:off x="6087847" y="3910077"/>
            <a:ext cx="5731958" cy="2672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2023</a:t>
            </a:r>
          </a:p>
        </p:txBody>
      </p:sp>
      <p:sp>
        <p:nvSpPr>
          <p:cNvPr id="21" name="Rektangel 20">
            <a:extLst>
              <a:ext uri="{FF2B5EF4-FFF2-40B4-BE49-F238E27FC236}">
                <a16:creationId xmlns:a16="http://schemas.microsoft.com/office/drawing/2014/main" id="{8C4D51C1-6649-9266-4894-7CD303D83090}"/>
              </a:ext>
            </a:extLst>
          </p:cNvPr>
          <p:cNvSpPr/>
          <p:nvPr/>
        </p:nvSpPr>
        <p:spPr>
          <a:xfrm>
            <a:off x="3221868" y="4177301"/>
            <a:ext cx="8597938" cy="3451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a:ea typeface="+mn-ea"/>
                <a:cs typeface="+mn-cs"/>
              </a:rPr>
              <a:t>Planering av övergripande arbete med kartläggningen, icke behovsprövade insatser, kunskapsbaserad socialtjänst, intressebevakning och kommande omställning. Kontinuerlig bedömning kring aktiviteter och områden att arbeta vidare med.</a:t>
            </a:r>
          </a:p>
        </p:txBody>
      </p:sp>
      <p:sp>
        <p:nvSpPr>
          <p:cNvPr id="22" name="Rektangel 21">
            <a:extLst>
              <a:ext uri="{FF2B5EF4-FFF2-40B4-BE49-F238E27FC236}">
                <a16:creationId xmlns:a16="http://schemas.microsoft.com/office/drawing/2014/main" id="{BCD2ED96-B661-E23B-83D3-776B9697F06E}"/>
              </a:ext>
            </a:extLst>
          </p:cNvPr>
          <p:cNvSpPr/>
          <p:nvPr/>
        </p:nvSpPr>
        <p:spPr>
          <a:xfrm>
            <a:off x="355888" y="4177301"/>
            <a:ext cx="2865980" cy="3451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Strategisk planering utifrån socialtjänstområdet</a:t>
            </a:r>
          </a:p>
        </p:txBody>
      </p:sp>
      <p:sp>
        <p:nvSpPr>
          <p:cNvPr id="23" name="Rektangel 22">
            <a:extLst>
              <a:ext uri="{FF2B5EF4-FFF2-40B4-BE49-F238E27FC236}">
                <a16:creationId xmlns:a16="http://schemas.microsoft.com/office/drawing/2014/main" id="{B5BCCE71-8D96-CC5B-A9F1-6104353E90B8}"/>
              </a:ext>
            </a:extLst>
          </p:cNvPr>
          <p:cNvSpPr/>
          <p:nvPr/>
        </p:nvSpPr>
        <p:spPr>
          <a:xfrm>
            <a:off x="3221867" y="4522451"/>
            <a:ext cx="8597938" cy="2672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white"/>
                </a:solidFill>
                <a:effectLst/>
                <a:uLnTx/>
                <a:uFillTx/>
                <a:latin typeface="Arial"/>
                <a:ea typeface="+mn-ea"/>
                <a:cs typeface="+mn-cs"/>
              </a:rPr>
              <a:t>Planering och utförande av avgränsade aktiviteter utifrån övergripande målbild </a:t>
            </a:r>
          </a:p>
        </p:txBody>
      </p:sp>
    </p:spTree>
    <p:extLst>
      <p:ext uri="{BB962C8B-B14F-4D97-AF65-F5344CB8AC3E}">
        <p14:creationId xmlns:p14="http://schemas.microsoft.com/office/powerpoint/2010/main" val="3239343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diagonala rundade hörn 2">
            <a:extLst>
              <a:ext uri="{FF2B5EF4-FFF2-40B4-BE49-F238E27FC236}">
                <a16:creationId xmlns:a16="http://schemas.microsoft.com/office/drawing/2014/main" id="{393FCC21-0664-4849-B41F-537815CB3663}"/>
              </a:ext>
            </a:extLst>
          </p:cNvPr>
          <p:cNvSpPr/>
          <p:nvPr/>
        </p:nvSpPr>
        <p:spPr>
          <a:xfrm>
            <a:off x="237308" y="237727"/>
            <a:ext cx="11548292" cy="5845573"/>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12" name="Rak pilkoppling 11">
            <a:extLst>
              <a:ext uri="{FF2B5EF4-FFF2-40B4-BE49-F238E27FC236}">
                <a16:creationId xmlns:a16="http://schemas.microsoft.com/office/drawing/2014/main" id="{5D6AA6B0-3E96-4090-9E14-C7A04C88C6AA}"/>
              </a:ext>
            </a:extLst>
          </p:cNvPr>
          <p:cNvCxnSpPr>
            <a:cxnSpLocks/>
          </p:cNvCxnSpPr>
          <p:nvPr/>
        </p:nvCxnSpPr>
        <p:spPr>
          <a:xfrm>
            <a:off x="237308" y="1371981"/>
            <a:ext cx="1171738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ruta 22">
            <a:extLst>
              <a:ext uri="{FF2B5EF4-FFF2-40B4-BE49-F238E27FC236}">
                <a16:creationId xmlns:a16="http://schemas.microsoft.com/office/drawing/2014/main" id="{30ACB204-BE4E-4433-A3AA-ABB598BDFF13}"/>
              </a:ext>
            </a:extLst>
          </p:cNvPr>
          <p:cNvSpPr txBox="1"/>
          <p:nvPr/>
        </p:nvSpPr>
        <p:spPr>
          <a:xfrm>
            <a:off x="689048" y="540984"/>
            <a:ext cx="1181489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Arial"/>
                <a:ea typeface="+mn-ea"/>
                <a:cs typeface="+mn-cs"/>
              </a:rPr>
              <a:t>Tack för mig!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ruta 5">
            <a:extLst>
              <a:ext uri="{FF2B5EF4-FFF2-40B4-BE49-F238E27FC236}">
                <a16:creationId xmlns:a16="http://schemas.microsoft.com/office/drawing/2014/main" id="{D1FEABB5-41D7-448A-B973-EE53E68C5890}"/>
              </a:ext>
            </a:extLst>
          </p:cNvPr>
          <p:cNvSpPr txBox="1"/>
          <p:nvPr/>
        </p:nvSpPr>
        <p:spPr>
          <a:xfrm>
            <a:off x="3479576" y="3974783"/>
            <a:ext cx="5063756"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Arial"/>
                <a:ea typeface="+mn-ea"/>
                <a:cs typeface="+mn-cs"/>
              </a:rPr>
              <a:t>Maila gärna tankar och synpunkter kring kartläggningen, workshopen eller annat du tänker är viktigt för mig att veta i det fortsatta arbetet.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Arial"/>
                <a:ea typeface="+mn-ea"/>
                <a:cs typeface="+mn-cs"/>
              </a:rPr>
              <a:t>Lisa.holmgren@SKR.se </a:t>
            </a: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Uttryckssymbol 1">
            <a:extLst>
              <a:ext uri="{FF2B5EF4-FFF2-40B4-BE49-F238E27FC236}">
                <a16:creationId xmlns:a16="http://schemas.microsoft.com/office/drawing/2014/main" id="{5CDB3845-0970-4A20-9A4A-C2545033C7CC}"/>
              </a:ext>
            </a:extLst>
          </p:cNvPr>
          <p:cNvSpPr/>
          <p:nvPr/>
        </p:nvSpPr>
        <p:spPr>
          <a:xfrm>
            <a:off x="5293904" y="1993899"/>
            <a:ext cx="1435100" cy="1435090"/>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186892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F41134F1-B0DB-A5FC-0D88-99701312D4E3}"/>
              </a:ext>
            </a:extLst>
          </p:cNvPr>
          <p:cNvSpPr>
            <a:spLocks noGrp="1"/>
          </p:cNvSpPr>
          <p:nvPr>
            <p:ph type="body" idx="1"/>
          </p:nvPr>
        </p:nvSpPr>
        <p:spPr/>
        <p:txBody>
          <a:bodyPr/>
          <a:lstStyle/>
          <a:p>
            <a:endParaRPr lang="sv-SE" dirty="0"/>
          </a:p>
        </p:txBody>
      </p:sp>
      <p:sp>
        <p:nvSpPr>
          <p:cNvPr id="3" name="Rubrik 2">
            <a:extLst>
              <a:ext uri="{FF2B5EF4-FFF2-40B4-BE49-F238E27FC236}">
                <a16:creationId xmlns:a16="http://schemas.microsoft.com/office/drawing/2014/main" id="{3B8D37A4-FDED-4DB6-E5EB-EF281713A2AF}"/>
              </a:ext>
            </a:extLst>
          </p:cNvPr>
          <p:cNvSpPr>
            <a:spLocks noGrp="1"/>
          </p:cNvSpPr>
          <p:nvPr>
            <p:ph type="title"/>
          </p:nvPr>
        </p:nvSpPr>
        <p:spPr/>
        <p:txBody>
          <a:bodyPr/>
          <a:lstStyle/>
          <a:p>
            <a:r>
              <a:rPr lang="sv-SE" dirty="0"/>
              <a:t>Pilotworkshop Västernorrland 14/6</a:t>
            </a:r>
          </a:p>
        </p:txBody>
      </p:sp>
    </p:spTree>
    <p:extLst>
      <p:ext uri="{BB962C8B-B14F-4D97-AF65-F5344CB8AC3E}">
        <p14:creationId xmlns:p14="http://schemas.microsoft.com/office/powerpoint/2010/main" val="2123845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F55404F4-76D5-0442-8263-51C75A575A6D}"/>
              </a:ext>
            </a:extLst>
          </p:cNvPr>
          <p:cNvSpPr>
            <a:spLocks noGrp="1"/>
          </p:cNvSpPr>
          <p:nvPr>
            <p:ph type="body" idx="1"/>
          </p:nvPr>
        </p:nvSpPr>
        <p:spPr/>
        <p:txBody>
          <a:bodyPr/>
          <a:lstStyle/>
          <a:p>
            <a:endParaRPr lang="sv-SE"/>
          </a:p>
        </p:txBody>
      </p:sp>
      <p:sp>
        <p:nvSpPr>
          <p:cNvPr id="3" name="Rubrik 2">
            <a:extLst>
              <a:ext uri="{FF2B5EF4-FFF2-40B4-BE49-F238E27FC236}">
                <a16:creationId xmlns:a16="http://schemas.microsoft.com/office/drawing/2014/main" id="{FBA1B71D-1C94-0401-4820-9765F86242BA}"/>
              </a:ext>
            </a:extLst>
          </p:cNvPr>
          <p:cNvSpPr>
            <a:spLocks noGrp="1"/>
          </p:cNvSpPr>
          <p:nvPr>
            <p:ph type="title"/>
          </p:nvPr>
        </p:nvSpPr>
        <p:spPr>
          <a:xfrm>
            <a:off x="1099137" y="1463400"/>
            <a:ext cx="9608400" cy="1965600"/>
          </a:xfrm>
        </p:spPr>
        <p:txBody>
          <a:bodyPr/>
          <a:lstStyle/>
          <a:p>
            <a:r>
              <a:rPr lang="sv-SE" dirty="0"/>
              <a:t>Myndigheten för vård och omsorgsanalys om rapporten Omotiverade skillnader i socialtjänsten</a:t>
            </a:r>
          </a:p>
        </p:txBody>
      </p:sp>
    </p:spTree>
    <p:extLst>
      <p:ext uri="{BB962C8B-B14F-4D97-AF65-F5344CB8AC3E}">
        <p14:creationId xmlns:p14="http://schemas.microsoft.com/office/powerpoint/2010/main" val="1119947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1A832357-CF83-EEFB-C24C-DD8A57D94AA1}"/>
              </a:ext>
            </a:extLst>
          </p:cNvPr>
          <p:cNvSpPr>
            <a:spLocks noGrp="1"/>
          </p:cNvSpPr>
          <p:nvPr>
            <p:ph idx="1"/>
          </p:nvPr>
        </p:nvSpPr>
        <p:spPr/>
        <p:txBody>
          <a:bodyPr/>
          <a:lstStyle/>
          <a:p>
            <a:pPr marL="30163" indent="0">
              <a:buNone/>
            </a:pPr>
            <a:r>
              <a:rPr lang="sv-SE" dirty="0"/>
              <a:t>Presentera er kort runt borden</a:t>
            </a:r>
          </a:p>
          <a:p>
            <a:pPr marL="30163" indent="0">
              <a:buNone/>
            </a:pPr>
            <a:endParaRPr lang="sv-SE" dirty="0"/>
          </a:p>
          <a:p>
            <a:pPr marL="30163" indent="0">
              <a:buNone/>
            </a:pPr>
            <a:r>
              <a:rPr lang="sv-SE" dirty="0"/>
              <a:t>Vi kollar vilka län och myndigheter vi har på plats!</a:t>
            </a:r>
          </a:p>
        </p:txBody>
      </p:sp>
      <p:sp>
        <p:nvSpPr>
          <p:cNvPr id="3" name="Rubrik 2">
            <a:extLst>
              <a:ext uri="{FF2B5EF4-FFF2-40B4-BE49-F238E27FC236}">
                <a16:creationId xmlns:a16="http://schemas.microsoft.com/office/drawing/2014/main" id="{82C1AB55-1C71-DCA0-01EE-E8E4C75B591A}"/>
              </a:ext>
            </a:extLst>
          </p:cNvPr>
          <p:cNvSpPr>
            <a:spLocks noGrp="1"/>
          </p:cNvSpPr>
          <p:nvPr>
            <p:ph type="title"/>
          </p:nvPr>
        </p:nvSpPr>
        <p:spPr/>
        <p:txBody>
          <a:bodyPr/>
          <a:lstStyle/>
          <a:p>
            <a:r>
              <a:rPr lang="sv-SE" dirty="0"/>
              <a:t>Välkomna!</a:t>
            </a:r>
          </a:p>
        </p:txBody>
      </p:sp>
    </p:spTree>
    <p:extLst>
      <p:ext uri="{BB962C8B-B14F-4D97-AF65-F5344CB8AC3E}">
        <p14:creationId xmlns:p14="http://schemas.microsoft.com/office/powerpoint/2010/main" val="2014510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35F6010-26D1-988A-F196-65B2C883B1E7}"/>
              </a:ext>
            </a:extLst>
          </p:cNvPr>
          <p:cNvSpPr>
            <a:spLocks noGrp="1"/>
          </p:cNvSpPr>
          <p:nvPr>
            <p:ph type="body" idx="1"/>
          </p:nvPr>
        </p:nvSpPr>
        <p:spPr/>
        <p:txBody>
          <a:bodyPr/>
          <a:lstStyle/>
          <a:p>
            <a:endParaRPr lang="sv-SE"/>
          </a:p>
        </p:txBody>
      </p:sp>
      <p:sp>
        <p:nvSpPr>
          <p:cNvPr id="3" name="Rubrik 2">
            <a:extLst>
              <a:ext uri="{FF2B5EF4-FFF2-40B4-BE49-F238E27FC236}">
                <a16:creationId xmlns:a16="http://schemas.microsoft.com/office/drawing/2014/main" id="{807C4371-5C97-BDBF-3924-914B6336E222}"/>
              </a:ext>
            </a:extLst>
          </p:cNvPr>
          <p:cNvSpPr>
            <a:spLocks noGrp="1"/>
          </p:cNvSpPr>
          <p:nvPr>
            <p:ph type="title"/>
          </p:nvPr>
        </p:nvSpPr>
        <p:spPr/>
        <p:txBody>
          <a:bodyPr/>
          <a:lstStyle/>
          <a:p>
            <a:r>
              <a:rPr lang="sv-SE" dirty="0"/>
              <a:t>Kaffepaus</a:t>
            </a:r>
          </a:p>
        </p:txBody>
      </p:sp>
    </p:spTree>
    <p:extLst>
      <p:ext uri="{BB962C8B-B14F-4D97-AF65-F5344CB8AC3E}">
        <p14:creationId xmlns:p14="http://schemas.microsoft.com/office/powerpoint/2010/main" val="188897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239AAAD-6904-42DD-AD70-D4A11C14BBAA}"/>
              </a:ext>
            </a:extLst>
          </p:cNvPr>
          <p:cNvSpPr>
            <a:spLocks noGrp="1"/>
          </p:cNvSpPr>
          <p:nvPr>
            <p:ph type="title"/>
          </p:nvPr>
        </p:nvSpPr>
        <p:spPr/>
        <p:txBody>
          <a:bodyPr/>
          <a:lstStyle/>
          <a:p>
            <a:r>
              <a:rPr lang="sv-SE" sz="4000" dirty="0"/>
              <a:t>Workshop om långsiktiga och stabila ekonomiska förutsättningar för RSS genom reglering</a:t>
            </a:r>
          </a:p>
        </p:txBody>
      </p:sp>
    </p:spTree>
    <p:extLst>
      <p:ext uri="{BB962C8B-B14F-4D97-AF65-F5344CB8AC3E}">
        <p14:creationId xmlns:p14="http://schemas.microsoft.com/office/powerpoint/2010/main" val="2207507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1F73A18E-C57D-4101-8B22-D79C8AC39A76}"/>
              </a:ext>
            </a:extLst>
          </p:cNvPr>
          <p:cNvSpPr>
            <a:spLocks noGrp="1"/>
          </p:cNvSpPr>
          <p:nvPr>
            <p:ph idx="1"/>
          </p:nvPr>
        </p:nvSpPr>
        <p:spPr/>
        <p:txBody>
          <a:bodyPr/>
          <a:lstStyle/>
          <a:p>
            <a:r>
              <a:rPr lang="sv-SE" dirty="0"/>
              <a:t>Sammanhangsmarkering</a:t>
            </a:r>
          </a:p>
          <a:p>
            <a:r>
              <a:rPr lang="sv-SE" dirty="0"/>
              <a:t>Vårt förslag om reglering</a:t>
            </a:r>
          </a:p>
          <a:p>
            <a:r>
              <a:rPr lang="sv-SE" dirty="0"/>
              <a:t>Vad ska regleras – gruppdiskussion om innehåll</a:t>
            </a:r>
          </a:p>
        </p:txBody>
      </p:sp>
      <p:sp>
        <p:nvSpPr>
          <p:cNvPr id="3" name="Rubrik 2">
            <a:extLst>
              <a:ext uri="{FF2B5EF4-FFF2-40B4-BE49-F238E27FC236}">
                <a16:creationId xmlns:a16="http://schemas.microsoft.com/office/drawing/2014/main" id="{1525F7EB-ACBC-478A-9A75-C6F780B82347}"/>
              </a:ext>
            </a:extLst>
          </p:cNvPr>
          <p:cNvSpPr>
            <a:spLocks noGrp="1"/>
          </p:cNvSpPr>
          <p:nvPr>
            <p:ph type="title"/>
          </p:nvPr>
        </p:nvSpPr>
        <p:spPr/>
        <p:txBody>
          <a:bodyPr/>
          <a:lstStyle/>
          <a:p>
            <a:r>
              <a:rPr lang="sv-SE" dirty="0"/>
              <a:t>Upplägg av punkten</a:t>
            </a:r>
          </a:p>
        </p:txBody>
      </p:sp>
    </p:spTree>
    <p:extLst>
      <p:ext uri="{BB962C8B-B14F-4D97-AF65-F5344CB8AC3E}">
        <p14:creationId xmlns:p14="http://schemas.microsoft.com/office/powerpoint/2010/main" val="3363672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2C0087C6-2F04-4A05-B2AE-7ABFB6FD5DBB}"/>
              </a:ext>
            </a:extLst>
          </p:cNvPr>
          <p:cNvSpPr>
            <a:spLocks noGrp="1"/>
          </p:cNvSpPr>
          <p:nvPr>
            <p:ph idx="1"/>
          </p:nvPr>
        </p:nvSpPr>
        <p:spPr/>
        <p:txBody>
          <a:bodyPr/>
          <a:lstStyle/>
          <a:p>
            <a:r>
              <a:rPr lang="sv-SE" dirty="0"/>
              <a:t>Utredningen om ny Socialtjänstlag (vetenskap och beprövad erfarenhet)</a:t>
            </a:r>
          </a:p>
          <a:p>
            <a:r>
              <a:rPr lang="sv-SE" b="1" dirty="0"/>
              <a:t>Intressebevakning utifrån RSS roll i kunskapsstyrning och kunskapsutveckling i socialtjänst</a:t>
            </a:r>
          </a:p>
          <a:p>
            <a:r>
              <a:rPr lang="sv-SE" dirty="0"/>
              <a:t>Ny regering, SKR FSS SSR och Vision förbereder för att ta kontakt med ny statssekreterare. Till dess behöver vi texter och vi behöver vara konkreta.</a:t>
            </a:r>
          </a:p>
          <a:p>
            <a:endParaRPr lang="sv-SE" i="1" dirty="0"/>
          </a:p>
          <a:p>
            <a:endParaRPr lang="sv-SE" i="1" dirty="0"/>
          </a:p>
          <a:p>
            <a:pPr marL="30163" indent="0">
              <a:buNone/>
            </a:pPr>
            <a:endParaRPr lang="sv-SE" i="1" dirty="0"/>
          </a:p>
          <a:p>
            <a:pPr marL="30163" indent="0">
              <a:buNone/>
            </a:pPr>
            <a:endParaRPr lang="sv-SE" dirty="0"/>
          </a:p>
          <a:p>
            <a:endParaRPr lang="sv-SE" dirty="0"/>
          </a:p>
        </p:txBody>
      </p:sp>
      <p:sp>
        <p:nvSpPr>
          <p:cNvPr id="3" name="Rubrik 2">
            <a:extLst>
              <a:ext uri="{FF2B5EF4-FFF2-40B4-BE49-F238E27FC236}">
                <a16:creationId xmlns:a16="http://schemas.microsoft.com/office/drawing/2014/main" id="{D4E34B0D-E555-4B03-B8F7-F2C687203AFC}"/>
              </a:ext>
            </a:extLst>
          </p:cNvPr>
          <p:cNvSpPr>
            <a:spLocks noGrp="1"/>
          </p:cNvSpPr>
          <p:nvPr>
            <p:ph type="title"/>
          </p:nvPr>
        </p:nvSpPr>
        <p:spPr/>
        <p:txBody>
          <a:bodyPr/>
          <a:lstStyle/>
          <a:p>
            <a:r>
              <a:rPr lang="sv-SE" dirty="0"/>
              <a:t>Ett fönster är öppet!</a:t>
            </a:r>
          </a:p>
        </p:txBody>
      </p:sp>
    </p:spTree>
    <p:extLst>
      <p:ext uri="{BB962C8B-B14F-4D97-AF65-F5344CB8AC3E}">
        <p14:creationId xmlns:p14="http://schemas.microsoft.com/office/powerpoint/2010/main" val="1329352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0CC85F4-F880-421E-A90C-54870F190570}"/>
              </a:ext>
            </a:extLst>
          </p:cNvPr>
          <p:cNvSpPr>
            <a:spLocks noGrp="1"/>
          </p:cNvSpPr>
          <p:nvPr>
            <p:ph idx="1"/>
          </p:nvPr>
        </p:nvSpPr>
        <p:spPr>
          <a:xfrm>
            <a:off x="664232" y="1989928"/>
            <a:ext cx="9609825" cy="4243873"/>
          </a:xfrm>
        </p:spPr>
        <p:txBody>
          <a:bodyPr/>
          <a:lstStyle/>
          <a:p>
            <a:r>
              <a:rPr lang="sv-SE" dirty="0"/>
              <a:t>2008: Utredning om evidensbaserad praktik i socialtjänsten pekar på behov av samverkan</a:t>
            </a:r>
          </a:p>
          <a:p>
            <a:r>
              <a:rPr lang="sv-SE" dirty="0"/>
              <a:t>2009: SKR turnerade i alla län = starkt stöd för behovet av samverkan på länsnivå</a:t>
            </a:r>
          </a:p>
          <a:p>
            <a:r>
              <a:rPr lang="sv-SE" dirty="0"/>
              <a:t>2009-2016: Ök med finansiering till uppbyggnad av RSS och utpekade sakområden</a:t>
            </a:r>
          </a:p>
          <a:p>
            <a:r>
              <a:rPr lang="sv-SE" dirty="0"/>
              <a:t>2016: Modell för samverkan mellan lokal och nationell nivå genom RSS</a:t>
            </a:r>
          </a:p>
        </p:txBody>
      </p:sp>
      <p:sp>
        <p:nvSpPr>
          <p:cNvPr id="3" name="Rubrik 2">
            <a:extLst>
              <a:ext uri="{FF2B5EF4-FFF2-40B4-BE49-F238E27FC236}">
                <a16:creationId xmlns:a16="http://schemas.microsoft.com/office/drawing/2014/main" id="{4143529C-7542-4027-898E-F741DCFE2DCF}"/>
              </a:ext>
            </a:extLst>
          </p:cNvPr>
          <p:cNvSpPr>
            <a:spLocks noGrp="1"/>
          </p:cNvSpPr>
          <p:nvPr>
            <p:ph type="title"/>
          </p:nvPr>
        </p:nvSpPr>
        <p:spPr/>
        <p:txBody>
          <a:bodyPr/>
          <a:lstStyle/>
          <a:p>
            <a:r>
              <a:rPr lang="sv-SE" dirty="0"/>
              <a:t>Arbete för att stärka RSS</a:t>
            </a:r>
          </a:p>
        </p:txBody>
      </p:sp>
    </p:spTree>
    <p:extLst>
      <p:ext uri="{BB962C8B-B14F-4D97-AF65-F5344CB8AC3E}">
        <p14:creationId xmlns:p14="http://schemas.microsoft.com/office/powerpoint/2010/main" val="281436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6F6FCA85-BA1F-42A4-BE8E-FDA0131CD21D}"/>
              </a:ext>
            </a:extLst>
          </p:cNvPr>
          <p:cNvSpPr>
            <a:spLocks noGrp="1"/>
          </p:cNvSpPr>
          <p:nvPr>
            <p:ph idx="1"/>
          </p:nvPr>
        </p:nvSpPr>
        <p:spPr/>
        <p:txBody>
          <a:bodyPr/>
          <a:lstStyle/>
          <a:p>
            <a:r>
              <a:rPr lang="sv-SE" dirty="0"/>
              <a:t>I återrapporteringar i ök har SKR påtalat behovet av långsiktiga b.la ekonomiska  förutsättningar för RSS</a:t>
            </a:r>
          </a:p>
          <a:p>
            <a:r>
              <a:rPr lang="sv-SE" dirty="0"/>
              <a:t>I kunskapsstyrningsutredningen för hälso- och sjukvård lyfte SKR in vikten av RSS</a:t>
            </a:r>
          </a:p>
          <a:p>
            <a:r>
              <a:rPr lang="sv-SE" dirty="0"/>
              <a:t>I utredningen om en ny socialtjänstlag har SKR väckt frågan om behovet av en reglering av RSS för att säkra finansiering (förankrat med RSS, SKRs politik och relevanta nätverk)</a:t>
            </a:r>
          </a:p>
          <a:p>
            <a:r>
              <a:rPr lang="sv-SE" dirty="0"/>
              <a:t>Skrivelser från SKR, FSS och SSR lyfte behov av lagstiftning</a:t>
            </a:r>
          </a:p>
          <a:p>
            <a:endParaRPr lang="sv-SE" dirty="0"/>
          </a:p>
          <a:p>
            <a:endParaRPr lang="sv-SE" dirty="0"/>
          </a:p>
        </p:txBody>
      </p:sp>
      <p:sp>
        <p:nvSpPr>
          <p:cNvPr id="3" name="Rubrik 2">
            <a:extLst>
              <a:ext uri="{FF2B5EF4-FFF2-40B4-BE49-F238E27FC236}">
                <a16:creationId xmlns:a16="http://schemas.microsoft.com/office/drawing/2014/main" id="{D6CE7D5B-B611-4EC2-87D2-D0F47A6902E8}"/>
              </a:ext>
            </a:extLst>
          </p:cNvPr>
          <p:cNvSpPr>
            <a:spLocks noGrp="1"/>
          </p:cNvSpPr>
          <p:nvPr>
            <p:ph type="title"/>
          </p:nvPr>
        </p:nvSpPr>
        <p:spPr/>
        <p:txBody>
          <a:bodyPr/>
          <a:lstStyle/>
          <a:p>
            <a:r>
              <a:rPr lang="sv-SE" dirty="0"/>
              <a:t>Tidigare intressebevakning för stabilitet i RSS</a:t>
            </a:r>
          </a:p>
        </p:txBody>
      </p:sp>
    </p:spTree>
    <p:extLst>
      <p:ext uri="{BB962C8B-B14F-4D97-AF65-F5344CB8AC3E}">
        <p14:creationId xmlns:p14="http://schemas.microsoft.com/office/powerpoint/2010/main" val="3271745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9CAF0582-BB01-4DF5-8AB0-2CBA1F6A0921}"/>
              </a:ext>
            </a:extLst>
          </p:cNvPr>
          <p:cNvSpPr>
            <a:spLocks noGrp="1"/>
          </p:cNvSpPr>
          <p:nvPr>
            <p:ph idx="1"/>
          </p:nvPr>
        </p:nvSpPr>
        <p:spPr>
          <a:xfrm>
            <a:off x="664232" y="1781175"/>
            <a:ext cx="9609825" cy="4452626"/>
          </a:xfrm>
        </p:spPr>
        <p:txBody>
          <a:bodyPr/>
          <a:lstStyle/>
          <a:p>
            <a:r>
              <a:rPr lang="sv-SE" dirty="0"/>
              <a:t>Socialtjänsten har ett allt mer komplext uppdrag</a:t>
            </a:r>
          </a:p>
          <a:p>
            <a:r>
              <a:rPr lang="sv-SE" dirty="0"/>
              <a:t>Kommunerna har olika förutsättningar att på egen hand rigga en kunskapsstyrningsorganisation</a:t>
            </a:r>
          </a:p>
          <a:p>
            <a:r>
              <a:rPr lang="sv-SE" dirty="0"/>
              <a:t>Kan utjämna skillnader i förutsättningar mellan kommuner</a:t>
            </a:r>
          </a:p>
          <a:p>
            <a:r>
              <a:rPr lang="sv-SE" dirty="0"/>
              <a:t>Underlättar gemensamma prioriteringar</a:t>
            </a:r>
          </a:p>
          <a:p>
            <a:r>
              <a:rPr lang="sv-SE" dirty="0"/>
              <a:t>Underlättar samverkan mellan huvudmännen</a:t>
            </a:r>
          </a:p>
          <a:p>
            <a:r>
              <a:rPr lang="sv-SE" dirty="0"/>
              <a:t>Stort tryck och behov från nationell nivå</a:t>
            </a:r>
          </a:p>
          <a:p>
            <a:pPr marL="30163" indent="0">
              <a:buNone/>
            </a:pPr>
            <a:endParaRPr lang="sv-SE" dirty="0"/>
          </a:p>
          <a:p>
            <a:pPr marL="30163" indent="0">
              <a:buNone/>
            </a:pPr>
            <a:endParaRPr lang="sv-SE" dirty="0"/>
          </a:p>
          <a:p>
            <a:endParaRPr lang="sv-SE" dirty="0"/>
          </a:p>
          <a:p>
            <a:pPr marL="30163" indent="0">
              <a:buNone/>
            </a:pPr>
            <a:endParaRPr lang="sv-SE" dirty="0"/>
          </a:p>
          <a:p>
            <a:endParaRPr lang="sv-SE" dirty="0"/>
          </a:p>
          <a:p>
            <a:pPr marL="30163" indent="0">
              <a:buNone/>
            </a:pPr>
            <a:endParaRPr lang="sv-SE" dirty="0"/>
          </a:p>
          <a:p>
            <a:endParaRPr lang="sv-SE" dirty="0"/>
          </a:p>
          <a:p>
            <a:endParaRPr lang="sv-SE" dirty="0"/>
          </a:p>
          <a:p>
            <a:endParaRPr lang="sv-SE" dirty="0"/>
          </a:p>
          <a:p>
            <a:endParaRPr lang="sv-SE" dirty="0"/>
          </a:p>
        </p:txBody>
      </p:sp>
      <p:sp>
        <p:nvSpPr>
          <p:cNvPr id="3" name="Rubrik 2">
            <a:extLst>
              <a:ext uri="{FF2B5EF4-FFF2-40B4-BE49-F238E27FC236}">
                <a16:creationId xmlns:a16="http://schemas.microsoft.com/office/drawing/2014/main" id="{4283DDC0-F672-4C2B-B81D-2DDE0C0B7A34}"/>
              </a:ext>
            </a:extLst>
          </p:cNvPr>
          <p:cNvSpPr>
            <a:spLocks noGrp="1"/>
          </p:cNvSpPr>
          <p:nvPr>
            <p:ph type="title"/>
          </p:nvPr>
        </p:nvSpPr>
        <p:spPr/>
        <p:txBody>
          <a:bodyPr/>
          <a:lstStyle/>
          <a:p>
            <a:r>
              <a:rPr lang="sv-SE" dirty="0"/>
              <a:t>Varför behövs RSS?</a:t>
            </a:r>
          </a:p>
        </p:txBody>
      </p:sp>
    </p:spTree>
    <p:extLst>
      <p:ext uri="{BB962C8B-B14F-4D97-AF65-F5344CB8AC3E}">
        <p14:creationId xmlns:p14="http://schemas.microsoft.com/office/powerpoint/2010/main" val="1561122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34FF3EB6-F177-4078-B211-47FCD129EAA5}"/>
              </a:ext>
            </a:extLst>
          </p:cNvPr>
          <p:cNvSpPr>
            <a:spLocks noGrp="1"/>
          </p:cNvSpPr>
          <p:nvPr>
            <p:ph idx="1"/>
          </p:nvPr>
        </p:nvSpPr>
        <p:spPr>
          <a:xfrm>
            <a:off x="664232" y="1744208"/>
            <a:ext cx="9609825" cy="4489593"/>
          </a:xfrm>
        </p:spPr>
        <p:txBody>
          <a:bodyPr/>
          <a:lstStyle/>
          <a:p>
            <a:pPr marL="30163" indent="0">
              <a:buNone/>
            </a:pPr>
            <a:r>
              <a:rPr lang="sv-SE" b="1" dirty="0" err="1"/>
              <a:t>RSS:erna</a:t>
            </a:r>
            <a:r>
              <a:rPr lang="sv-SE" b="1" dirty="0"/>
              <a:t> ett av få strukturbyggen med statliga medel som faktiskt finns kvar. Men:</a:t>
            </a:r>
          </a:p>
          <a:p>
            <a:r>
              <a:rPr lang="sv-SE" dirty="0"/>
              <a:t>Huvudmännens betalningsvilja/förmåga varierar vilket leder till olika ekonomiska förutsättningar för RSS</a:t>
            </a:r>
          </a:p>
          <a:p>
            <a:r>
              <a:rPr lang="sv-SE" dirty="0" err="1"/>
              <a:t>RSS:ernas</a:t>
            </a:r>
            <a:r>
              <a:rPr lang="sv-SE" dirty="0"/>
              <a:t> verksamhet är olika väl förankrade hos huvudmännen</a:t>
            </a:r>
          </a:p>
          <a:p>
            <a:r>
              <a:rPr lang="sv-SE" dirty="0"/>
              <a:t>Den kompensatoriska funktionen går delvis förlorad utifrån ovanstående</a:t>
            </a:r>
          </a:p>
          <a:p>
            <a:r>
              <a:rPr lang="sv-SE" dirty="0"/>
              <a:t>Vissa RSS bidrar mer i det nationella arbetet – får då också ett större inflytande på nationell nivå</a:t>
            </a:r>
          </a:p>
          <a:p>
            <a:r>
              <a:rPr lang="sv-SE" dirty="0"/>
              <a:t>Stora förväntningar från staten på RSS men lite resurser</a:t>
            </a:r>
          </a:p>
          <a:p>
            <a:pPr marL="30163" indent="0">
              <a:buNone/>
            </a:pPr>
            <a:endParaRPr lang="sv-SE" dirty="0"/>
          </a:p>
          <a:p>
            <a:pPr marL="30163" indent="0">
              <a:buNone/>
            </a:pPr>
            <a:endParaRPr lang="sv-SE" dirty="0"/>
          </a:p>
        </p:txBody>
      </p:sp>
      <p:sp>
        <p:nvSpPr>
          <p:cNvPr id="3" name="Rubrik 2">
            <a:extLst>
              <a:ext uri="{FF2B5EF4-FFF2-40B4-BE49-F238E27FC236}">
                <a16:creationId xmlns:a16="http://schemas.microsoft.com/office/drawing/2014/main" id="{934BB74B-7A2C-4665-892B-B75AA6A37CD0}"/>
              </a:ext>
            </a:extLst>
          </p:cNvPr>
          <p:cNvSpPr>
            <a:spLocks noGrp="1"/>
          </p:cNvSpPr>
          <p:nvPr>
            <p:ph type="title"/>
          </p:nvPr>
        </p:nvSpPr>
        <p:spPr>
          <a:xfrm>
            <a:off x="664233" y="874602"/>
            <a:ext cx="9609825" cy="869606"/>
          </a:xfrm>
        </p:spPr>
        <p:txBody>
          <a:bodyPr/>
          <a:lstStyle/>
          <a:p>
            <a:r>
              <a:rPr lang="sv-SE" dirty="0" err="1"/>
              <a:t>What´s</a:t>
            </a:r>
            <a:r>
              <a:rPr lang="sv-SE" dirty="0"/>
              <a:t> the problem?</a:t>
            </a:r>
          </a:p>
        </p:txBody>
      </p:sp>
    </p:spTree>
    <p:extLst>
      <p:ext uri="{BB962C8B-B14F-4D97-AF65-F5344CB8AC3E}">
        <p14:creationId xmlns:p14="http://schemas.microsoft.com/office/powerpoint/2010/main" val="2292303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D52138E-7766-4454-B742-1F5660DB49A7}"/>
              </a:ext>
            </a:extLst>
          </p:cNvPr>
          <p:cNvSpPr>
            <a:spLocks noGrp="1"/>
          </p:cNvSpPr>
          <p:nvPr>
            <p:ph idx="1"/>
          </p:nvPr>
        </p:nvSpPr>
        <p:spPr/>
        <p:txBody>
          <a:bodyPr/>
          <a:lstStyle/>
          <a:p>
            <a:r>
              <a:rPr lang="sv-SE" dirty="0"/>
              <a:t>Lagstiftning i </a:t>
            </a:r>
            <a:r>
              <a:rPr lang="sv-SE" dirty="0" err="1"/>
              <a:t>SoL</a:t>
            </a:r>
            <a:endParaRPr lang="sv-SE" dirty="0"/>
          </a:p>
          <a:p>
            <a:r>
              <a:rPr lang="sv-SE" dirty="0"/>
              <a:t>Inskrivning i förordning om nationell kunskapsstyrring</a:t>
            </a:r>
          </a:p>
          <a:p>
            <a:r>
              <a:rPr lang="sv-SE" dirty="0"/>
              <a:t>Överenskommelser</a:t>
            </a:r>
          </a:p>
          <a:p>
            <a:r>
              <a:rPr lang="sv-SE" dirty="0"/>
              <a:t>Statsbidrag som söks via Socialstyrelsen</a:t>
            </a:r>
          </a:p>
          <a:p>
            <a:endParaRPr lang="sv-SE" dirty="0"/>
          </a:p>
          <a:p>
            <a:r>
              <a:rPr lang="sv-SE" b="1" dirty="0"/>
              <a:t>Egen förordning kopplat till </a:t>
            </a:r>
            <a:r>
              <a:rPr lang="sv-SE" b="1" dirty="0" err="1"/>
              <a:t>SoL</a:t>
            </a:r>
            <a:endParaRPr lang="sv-SE" b="1" dirty="0"/>
          </a:p>
          <a:p>
            <a:pPr marL="30163" indent="0">
              <a:buNone/>
            </a:pPr>
            <a:endParaRPr lang="sv-SE" dirty="0"/>
          </a:p>
        </p:txBody>
      </p:sp>
      <p:sp>
        <p:nvSpPr>
          <p:cNvPr id="3" name="Rubrik 2">
            <a:extLst>
              <a:ext uri="{FF2B5EF4-FFF2-40B4-BE49-F238E27FC236}">
                <a16:creationId xmlns:a16="http://schemas.microsoft.com/office/drawing/2014/main" id="{F5A78CA6-8742-4ACA-8A9F-8BC7427935AC}"/>
              </a:ext>
            </a:extLst>
          </p:cNvPr>
          <p:cNvSpPr>
            <a:spLocks noGrp="1"/>
          </p:cNvSpPr>
          <p:nvPr>
            <p:ph type="title"/>
          </p:nvPr>
        </p:nvSpPr>
        <p:spPr/>
        <p:txBody>
          <a:bodyPr/>
          <a:lstStyle/>
          <a:p>
            <a:r>
              <a:rPr lang="sv-SE" dirty="0"/>
              <a:t>Alternativ som har diskuterats</a:t>
            </a:r>
          </a:p>
        </p:txBody>
      </p:sp>
    </p:spTree>
    <p:extLst>
      <p:ext uri="{BB962C8B-B14F-4D97-AF65-F5344CB8AC3E}">
        <p14:creationId xmlns:p14="http://schemas.microsoft.com/office/powerpoint/2010/main" val="2664748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8D03F51A-1590-4E83-8C83-3528DEC4F22A}"/>
              </a:ext>
            </a:extLst>
          </p:cNvPr>
          <p:cNvSpPr>
            <a:spLocks noGrp="1"/>
          </p:cNvSpPr>
          <p:nvPr>
            <p:ph idx="1"/>
          </p:nvPr>
        </p:nvSpPr>
        <p:spPr>
          <a:xfrm>
            <a:off x="664232" y="1624405"/>
            <a:ext cx="9609825" cy="4609396"/>
          </a:xfrm>
        </p:spPr>
        <p:txBody>
          <a:bodyPr/>
          <a:lstStyle/>
          <a:p>
            <a:r>
              <a:rPr lang="sv-SE" sz="2000" b="1" dirty="0"/>
              <a:t>Intressebevakning för en reglering av RSS genom förordning</a:t>
            </a:r>
          </a:p>
          <a:p>
            <a:r>
              <a:rPr lang="sv-SE" sz="2000" b="1" dirty="0"/>
              <a:t>Utgångspunkt: Utifrån nya </a:t>
            </a:r>
            <a:r>
              <a:rPr lang="sv-SE" sz="2000" b="1" dirty="0" err="1"/>
              <a:t>SoL</a:t>
            </a:r>
            <a:r>
              <a:rPr lang="sv-SE" sz="2000" b="1" dirty="0"/>
              <a:t> - kunskapsstyrning</a:t>
            </a:r>
          </a:p>
          <a:p>
            <a:pPr marL="30163" indent="0">
              <a:buNone/>
            </a:pPr>
            <a:r>
              <a:rPr lang="sv-SE" sz="2000" dirty="0"/>
              <a:t>Finansieringsprincipen leder till:</a:t>
            </a:r>
          </a:p>
          <a:p>
            <a:pPr marL="30163" indent="0">
              <a:buNone/>
            </a:pPr>
            <a:r>
              <a:rPr lang="sv-SE" sz="2000" dirty="0"/>
              <a:t>Ökning av generella statsbidrag till huvudmännen som de sedan behöver avsätta till RSS</a:t>
            </a:r>
          </a:p>
          <a:p>
            <a:pPr marL="30163" indent="0">
              <a:buNone/>
            </a:pPr>
            <a:r>
              <a:rPr lang="sv-SE" sz="2000" dirty="0"/>
              <a:t>--------------------------------------------------------------------------------------------------------------</a:t>
            </a:r>
          </a:p>
          <a:p>
            <a:pPr marL="30163" indent="0">
              <a:buNone/>
            </a:pPr>
            <a:r>
              <a:rPr lang="sv-SE" sz="2000" dirty="0"/>
              <a:t>Delad finansiering – både staten och huvudmännen bidrar</a:t>
            </a:r>
          </a:p>
          <a:p>
            <a:pPr marL="30163" indent="0">
              <a:buNone/>
            </a:pPr>
            <a:r>
              <a:rPr lang="sv-SE" sz="2000" b="1" dirty="0"/>
              <a:t>Innehåll: Vi behöver tydliggöra vilken funktion som ska regleras</a:t>
            </a:r>
          </a:p>
          <a:p>
            <a:pPr marL="30163" indent="0">
              <a:buNone/>
            </a:pPr>
            <a:r>
              <a:rPr lang="sv-SE" sz="2000" dirty="0"/>
              <a:t>Form: Troligtvis behövs det också en ökad likhet av organisering och styrning och ledning </a:t>
            </a:r>
            <a:endParaRPr lang="sv-SE" dirty="0"/>
          </a:p>
        </p:txBody>
      </p:sp>
      <p:sp>
        <p:nvSpPr>
          <p:cNvPr id="3" name="Rubrik 2">
            <a:extLst>
              <a:ext uri="{FF2B5EF4-FFF2-40B4-BE49-F238E27FC236}">
                <a16:creationId xmlns:a16="http://schemas.microsoft.com/office/drawing/2014/main" id="{B2D5A157-A449-412F-A9E4-59B9A80A15EC}"/>
              </a:ext>
            </a:extLst>
          </p:cNvPr>
          <p:cNvSpPr>
            <a:spLocks noGrp="1"/>
          </p:cNvSpPr>
          <p:nvPr>
            <p:ph type="title"/>
          </p:nvPr>
        </p:nvSpPr>
        <p:spPr/>
        <p:txBody>
          <a:bodyPr/>
          <a:lstStyle/>
          <a:p>
            <a:r>
              <a:rPr lang="sv-SE" dirty="0"/>
              <a:t>Vårt förslag </a:t>
            </a:r>
          </a:p>
        </p:txBody>
      </p:sp>
    </p:spTree>
    <p:extLst>
      <p:ext uri="{BB962C8B-B14F-4D97-AF65-F5344CB8AC3E}">
        <p14:creationId xmlns:p14="http://schemas.microsoft.com/office/powerpoint/2010/main" val="3860988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470619B0-5795-444B-9EE5-C0FA7AFCF8F6}"/>
              </a:ext>
            </a:extLst>
          </p:cNvPr>
          <p:cNvSpPr>
            <a:spLocks noGrp="1"/>
          </p:cNvSpPr>
          <p:nvPr>
            <p:ph type="body" idx="1"/>
          </p:nvPr>
        </p:nvSpPr>
        <p:spPr/>
        <p:txBody>
          <a:bodyPr/>
          <a:lstStyle/>
          <a:p>
            <a:endParaRPr lang="sv-SE" dirty="0"/>
          </a:p>
        </p:txBody>
      </p:sp>
      <p:sp>
        <p:nvSpPr>
          <p:cNvPr id="5" name="Rubrik 4">
            <a:extLst>
              <a:ext uri="{FF2B5EF4-FFF2-40B4-BE49-F238E27FC236}">
                <a16:creationId xmlns:a16="http://schemas.microsoft.com/office/drawing/2014/main" id="{908B88D4-25AE-DBFC-EE8A-EC99DEAFD230}"/>
              </a:ext>
            </a:extLst>
          </p:cNvPr>
          <p:cNvSpPr>
            <a:spLocks noGrp="1"/>
          </p:cNvSpPr>
          <p:nvPr>
            <p:ph type="title"/>
          </p:nvPr>
        </p:nvSpPr>
        <p:spPr/>
        <p:txBody>
          <a:bodyPr/>
          <a:lstStyle/>
          <a:p>
            <a:r>
              <a:rPr lang="sv-SE" dirty="0"/>
              <a:t>Sammanhangsmarkering</a:t>
            </a:r>
          </a:p>
        </p:txBody>
      </p:sp>
    </p:spTree>
    <p:extLst>
      <p:ext uri="{BB962C8B-B14F-4D97-AF65-F5344CB8AC3E}">
        <p14:creationId xmlns:p14="http://schemas.microsoft.com/office/powerpoint/2010/main" val="2231755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2D7E3A1-A29A-4D18-A181-40B1DB441A16}"/>
              </a:ext>
            </a:extLst>
          </p:cNvPr>
          <p:cNvSpPr>
            <a:spLocks noGrp="1"/>
          </p:cNvSpPr>
          <p:nvPr>
            <p:ph idx="1"/>
          </p:nvPr>
        </p:nvSpPr>
        <p:spPr/>
        <p:txBody>
          <a:bodyPr/>
          <a:lstStyle/>
          <a:p>
            <a:r>
              <a:rPr lang="sv-SE" dirty="0"/>
              <a:t>Samverkan om hälso- och sjukvårdens kunskapsstyrning</a:t>
            </a:r>
          </a:p>
          <a:p>
            <a:r>
              <a:rPr lang="sv-SE" dirty="0"/>
              <a:t>Samverkansfrågor med andra huvudmän</a:t>
            </a:r>
          </a:p>
          <a:p>
            <a:pPr marL="30163" indent="0">
              <a:buNone/>
            </a:pPr>
            <a:endParaRPr lang="sv-SE" dirty="0"/>
          </a:p>
          <a:p>
            <a:pPr marL="30163" indent="0">
              <a:buNone/>
            </a:pPr>
            <a:endParaRPr lang="sv-SE" dirty="0"/>
          </a:p>
          <a:p>
            <a:pPr marL="30163" indent="0">
              <a:buNone/>
            </a:pPr>
            <a:r>
              <a:rPr lang="sv-SE" dirty="0"/>
              <a:t>Regionala samverkans- och </a:t>
            </a:r>
            <a:r>
              <a:rPr lang="sv-SE" b="1" dirty="0"/>
              <a:t>stöd</a:t>
            </a:r>
            <a:r>
              <a:rPr lang="sv-SE" dirty="0"/>
              <a:t>strukturer – det är stödet vi kan reglera!</a:t>
            </a:r>
          </a:p>
        </p:txBody>
      </p:sp>
      <p:sp>
        <p:nvSpPr>
          <p:cNvPr id="3" name="Rubrik 2">
            <a:extLst>
              <a:ext uri="{FF2B5EF4-FFF2-40B4-BE49-F238E27FC236}">
                <a16:creationId xmlns:a16="http://schemas.microsoft.com/office/drawing/2014/main" id="{9DE53D49-DB76-4923-8D88-8941F68CDEA0}"/>
              </a:ext>
            </a:extLst>
          </p:cNvPr>
          <p:cNvSpPr>
            <a:spLocks noGrp="1"/>
          </p:cNvSpPr>
          <p:nvPr>
            <p:ph type="title"/>
          </p:nvPr>
        </p:nvSpPr>
        <p:spPr/>
        <p:txBody>
          <a:bodyPr/>
          <a:lstStyle/>
          <a:p>
            <a:r>
              <a:rPr lang="sv-SE" dirty="0"/>
              <a:t>Vad som inte kommer inrymmas i förordning </a:t>
            </a:r>
          </a:p>
        </p:txBody>
      </p:sp>
    </p:spTree>
    <p:extLst>
      <p:ext uri="{BB962C8B-B14F-4D97-AF65-F5344CB8AC3E}">
        <p14:creationId xmlns:p14="http://schemas.microsoft.com/office/powerpoint/2010/main" val="3009695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F167F10-C727-4382-AECF-6B0AAAAFBA16}"/>
              </a:ext>
            </a:extLst>
          </p:cNvPr>
          <p:cNvSpPr>
            <a:spLocks noGrp="1"/>
          </p:cNvSpPr>
          <p:nvPr>
            <p:ph idx="1"/>
          </p:nvPr>
        </p:nvSpPr>
        <p:spPr>
          <a:xfrm>
            <a:off x="664232" y="2338755"/>
            <a:ext cx="10354288" cy="3895046"/>
          </a:xfrm>
        </p:spPr>
        <p:txBody>
          <a:bodyPr/>
          <a:lstStyle/>
          <a:p>
            <a:pPr marL="457200" lvl="0" indent="-457200">
              <a:lnSpc>
                <a:spcPct val="107000"/>
              </a:lnSpc>
              <a:buFont typeface="+mj-lt"/>
              <a:buAutoNum type="arabicPeriod"/>
            </a:pPr>
            <a:r>
              <a:rPr lang="sv-SE" sz="2000" dirty="0"/>
              <a:t>Samverkan på länsnivå - Att regionalt organisera chefer, verksamhetsföreträdare och förändringsledare för att ge ett strategiskt stöd i omställningsarbetet och bidra till erfarenhetsutbyte och lärande mellan kommunerna kontinuerligt över tid</a:t>
            </a:r>
          </a:p>
          <a:p>
            <a:pPr marL="457200" lvl="0" indent="-457200">
              <a:lnSpc>
                <a:spcPct val="107000"/>
              </a:lnSpc>
              <a:buFont typeface="+mj-lt"/>
              <a:buAutoNum type="arabicPeriod"/>
            </a:pPr>
            <a:r>
              <a:rPr lang="sv-SE" sz="2000" dirty="0"/>
              <a:t>Att vara dialogpart till staten och dess myndigheter</a:t>
            </a:r>
          </a:p>
          <a:p>
            <a:pPr marL="457200" lvl="0" indent="-457200">
              <a:lnSpc>
                <a:spcPct val="107000"/>
              </a:lnSpc>
              <a:buFont typeface="+mj-lt"/>
              <a:buAutoNum type="arabicPeriod"/>
            </a:pPr>
            <a:r>
              <a:rPr lang="sv-SE" sz="2000" dirty="0"/>
              <a:t>Att ge processtöd till utvecklingsinsatser bland annat utifrån de nya lagkraven med utgångspunkt i förbättrings- och utvecklingsområden från ett regionalt perspektiv</a:t>
            </a:r>
          </a:p>
          <a:p>
            <a:pPr marL="457200" lvl="0" indent="-457200">
              <a:lnSpc>
                <a:spcPct val="107000"/>
              </a:lnSpc>
              <a:buFont typeface="+mj-lt"/>
              <a:buAutoNum type="arabicPeriod"/>
            </a:pPr>
            <a:r>
              <a:rPr lang="sv-SE" sz="2000" dirty="0"/>
              <a:t>Att bedriva kompetensutveckling för socialtjänstens medarbetare</a:t>
            </a:r>
          </a:p>
          <a:p>
            <a:pPr marL="457200" lvl="0" indent="-457200">
              <a:lnSpc>
                <a:spcPct val="107000"/>
              </a:lnSpc>
              <a:spcAft>
                <a:spcPts val="800"/>
              </a:spcAft>
              <a:buFont typeface="+mj-lt"/>
              <a:buAutoNum type="arabicPeriod"/>
            </a:pPr>
            <a:r>
              <a:rPr lang="sv-SE" sz="2000" dirty="0"/>
              <a:t>Att ge stöd till uppföljning och analys samt att bedriva praktiknära forskning om och med socialtjänsten</a:t>
            </a:r>
          </a:p>
          <a:p>
            <a:pPr marL="30163" indent="0">
              <a:buNone/>
            </a:pPr>
            <a:endParaRPr lang="sv-SE" dirty="0"/>
          </a:p>
        </p:txBody>
      </p:sp>
      <p:sp>
        <p:nvSpPr>
          <p:cNvPr id="4" name="Rubrik 3">
            <a:extLst>
              <a:ext uri="{FF2B5EF4-FFF2-40B4-BE49-F238E27FC236}">
                <a16:creationId xmlns:a16="http://schemas.microsoft.com/office/drawing/2014/main" id="{0D3B5425-8A9C-502B-5415-8E740B2FD783}"/>
              </a:ext>
            </a:extLst>
          </p:cNvPr>
          <p:cNvSpPr>
            <a:spLocks noGrp="1"/>
          </p:cNvSpPr>
          <p:nvPr>
            <p:ph type="title"/>
          </p:nvPr>
        </p:nvSpPr>
        <p:spPr/>
        <p:txBody>
          <a:bodyPr/>
          <a:lstStyle/>
          <a:p>
            <a:r>
              <a:rPr lang="sv-SE" b="1" dirty="0"/>
              <a:t>INNEHÅLL: Vad bör vara minsta gemensamma nämnare?</a:t>
            </a:r>
            <a:endParaRPr lang="sv-SE" dirty="0"/>
          </a:p>
        </p:txBody>
      </p:sp>
    </p:spTree>
    <p:extLst>
      <p:ext uri="{BB962C8B-B14F-4D97-AF65-F5344CB8AC3E}">
        <p14:creationId xmlns:p14="http://schemas.microsoft.com/office/powerpoint/2010/main" val="2093780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7D3F7C9-88EC-975F-14EA-5D2E2A35CA27}"/>
              </a:ext>
            </a:extLst>
          </p:cNvPr>
          <p:cNvSpPr>
            <a:spLocks noGrp="1"/>
          </p:cNvSpPr>
          <p:nvPr>
            <p:ph idx="1"/>
          </p:nvPr>
        </p:nvSpPr>
        <p:spPr>
          <a:xfrm>
            <a:off x="664232" y="1679331"/>
            <a:ext cx="9609825" cy="4554470"/>
          </a:xfrm>
        </p:spPr>
        <p:txBody>
          <a:bodyPr/>
          <a:lstStyle/>
          <a:p>
            <a:pPr marL="30163" indent="0">
              <a:buNone/>
            </a:pPr>
            <a:r>
              <a:rPr lang="sv-SE" b="1" dirty="0"/>
              <a:t>OBS Kom ihåg avgränsningarna – det handlar om stöd till kunskapsstyrning och det handlar om socialtjänsten</a:t>
            </a:r>
          </a:p>
          <a:p>
            <a:r>
              <a:rPr lang="sv-SE" dirty="0"/>
              <a:t>Läs igenom förslagen och fundera över om ni tycker att detta ska regleras i en förordning. Vad ser ni för fördelar och nackdelar med det. </a:t>
            </a:r>
            <a:r>
              <a:rPr lang="sv-SE" dirty="0">
                <a:highlight>
                  <a:srgbClr val="FFFF00"/>
                </a:highlight>
              </a:rPr>
              <a:t>Se till att någon tar anteckningar i mallen!</a:t>
            </a:r>
          </a:p>
          <a:p>
            <a:r>
              <a:rPr lang="sv-SE" dirty="0"/>
              <a:t>Fundera över om det är ngt som saknas. </a:t>
            </a:r>
            <a:r>
              <a:rPr lang="sv-SE" dirty="0">
                <a:highlight>
                  <a:srgbClr val="FFFF00"/>
                </a:highlight>
              </a:rPr>
              <a:t>Anteckna i mallen</a:t>
            </a:r>
          </a:p>
          <a:p>
            <a:r>
              <a:rPr lang="sv-SE" dirty="0"/>
              <a:t>När ni är klara – skriv er grupps ställningstagande på lappen på väggen, JA eller NEJ</a:t>
            </a:r>
          </a:p>
          <a:p>
            <a:r>
              <a:rPr lang="sv-SE" dirty="0"/>
              <a:t>Skicka era anteckningar till </a:t>
            </a:r>
            <a:r>
              <a:rPr lang="sv-SE" dirty="0">
                <a:hlinkClick r:id="rId3"/>
              </a:rPr>
              <a:t>anna.nielsen@skr.se</a:t>
            </a:r>
            <a:r>
              <a:rPr lang="sv-SE" dirty="0"/>
              <a:t> </a:t>
            </a:r>
          </a:p>
          <a:p>
            <a:r>
              <a:rPr lang="sv-SE" dirty="0"/>
              <a:t>KL 12:10 har vi en kort återföring</a:t>
            </a:r>
          </a:p>
          <a:p>
            <a:pPr marL="30163" indent="0">
              <a:buNone/>
            </a:pPr>
            <a:endParaRPr lang="sv-SE" dirty="0"/>
          </a:p>
        </p:txBody>
      </p:sp>
      <p:sp>
        <p:nvSpPr>
          <p:cNvPr id="3" name="Rubrik 2">
            <a:extLst>
              <a:ext uri="{FF2B5EF4-FFF2-40B4-BE49-F238E27FC236}">
                <a16:creationId xmlns:a16="http://schemas.microsoft.com/office/drawing/2014/main" id="{05DFA413-C46E-65FA-41F3-C65736B5C07D}"/>
              </a:ext>
            </a:extLst>
          </p:cNvPr>
          <p:cNvSpPr>
            <a:spLocks noGrp="1"/>
          </p:cNvSpPr>
          <p:nvPr>
            <p:ph type="title"/>
          </p:nvPr>
        </p:nvSpPr>
        <p:spPr/>
        <p:txBody>
          <a:bodyPr/>
          <a:lstStyle/>
          <a:p>
            <a:r>
              <a:rPr lang="sv-SE" dirty="0"/>
              <a:t>Workshop</a:t>
            </a:r>
          </a:p>
        </p:txBody>
      </p:sp>
    </p:spTree>
    <p:extLst>
      <p:ext uri="{BB962C8B-B14F-4D97-AF65-F5344CB8AC3E}">
        <p14:creationId xmlns:p14="http://schemas.microsoft.com/office/powerpoint/2010/main" val="2309418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524FFF-62C3-45AB-AE3B-6B9B873097BF}"/>
              </a:ext>
            </a:extLst>
          </p:cNvPr>
          <p:cNvSpPr>
            <a:spLocks noGrp="1"/>
          </p:cNvSpPr>
          <p:nvPr>
            <p:ph type="title"/>
          </p:nvPr>
        </p:nvSpPr>
        <p:spPr/>
        <p:txBody>
          <a:bodyPr/>
          <a:lstStyle/>
          <a:p>
            <a:r>
              <a:rPr lang="sv-SE" dirty="0"/>
              <a:t>Mötestider 2023</a:t>
            </a:r>
          </a:p>
        </p:txBody>
      </p:sp>
      <p:sp>
        <p:nvSpPr>
          <p:cNvPr id="6" name="Rektangel: rundade hörn 5">
            <a:extLst>
              <a:ext uri="{FF2B5EF4-FFF2-40B4-BE49-F238E27FC236}">
                <a16:creationId xmlns:a16="http://schemas.microsoft.com/office/drawing/2014/main" id="{230DECDC-9EB8-4869-8058-8B5D758B240C}"/>
              </a:ext>
            </a:extLst>
          </p:cNvPr>
          <p:cNvSpPr/>
          <p:nvPr/>
        </p:nvSpPr>
        <p:spPr>
          <a:xfrm>
            <a:off x="905619" y="3793552"/>
            <a:ext cx="4241772" cy="1286137"/>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ysClr val="windowText" lastClr="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ysClr val="windowText" lastClr="000000"/>
                </a:solidFill>
                <a:effectLst/>
                <a:uLnTx/>
                <a:uFillTx/>
                <a:latin typeface="Arial"/>
                <a:ea typeface="+mn-ea"/>
                <a:cs typeface="+mn-cs"/>
              </a:rPr>
              <a:t>5 </a:t>
            </a:r>
            <a:r>
              <a:rPr kumimoji="0" lang="sv-SE" sz="1800" b="0" i="0" u="none" strike="noStrike" kern="1200" cap="none" spc="0" normalizeH="0" baseline="0" noProof="0" dirty="0">
                <a:ln>
                  <a:noFill/>
                </a:ln>
                <a:solidFill>
                  <a:sysClr val="windowText" lastClr="000000"/>
                </a:solidFill>
                <a:effectLst/>
                <a:uLnTx/>
                <a:uFillTx/>
                <a:latin typeface="Arial"/>
                <a:ea typeface="+mn-ea"/>
                <a:cs typeface="+mn-cs"/>
              </a:rPr>
              <a:t>oktober, 09-12 Fysiskt gemensam RSS och NSK-S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7" name="Rektangel: rundade hörn 6">
            <a:extLst>
              <a:ext uri="{FF2B5EF4-FFF2-40B4-BE49-F238E27FC236}">
                <a16:creationId xmlns:a16="http://schemas.microsoft.com/office/drawing/2014/main" id="{903A48A5-87A7-41C1-A1AE-80ED0E5E7365}"/>
              </a:ext>
            </a:extLst>
          </p:cNvPr>
          <p:cNvSpPr/>
          <p:nvPr/>
        </p:nvSpPr>
        <p:spPr>
          <a:xfrm>
            <a:off x="6488272" y="2073625"/>
            <a:ext cx="4241772" cy="1279643"/>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chemeClr val="tx1"/>
                </a:solidFill>
                <a:effectLst/>
                <a:uLnTx/>
                <a:uFillTx/>
                <a:latin typeface="Arial"/>
                <a:ea typeface="+mn-ea"/>
                <a:cs typeface="+mn-cs"/>
              </a:rPr>
              <a:t>31 maj, digitalt Gemensam RSS</a:t>
            </a:r>
            <a:r>
              <a:rPr lang="sv-SE" dirty="0">
                <a:solidFill>
                  <a:schemeClr val="tx1"/>
                </a:solidFill>
                <a:latin typeface="Arial"/>
              </a:rPr>
              <a:t> och</a:t>
            </a:r>
            <a:r>
              <a:rPr kumimoji="0" lang="sv-SE" sz="1800" b="0" i="0" u="none" strike="noStrike" kern="1200" cap="none" spc="0" normalizeH="0" baseline="0" noProof="0" dirty="0">
                <a:ln>
                  <a:noFill/>
                </a:ln>
                <a:solidFill>
                  <a:schemeClr val="tx1"/>
                </a:solidFill>
                <a:effectLst/>
                <a:uLnTx/>
                <a:uFillTx/>
                <a:latin typeface="Arial"/>
                <a:ea typeface="+mn-ea"/>
                <a:cs typeface="+mn-cs"/>
              </a:rPr>
              <a:t> NSK-S</a:t>
            </a:r>
          </a:p>
        </p:txBody>
      </p:sp>
      <p:sp>
        <p:nvSpPr>
          <p:cNvPr id="11" name="Rektangel: rundade hörn 10">
            <a:extLst>
              <a:ext uri="{FF2B5EF4-FFF2-40B4-BE49-F238E27FC236}">
                <a16:creationId xmlns:a16="http://schemas.microsoft.com/office/drawing/2014/main" id="{D743EC57-2DDC-4695-A6E1-827DCBC7FFD7}"/>
              </a:ext>
            </a:extLst>
          </p:cNvPr>
          <p:cNvSpPr/>
          <p:nvPr/>
        </p:nvSpPr>
        <p:spPr>
          <a:xfrm>
            <a:off x="6488272" y="3793552"/>
            <a:ext cx="4241772" cy="1286137"/>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chemeClr val="tx1"/>
                </a:solidFill>
                <a:effectLst/>
                <a:uLnTx/>
                <a:uFillTx/>
                <a:latin typeface="Arial"/>
                <a:ea typeface="+mn-ea"/>
                <a:cs typeface="+mn-cs"/>
              </a:rPr>
              <a:t>12 december, 13-17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chemeClr val="tx1"/>
                </a:solidFill>
                <a:effectLst/>
                <a:uLnTx/>
                <a:uFillTx/>
                <a:latin typeface="Arial"/>
                <a:ea typeface="+mn-ea"/>
                <a:cs typeface="+mn-cs"/>
              </a:rPr>
              <a:t>Digitalt Gemensam RSS</a:t>
            </a:r>
            <a:r>
              <a:rPr lang="sv-SE" dirty="0">
                <a:solidFill>
                  <a:schemeClr val="tx1"/>
                </a:solidFill>
                <a:latin typeface="Arial"/>
              </a:rPr>
              <a:t> och</a:t>
            </a:r>
            <a:r>
              <a:rPr kumimoji="0" lang="sv-SE" sz="1800" b="0" i="0" u="none" strike="noStrike" kern="1200" cap="none" spc="0" normalizeH="0" baseline="0" noProof="0" dirty="0">
                <a:ln>
                  <a:noFill/>
                </a:ln>
                <a:solidFill>
                  <a:schemeClr val="tx1"/>
                </a:solidFill>
                <a:effectLst/>
                <a:uLnTx/>
                <a:uFillTx/>
                <a:latin typeface="Arial"/>
                <a:ea typeface="+mn-ea"/>
                <a:cs typeface="+mn-cs"/>
              </a:rPr>
              <a:t> NSK-S </a:t>
            </a:r>
          </a:p>
        </p:txBody>
      </p:sp>
      <p:sp>
        <p:nvSpPr>
          <p:cNvPr id="9" name="Rektangel: rundade hörn 8">
            <a:extLst>
              <a:ext uri="{FF2B5EF4-FFF2-40B4-BE49-F238E27FC236}">
                <a16:creationId xmlns:a16="http://schemas.microsoft.com/office/drawing/2014/main" id="{911C8D1E-D862-9028-8C18-B3832D7F37A7}"/>
              </a:ext>
            </a:extLst>
          </p:cNvPr>
          <p:cNvSpPr/>
          <p:nvPr/>
        </p:nvSpPr>
        <p:spPr>
          <a:xfrm>
            <a:off x="905619" y="2087590"/>
            <a:ext cx="4241772" cy="1286137"/>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ysClr val="windowText" lastClr="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ysClr val="windowText" lastClr="000000"/>
                </a:solidFill>
                <a:effectLst/>
                <a:uLnTx/>
                <a:uFillTx/>
                <a:latin typeface="Arial"/>
                <a:ea typeface="+mn-ea"/>
                <a:cs typeface="+mn-cs"/>
              </a:rPr>
              <a:t>16 februari, 09-12 Fysiskt gemensam RSS och NSK-S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1115112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60F7F26-6081-1266-362D-77FE47EF327C}"/>
              </a:ext>
            </a:extLst>
          </p:cNvPr>
          <p:cNvSpPr>
            <a:spLocks noGrp="1"/>
          </p:cNvSpPr>
          <p:nvPr>
            <p:ph type="body" idx="1"/>
          </p:nvPr>
        </p:nvSpPr>
        <p:spPr/>
        <p:txBody>
          <a:bodyPr/>
          <a:lstStyle/>
          <a:p>
            <a:endParaRPr lang="sv-SE"/>
          </a:p>
        </p:txBody>
      </p:sp>
      <p:sp>
        <p:nvSpPr>
          <p:cNvPr id="3" name="Rubrik 2">
            <a:extLst>
              <a:ext uri="{FF2B5EF4-FFF2-40B4-BE49-F238E27FC236}">
                <a16:creationId xmlns:a16="http://schemas.microsoft.com/office/drawing/2014/main" id="{8A290CAA-8790-458D-0492-02568609CB9C}"/>
              </a:ext>
            </a:extLst>
          </p:cNvPr>
          <p:cNvSpPr>
            <a:spLocks noGrp="1"/>
          </p:cNvSpPr>
          <p:nvPr>
            <p:ph type="title"/>
          </p:nvPr>
        </p:nvSpPr>
        <p:spPr/>
        <p:txBody>
          <a:bodyPr/>
          <a:lstStyle/>
          <a:p>
            <a:r>
              <a:rPr lang="sv-SE" dirty="0"/>
              <a:t>Sammanfattning </a:t>
            </a:r>
            <a:r>
              <a:rPr lang="sv-SE"/>
              <a:t>och avslut</a:t>
            </a:r>
          </a:p>
        </p:txBody>
      </p:sp>
    </p:spTree>
    <p:extLst>
      <p:ext uri="{BB962C8B-B14F-4D97-AF65-F5344CB8AC3E}">
        <p14:creationId xmlns:p14="http://schemas.microsoft.com/office/powerpoint/2010/main" val="3275157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Nationellt uppdrag RSS och NSK-S</a:t>
            </a:r>
          </a:p>
        </p:txBody>
      </p:sp>
      <p:sp>
        <p:nvSpPr>
          <p:cNvPr id="3" name="Platshållare för innehåll 2"/>
          <p:cNvSpPr>
            <a:spLocks noGrp="1"/>
          </p:cNvSpPr>
          <p:nvPr>
            <p:ph sz="half" idx="1"/>
          </p:nvPr>
        </p:nvSpPr>
        <p:spPr>
          <a:xfrm>
            <a:off x="666000" y="1646830"/>
            <a:ext cx="4716000" cy="4588370"/>
          </a:xfrm>
        </p:spPr>
        <p:txBody>
          <a:bodyPr/>
          <a:lstStyle/>
          <a:p>
            <a:pPr marL="30163" indent="0">
              <a:buNone/>
            </a:pPr>
            <a:r>
              <a:rPr lang="sv-SE" b="1" dirty="0"/>
              <a:t>RSS</a:t>
            </a:r>
          </a:p>
          <a:p>
            <a:pPr marL="30163" indent="0">
              <a:buNone/>
            </a:pPr>
            <a:r>
              <a:rPr lang="sv-SE" sz="1800" dirty="0"/>
              <a:t>Syftet med nätverket är att stärka de regionala samverkans- och stödstrukturerna</a:t>
            </a:r>
          </a:p>
          <a:p>
            <a:pPr marL="342900" lvl="0" indent="-342900">
              <a:buFont typeface="Symbol" panose="05050102010706020507" pitchFamily="18" charset="2"/>
              <a:buChar char=""/>
            </a:pPr>
            <a:r>
              <a:rPr lang="sv-SE" sz="1400" dirty="0"/>
              <a:t>Dialog och erfarenhetsutbyte mellan representanterna i nätverket och mellan nätverket och SKR</a:t>
            </a:r>
          </a:p>
          <a:p>
            <a:pPr marL="342900" lvl="0" indent="-342900">
              <a:buFont typeface="Symbol" panose="05050102010706020507" pitchFamily="18" charset="2"/>
              <a:buChar char=""/>
            </a:pPr>
            <a:r>
              <a:rPr lang="sv-SE" sz="1400" dirty="0"/>
              <a:t>Att inhämta information från nationell nivå och återföra till regional och lokal nivå. </a:t>
            </a:r>
          </a:p>
          <a:p>
            <a:pPr marL="342900" lvl="0" indent="-342900">
              <a:buFont typeface="Symbol" panose="05050102010706020507" pitchFamily="18" charset="2"/>
              <a:buChar char=""/>
            </a:pPr>
            <a:r>
              <a:rPr lang="sv-SE" sz="1400" dirty="0"/>
              <a:t>Att företräda de regionala samverkans- och stödstrukturerna och föra information från lokal och regional nivå till nationell nivå</a:t>
            </a:r>
          </a:p>
          <a:p>
            <a:pPr marL="342900" lvl="0" indent="-342900">
              <a:buFont typeface="Symbol" panose="05050102010706020507" pitchFamily="18" charset="2"/>
              <a:buChar char=""/>
            </a:pPr>
            <a:r>
              <a:rPr lang="sv-SE" sz="1400" dirty="0"/>
              <a:t>Omvärldsbevakning </a:t>
            </a:r>
          </a:p>
          <a:p>
            <a:pPr marL="342900" lvl="0" indent="-342900">
              <a:spcAft>
                <a:spcPts val="1000"/>
              </a:spcAft>
              <a:buFont typeface="Symbol" panose="05050102010706020507" pitchFamily="18" charset="2"/>
              <a:buChar char=""/>
            </a:pPr>
            <a:r>
              <a:rPr lang="sv-SE" sz="1400" dirty="0"/>
              <a:t>Påverkansarbete genom att i dialog med SKR bidra till att olika satsningar matchar kommunernas och </a:t>
            </a:r>
            <a:r>
              <a:rPr lang="sv-SE" sz="1400" dirty="0" err="1"/>
              <a:t>RSS:ernas</a:t>
            </a:r>
            <a:r>
              <a:rPr lang="sv-SE" sz="1400" dirty="0"/>
              <a:t> behov</a:t>
            </a:r>
          </a:p>
          <a:p>
            <a:pPr marL="30163" indent="0">
              <a:buNone/>
            </a:pPr>
            <a:endParaRPr lang="sv-SE" sz="1800" dirty="0"/>
          </a:p>
        </p:txBody>
      </p:sp>
      <p:sp>
        <p:nvSpPr>
          <p:cNvPr id="4" name="Platshållare för innehåll 3"/>
          <p:cNvSpPr>
            <a:spLocks noGrp="1"/>
          </p:cNvSpPr>
          <p:nvPr>
            <p:ph sz="half" idx="2"/>
          </p:nvPr>
        </p:nvSpPr>
        <p:spPr>
          <a:xfrm>
            <a:off x="5552324" y="1583140"/>
            <a:ext cx="5736161" cy="4652060"/>
          </a:xfrm>
        </p:spPr>
        <p:txBody>
          <a:bodyPr/>
          <a:lstStyle/>
          <a:p>
            <a:pPr marL="30163" indent="0">
              <a:buNone/>
            </a:pPr>
            <a:r>
              <a:rPr lang="sv-SE" b="1" dirty="0"/>
              <a:t>NSK-S </a:t>
            </a:r>
          </a:p>
          <a:p>
            <a:pPr marL="0" indent="0">
              <a:buNone/>
            </a:pPr>
            <a:r>
              <a:rPr lang="sv-SE" sz="1800" dirty="0"/>
              <a:t>Syftet med nätverket är att bidra till utvecklingen av kunskapsstyrningen för socialtjänstens verksamheter (inklusive den kommunala hälso- och sjukvården) på nationell nivå med utgångspunkt i den lokala nivåns behov och förutsättningar</a:t>
            </a:r>
          </a:p>
          <a:p>
            <a:pPr marL="342900" indent="-342900">
              <a:buFont typeface="Symbol" panose="05050102010706020507" pitchFamily="18" charset="2"/>
              <a:buChar char=""/>
            </a:pPr>
            <a:r>
              <a:rPr lang="sv-SE" sz="1400" dirty="0"/>
              <a:t>Föra dialog om strategiska arbeten som myndigheter/SKR bedriver med mål att dessa ska vara mer anpassade till lokala behov. </a:t>
            </a:r>
          </a:p>
          <a:p>
            <a:pPr marL="342900" indent="-342900">
              <a:buFont typeface="Symbol" panose="05050102010706020507" pitchFamily="18" charset="2"/>
              <a:buChar char=""/>
            </a:pPr>
            <a:r>
              <a:rPr lang="sv-SE" sz="1400" dirty="0"/>
              <a:t>Systematiskt lyfta lokala behov av kunskap.</a:t>
            </a:r>
          </a:p>
          <a:p>
            <a:pPr marL="342900" indent="-342900">
              <a:spcAft>
                <a:spcPts val="1000"/>
              </a:spcAft>
              <a:buFont typeface="Symbol" panose="05050102010706020507" pitchFamily="18" charset="2"/>
              <a:buChar char=""/>
            </a:pPr>
            <a:r>
              <a:rPr lang="sv-SE" sz="1400" dirty="0"/>
              <a:t>Erfarenhetsutbyte avseende framgångsrika arbetssätt för kunskapsstyrning på regional och lokal nivå. </a:t>
            </a:r>
          </a:p>
          <a:p>
            <a:pPr marL="342900" indent="-342900">
              <a:buFont typeface="Symbol" panose="05050102010706020507" pitchFamily="18" charset="2"/>
              <a:buChar char=""/>
            </a:pPr>
            <a:r>
              <a:rPr lang="sv-SE" sz="1400" dirty="0"/>
              <a:t>Omvärldsbevaka och bidra till att förbättra förutsättningar för kunskapsstyrning i socialtjänstens verksamheter</a:t>
            </a:r>
          </a:p>
        </p:txBody>
      </p:sp>
    </p:spTree>
    <p:extLst>
      <p:ext uri="{BB962C8B-B14F-4D97-AF65-F5344CB8AC3E}">
        <p14:creationId xmlns:p14="http://schemas.microsoft.com/office/powerpoint/2010/main" val="3052473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BD70760D-4742-1B72-34AE-CDCB97B96FC8}"/>
              </a:ext>
            </a:extLst>
          </p:cNvPr>
          <p:cNvSpPr>
            <a:spLocks noGrp="1"/>
          </p:cNvSpPr>
          <p:nvPr>
            <p:ph idx="1"/>
          </p:nvPr>
        </p:nvSpPr>
        <p:spPr>
          <a:xfrm>
            <a:off x="664233" y="2473693"/>
            <a:ext cx="10737192" cy="3182592"/>
          </a:xfrm>
        </p:spPr>
        <p:txBody>
          <a:bodyPr/>
          <a:lstStyle/>
          <a:p>
            <a:pPr marL="30163" indent="0">
              <a:buNone/>
            </a:pPr>
            <a:r>
              <a:rPr lang="sv-SE" dirty="0"/>
              <a:t>- Kartläggning av socialtjänstens insatser</a:t>
            </a:r>
          </a:p>
          <a:p>
            <a:pPr>
              <a:buFontTx/>
              <a:buChar char="-"/>
            </a:pPr>
            <a:r>
              <a:rPr lang="sv-SE" dirty="0"/>
              <a:t>Kommuner som skapare och användare av kunskap – goda exempel från Göteborgs stad och Region Örebro län</a:t>
            </a:r>
          </a:p>
          <a:p>
            <a:pPr>
              <a:buFontTx/>
              <a:buChar char="-"/>
            </a:pPr>
            <a:r>
              <a:rPr lang="sv-SE" dirty="0"/>
              <a:t>Workshop om omställning inför ny socialtjänstlag</a:t>
            </a:r>
          </a:p>
        </p:txBody>
      </p:sp>
      <p:sp>
        <p:nvSpPr>
          <p:cNvPr id="3" name="Rubrik 2">
            <a:extLst>
              <a:ext uri="{FF2B5EF4-FFF2-40B4-BE49-F238E27FC236}">
                <a16:creationId xmlns:a16="http://schemas.microsoft.com/office/drawing/2014/main" id="{2AD58F6D-892F-228D-4331-6918456E93A2}"/>
              </a:ext>
            </a:extLst>
          </p:cNvPr>
          <p:cNvSpPr>
            <a:spLocks noGrp="1"/>
          </p:cNvSpPr>
          <p:nvPr>
            <p:ph type="title"/>
          </p:nvPr>
        </p:nvSpPr>
        <p:spPr/>
        <p:txBody>
          <a:bodyPr/>
          <a:lstStyle/>
          <a:p>
            <a:r>
              <a:rPr lang="sv-SE" dirty="0"/>
              <a:t>Föregående gemensamma möte 9 juni</a:t>
            </a:r>
          </a:p>
        </p:txBody>
      </p:sp>
    </p:spTree>
    <p:extLst>
      <p:ext uri="{BB962C8B-B14F-4D97-AF65-F5344CB8AC3E}">
        <p14:creationId xmlns:p14="http://schemas.microsoft.com/office/powerpoint/2010/main" val="3880999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6A329220-AD08-D90E-4EA5-DFB0823E4F5E}"/>
              </a:ext>
            </a:extLst>
          </p:cNvPr>
          <p:cNvSpPr>
            <a:spLocks noGrp="1"/>
          </p:cNvSpPr>
          <p:nvPr>
            <p:ph idx="1"/>
          </p:nvPr>
        </p:nvSpPr>
        <p:spPr>
          <a:xfrm>
            <a:off x="5324475" y="2244800"/>
            <a:ext cx="5886450" cy="3738598"/>
          </a:xfrm>
        </p:spPr>
        <p:txBody>
          <a:bodyPr/>
          <a:lstStyle/>
          <a:p>
            <a:pPr marL="30163" indent="0">
              <a:buFont typeface="Symbol" panose="05050102010706020507" pitchFamily="18" charset="2"/>
              <a:buNone/>
            </a:pPr>
            <a:r>
              <a:rPr lang="sv-SE" b="1" dirty="0"/>
              <a:t>NSK-S kommande möte</a:t>
            </a:r>
          </a:p>
          <a:p>
            <a:pPr>
              <a:buFontTx/>
              <a:buChar char="-"/>
            </a:pPr>
            <a:r>
              <a:rPr lang="sv-SE" dirty="0"/>
              <a:t>Modell för inventering av lokala behov</a:t>
            </a:r>
          </a:p>
          <a:p>
            <a:pPr>
              <a:buFontTx/>
              <a:buChar char="-"/>
            </a:pPr>
            <a:r>
              <a:rPr lang="sv-SE" dirty="0"/>
              <a:t>E-hälsomyndigheten om NGS-tjänsten</a:t>
            </a:r>
          </a:p>
          <a:p>
            <a:pPr>
              <a:buFontTx/>
              <a:buChar char="-"/>
            </a:pPr>
            <a:r>
              <a:rPr lang="sv-SE" dirty="0"/>
              <a:t>Kvalitetsregister</a:t>
            </a:r>
          </a:p>
          <a:p>
            <a:pPr lvl="1">
              <a:spcAft>
                <a:spcPts val="500"/>
              </a:spcAft>
            </a:pPr>
            <a:r>
              <a:rPr lang="sv-SE" sz="1800" b="0" dirty="0">
                <a:effectLst/>
                <a:latin typeface="Arial" panose="020B0604020202020204" pitchFamily="34" charset="0"/>
                <a:ea typeface="Times New Roman" panose="02020603050405020304" pitchFamily="18" charset="0"/>
                <a:cs typeface="Times New Roman" panose="02020603050405020304" pitchFamily="18" charset="0"/>
              </a:rPr>
              <a:t>E-hälsomyndigheten om regeringsuppdraget om nationella kvalitetsregister</a:t>
            </a:r>
            <a:endParaRPr lang="sv-SE" sz="1800" b="1" dirty="0">
              <a:effectLst/>
              <a:latin typeface="Arial" panose="020B0604020202020204" pitchFamily="34" charset="0"/>
              <a:ea typeface="Times New Roman" panose="02020603050405020304" pitchFamily="18" charset="0"/>
              <a:cs typeface="Times New Roman" panose="02020603050405020304" pitchFamily="18" charset="0"/>
            </a:endParaRPr>
          </a:p>
          <a:p>
            <a:pPr lvl="1"/>
            <a:r>
              <a:rPr lang="sv-SE" sz="1800" dirty="0">
                <a:effectLst/>
                <a:latin typeface="Arial" panose="020B0604020202020204" pitchFamily="34" charset="0"/>
                <a:ea typeface="Times New Roman" panose="02020603050405020304" pitchFamily="18" charset="0"/>
                <a:cs typeface="Times New Roman" panose="02020603050405020304" pitchFamily="18" charset="0"/>
              </a:rPr>
              <a:t>NSG Data och analys om arbetet med kvalitetsregister</a:t>
            </a:r>
            <a:endParaRPr lang="sv-SE" sz="2400" dirty="0"/>
          </a:p>
          <a:p>
            <a:endParaRPr lang="sv-SE" dirty="0"/>
          </a:p>
        </p:txBody>
      </p:sp>
      <p:sp>
        <p:nvSpPr>
          <p:cNvPr id="3" name="Rubrik 2">
            <a:extLst>
              <a:ext uri="{FF2B5EF4-FFF2-40B4-BE49-F238E27FC236}">
                <a16:creationId xmlns:a16="http://schemas.microsoft.com/office/drawing/2014/main" id="{7F4C1E9B-EE03-D581-63C0-CF5904069276}"/>
              </a:ext>
            </a:extLst>
          </p:cNvPr>
          <p:cNvSpPr>
            <a:spLocks noGrp="1"/>
          </p:cNvSpPr>
          <p:nvPr>
            <p:ph type="title"/>
          </p:nvPr>
        </p:nvSpPr>
        <p:spPr/>
        <p:txBody>
          <a:bodyPr/>
          <a:lstStyle/>
          <a:p>
            <a:r>
              <a:rPr lang="sv-SE" dirty="0"/>
              <a:t>Rapport från nätverkens egna möten</a:t>
            </a:r>
          </a:p>
        </p:txBody>
      </p:sp>
      <p:sp>
        <p:nvSpPr>
          <p:cNvPr id="4" name="Platshållare för innehåll 3">
            <a:extLst>
              <a:ext uri="{FF2B5EF4-FFF2-40B4-BE49-F238E27FC236}">
                <a16:creationId xmlns:a16="http://schemas.microsoft.com/office/drawing/2014/main" id="{47B512C2-F75D-C9E6-6DB4-C14D76AEB7F3}"/>
              </a:ext>
            </a:extLst>
          </p:cNvPr>
          <p:cNvSpPr txBox="1">
            <a:spLocks/>
          </p:cNvSpPr>
          <p:nvPr/>
        </p:nvSpPr>
        <p:spPr>
          <a:xfrm>
            <a:off x="6096000" y="1013409"/>
            <a:ext cx="4324863" cy="3738598"/>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indent="0">
              <a:buFont typeface="Symbol" panose="05050102010706020507" pitchFamily="18" charset="2"/>
              <a:buNone/>
            </a:pPr>
            <a:endParaRPr lang="sv-SE" dirty="0"/>
          </a:p>
        </p:txBody>
      </p:sp>
      <p:sp>
        <p:nvSpPr>
          <p:cNvPr id="5" name="Platshållare för innehåll 3">
            <a:extLst>
              <a:ext uri="{FF2B5EF4-FFF2-40B4-BE49-F238E27FC236}">
                <a16:creationId xmlns:a16="http://schemas.microsoft.com/office/drawing/2014/main" id="{51F47B90-D928-32A6-7948-C705918A7214}"/>
              </a:ext>
            </a:extLst>
          </p:cNvPr>
          <p:cNvSpPr txBox="1">
            <a:spLocks/>
          </p:cNvSpPr>
          <p:nvPr/>
        </p:nvSpPr>
        <p:spPr>
          <a:xfrm>
            <a:off x="596146" y="2244800"/>
            <a:ext cx="4461630" cy="3738598"/>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indent="0">
              <a:buFont typeface="Symbol" panose="05050102010706020507" pitchFamily="18" charset="2"/>
              <a:buNone/>
            </a:pPr>
            <a:r>
              <a:rPr lang="sv-SE" b="1" dirty="0"/>
              <a:t>RSS möte 21 september</a:t>
            </a:r>
          </a:p>
          <a:p>
            <a:pPr>
              <a:buFontTx/>
              <a:buChar char="-"/>
            </a:pPr>
            <a:r>
              <a:rPr lang="sv-SE" dirty="0"/>
              <a:t>Yrkesresan</a:t>
            </a:r>
          </a:p>
          <a:p>
            <a:pPr>
              <a:buFontTx/>
              <a:buChar char="-"/>
            </a:pPr>
            <a:r>
              <a:rPr lang="sv-SE" dirty="0"/>
              <a:t>Kompetensutveckling för chefer</a:t>
            </a:r>
          </a:p>
          <a:p>
            <a:pPr>
              <a:buFontTx/>
              <a:buChar char="-"/>
            </a:pPr>
            <a:r>
              <a:rPr lang="sv-SE" dirty="0"/>
              <a:t>Partnerskapet</a:t>
            </a:r>
          </a:p>
          <a:p>
            <a:pPr marL="30163" indent="0">
              <a:buNone/>
            </a:pPr>
            <a:r>
              <a:rPr lang="sv-SE" sz="1800" dirty="0"/>
              <a:t>Plan för stöd till att förbättra förutsättningar för implementering av insatser för att motverka normbrytande beteende och återfall i brott  hos barn och unga</a:t>
            </a:r>
          </a:p>
          <a:p>
            <a:pPr marL="30163" indent="0">
              <a:buNone/>
            </a:pPr>
            <a:endParaRPr lang="sv-SE" b="1" dirty="0"/>
          </a:p>
          <a:p>
            <a:pPr marL="30163" indent="0">
              <a:buFont typeface="Symbol" panose="05050102010706020507" pitchFamily="18" charset="2"/>
              <a:buNone/>
            </a:pPr>
            <a:endParaRPr lang="sv-SE" b="1" dirty="0"/>
          </a:p>
        </p:txBody>
      </p:sp>
    </p:spTree>
    <p:extLst>
      <p:ext uri="{BB962C8B-B14F-4D97-AF65-F5344CB8AC3E}">
        <p14:creationId xmlns:p14="http://schemas.microsoft.com/office/powerpoint/2010/main" val="2266301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4">
            <a:extLst>
              <a:ext uri="{FF2B5EF4-FFF2-40B4-BE49-F238E27FC236}">
                <a16:creationId xmlns:a16="http://schemas.microsoft.com/office/drawing/2014/main" id="{88DECF27-4CF4-C02D-548A-6C5420D675D0}"/>
              </a:ext>
            </a:extLst>
          </p:cNvPr>
          <p:cNvGraphicFramePr>
            <a:graphicFrameLocks noGrp="1"/>
          </p:cNvGraphicFramePr>
          <p:nvPr>
            <p:ph idx="1"/>
            <p:extLst>
              <p:ext uri="{D42A27DB-BD31-4B8C-83A1-F6EECF244321}">
                <p14:modId xmlns:p14="http://schemas.microsoft.com/office/powerpoint/2010/main" val="1712541538"/>
              </p:ext>
            </p:extLst>
          </p:nvPr>
        </p:nvGraphicFramePr>
        <p:xfrm>
          <a:off x="1218959" y="2105994"/>
          <a:ext cx="9533708" cy="3810000"/>
        </p:xfrm>
        <a:graphic>
          <a:graphicData uri="http://schemas.openxmlformats.org/drawingml/2006/table">
            <a:tbl>
              <a:tblPr firstRow="1" bandRow="1">
                <a:tableStyleId>{5C22544A-7EE6-4342-B048-85BDC9FD1C3A}</a:tableStyleId>
              </a:tblPr>
              <a:tblGrid>
                <a:gridCol w="1165974">
                  <a:extLst>
                    <a:ext uri="{9D8B030D-6E8A-4147-A177-3AD203B41FA5}">
                      <a16:colId xmlns:a16="http://schemas.microsoft.com/office/drawing/2014/main" val="1632014433"/>
                    </a:ext>
                  </a:extLst>
                </a:gridCol>
                <a:gridCol w="8367734">
                  <a:extLst>
                    <a:ext uri="{9D8B030D-6E8A-4147-A177-3AD203B41FA5}">
                      <a16:colId xmlns:a16="http://schemas.microsoft.com/office/drawing/2014/main" val="2583054065"/>
                    </a:ext>
                  </a:extLst>
                </a:gridCol>
              </a:tblGrid>
              <a:tr h="370840">
                <a:tc>
                  <a:txBody>
                    <a:bodyPr/>
                    <a:lstStyle/>
                    <a:p>
                      <a:r>
                        <a:rPr lang="sv-SE" b="0" dirty="0">
                          <a:solidFill>
                            <a:sysClr val="windowText" lastClr="000000"/>
                          </a:solidFill>
                        </a:rPr>
                        <a:t>09.00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200" b="0" dirty="0">
                          <a:solidFill>
                            <a:sysClr val="windowText" lastClr="000000"/>
                          </a:solidFill>
                        </a:rPr>
                        <a:t>Välk</a:t>
                      </a:r>
                      <a:r>
                        <a:rPr lang="sv-SE" sz="2200" b="0" kern="1200" dirty="0">
                          <a:solidFill>
                            <a:sysClr val="windowText" lastClr="000000"/>
                          </a:solidFill>
                          <a:latin typeface="+mn-lt"/>
                          <a:ea typeface="+mn-ea"/>
                          <a:cs typeface="+mn-cs"/>
                        </a:rPr>
                        <a:t>omn</a:t>
                      </a:r>
                      <a:r>
                        <a:rPr lang="sv-SE" sz="2200" b="0" dirty="0">
                          <a:solidFill>
                            <a:sysClr val="windowText" lastClr="000000"/>
                          </a:solidFill>
                        </a:rPr>
                        <a:t>a och inledning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401158"/>
                  </a:ext>
                </a:extLst>
              </a:tr>
              <a:tr h="370840">
                <a:tc>
                  <a:txBody>
                    <a:bodyPr/>
                    <a:lstStyle/>
                    <a:p>
                      <a:r>
                        <a:rPr lang="sv-SE" sz="1800" b="0" kern="1200" dirty="0">
                          <a:solidFill>
                            <a:sysClr val="windowText" lastClr="000000"/>
                          </a:solidFill>
                          <a:latin typeface="+mn-lt"/>
                          <a:ea typeface="+mn-ea"/>
                          <a:cs typeface="+mn-cs"/>
                        </a:rPr>
                        <a:t>09.30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200" b="0" kern="1200" dirty="0">
                          <a:solidFill>
                            <a:sysClr val="windowText" lastClr="000000"/>
                          </a:solidFill>
                          <a:latin typeface="+mn-lt"/>
                          <a:ea typeface="+mn-ea"/>
                          <a:cs typeface="+mn-cs"/>
                        </a:rPr>
                        <a:t>Kartläggning av socialtjänstens insatser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2308430"/>
                  </a:ext>
                </a:extLst>
              </a:tr>
              <a:tr h="370840">
                <a:tc>
                  <a:txBody>
                    <a:bodyPr/>
                    <a:lstStyle/>
                    <a:p>
                      <a:r>
                        <a:rPr lang="sv-SE" sz="1800" b="0" kern="1200" dirty="0">
                          <a:solidFill>
                            <a:sysClr val="windowText" lastClr="000000"/>
                          </a:solidFill>
                          <a:latin typeface="+mn-lt"/>
                          <a:ea typeface="+mn-ea"/>
                          <a:cs typeface="+mn-cs"/>
                        </a:rPr>
                        <a:t>10.00</a:t>
                      </a:r>
                    </a:p>
                    <a:p>
                      <a:endParaRPr lang="sv-SE" sz="1800" b="0" kern="1200" dirty="0">
                        <a:solidFill>
                          <a:sysClr val="windowText" lastClr="000000"/>
                        </a:solidFill>
                        <a:latin typeface="+mn-lt"/>
                        <a:ea typeface="+mn-ea"/>
                        <a:cs typeface="+mn-cs"/>
                      </a:endParaRPr>
                    </a:p>
                    <a:p>
                      <a:endParaRPr lang="sv-SE" sz="1800" b="0" kern="1200" dirty="0">
                        <a:solidFill>
                          <a:sysClr val="windowText" lastClr="000000"/>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200" b="0" kern="1200" dirty="0">
                          <a:solidFill>
                            <a:sysClr val="windowText" lastClr="000000"/>
                          </a:solidFill>
                          <a:latin typeface="+mn-lt"/>
                          <a:ea typeface="+mn-ea"/>
                          <a:cs typeface="+mn-cs"/>
                        </a:rPr>
                        <a:t>Myndigheten för vård och omsorgsanalys om rapporten omotiverade skillnader i socialtjänsten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2046266"/>
                  </a:ext>
                </a:extLst>
              </a:tr>
              <a:tr h="370840">
                <a:tc>
                  <a:txBody>
                    <a:bodyPr/>
                    <a:lstStyle/>
                    <a:p>
                      <a:r>
                        <a:rPr lang="sv-SE" sz="1800" b="0" kern="1200" dirty="0">
                          <a:solidFill>
                            <a:sysClr val="windowText" lastClr="000000"/>
                          </a:solidFill>
                          <a:latin typeface="+mn-lt"/>
                          <a:ea typeface="+mn-ea"/>
                          <a:cs typeface="+mn-cs"/>
                        </a:rPr>
                        <a:t>10.50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200" b="0" kern="1200" dirty="0">
                          <a:solidFill>
                            <a:sysClr val="windowText" lastClr="000000"/>
                          </a:solidFill>
                          <a:latin typeface="+mn-lt"/>
                          <a:ea typeface="+mn-ea"/>
                          <a:cs typeface="+mn-cs"/>
                        </a:rPr>
                        <a:t>Kaffepaus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4091480"/>
                  </a:ext>
                </a:extLst>
              </a:tr>
              <a:tr h="370840">
                <a:tc>
                  <a:txBody>
                    <a:bodyPr/>
                    <a:lstStyle/>
                    <a:p>
                      <a:r>
                        <a:rPr lang="sv-SE" sz="1800" b="0" kern="1200" dirty="0">
                          <a:solidFill>
                            <a:sysClr val="windowText" lastClr="000000"/>
                          </a:solidFill>
                          <a:latin typeface="+mn-lt"/>
                          <a:ea typeface="+mn-ea"/>
                          <a:cs typeface="+mn-cs"/>
                        </a:rPr>
                        <a:t>11.00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200" b="0" kern="1200" dirty="0">
                          <a:solidFill>
                            <a:sysClr val="windowText" lastClr="000000"/>
                          </a:solidFill>
                          <a:latin typeface="+mn-lt"/>
                          <a:ea typeface="+mn-ea"/>
                          <a:cs typeface="+mn-cs"/>
                        </a:rPr>
                        <a:t>Workshop om SKRs intressebevakning om permanent statlig finansiering av RSS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256514"/>
                  </a:ext>
                </a:extLst>
              </a:tr>
              <a:tr h="370840">
                <a:tc>
                  <a:txBody>
                    <a:bodyPr/>
                    <a:lstStyle/>
                    <a:p>
                      <a:r>
                        <a:rPr lang="sv-SE" sz="1800" b="0" kern="1200" dirty="0">
                          <a:solidFill>
                            <a:sysClr val="windowText" lastClr="000000"/>
                          </a:solidFill>
                          <a:latin typeface="+mn-lt"/>
                          <a:ea typeface="+mn-ea"/>
                          <a:cs typeface="+mn-cs"/>
                        </a:rPr>
                        <a:t>12.25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200" b="0" kern="1200" dirty="0">
                          <a:solidFill>
                            <a:sysClr val="windowText" lastClr="000000"/>
                          </a:solidFill>
                          <a:latin typeface="+mn-lt"/>
                          <a:ea typeface="+mn-ea"/>
                          <a:cs typeface="+mn-cs"/>
                        </a:rPr>
                        <a:t>Sammanfattning och avslut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2415852"/>
                  </a:ext>
                </a:extLst>
              </a:tr>
              <a:tr h="370840">
                <a:tc>
                  <a:txBody>
                    <a:bodyPr/>
                    <a:lstStyle/>
                    <a:p>
                      <a:r>
                        <a:rPr lang="sv-SE" sz="1800" b="0" kern="1200" dirty="0">
                          <a:solidFill>
                            <a:sysClr val="windowText" lastClr="000000"/>
                          </a:solidFill>
                          <a:latin typeface="+mn-lt"/>
                          <a:ea typeface="+mn-ea"/>
                          <a:cs typeface="+mn-cs"/>
                        </a:rPr>
                        <a:t>12.30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200" b="0" kern="1200" dirty="0">
                          <a:solidFill>
                            <a:sysClr val="windowText" lastClr="000000"/>
                          </a:solidFill>
                          <a:latin typeface="+mn-lt"/>
                          <a:ea typeface="+mn-ea"/>
                          <a:cs typeface="+mn-cs"/>
                        </a:rPr>
                        <a:t>Gemensam lunch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8825365"/>
                  </a:ext>
                </a:extLst>
              </a:tr>
            </a:tbl>
          </a:graphicData>
        </a:graphic>
      </p:graphicFrame>
      <p:sp>
        <p:nvSpPr>
          <p:cNvPr id="3" name="Rubrik 2">
            <a:extLst>
              <a:ext uri="{FF2B5EF4-FFF2-40B4-BE49-F238E27FC236}">
                <a16:creationId xmlns:a16="http://schemas.microsoft.com/office/drawing/2014/main" id="{AF8F280C-7F8B-27D0-247F-4DFFA2F91708}"/>
              </a:ext>
            </a:extLst>
          </p:cNvPr>
          <p:cNvSpPr>
            <a:spLocks noGrp="1"/>
          </p:cNvSpPr>
          <p:nvPr>
            <p:ph type="title"/>
          </p:nvPr>
        </p:nvSpPr>
        <p:spPr>
          <a:xfrm>
            <a:off x="1320800" y="874602"/>
            <a:ext cx="8953258" cy="1231392"/>
          </a:xfrm>
        </p:spPr>
        <p:txBody>
          <a:bodyPr/>
          <a:lstStyle/>
          <a:p>
            <a:r>
              <a:rPr lang="sv-SE" dirty="0"/>
              <a:t>Dagordning idag:</a:t>
            </a:r>
          </a:p>
        </p:txBody>
      </p:sp>
    </p:spTree>
    <p:extLst>
      <p:ext uri="{BB962C8B-B14F-4D97-AF65-F5344CB8AC3E}">
        <p14:creationId xmlns:p14="http://schemas.microsoft.com/office/powerpoint/2010/main" val="1580186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9F25206-587A-63B2-3D03-68A78E6E1B64}"/>
              </a:ext>
            </a:extLst>
          </p:cNvPr>
          <p:cNvSpPr>
            <a:spLocks noGrp="1"/>
          </p:cNvSpPr>
          <p:nvPr>
            <p:ph type="body" idx="1"/>
          </p:nvPr>
        </p:nvSpPr>
        <p:spPr/>
        <p:txBody>
          <a:bodyPr/>
          <a:lstStyle/>
          <a:p>
            <a:r>
              <a:rPr lang="sv-SE" dirty="0"/>
              <a:t>Lisa Holmgren</a:t>
            </a:r>
          </a:p>
        </p:txBody>
      </p:sp>
      <p:sp>
        <p:nvSpPr>
          <p:cNvPr id="3" name="Rubrik 2">
            <a:extLst>
              <a:ext uri="{FF2B5EF4-FFF2-40B4-BE49-F238E27FC236}">
                <a16:creationId xmlns:a16="http://schemas.microsoft.com/office/drawing/2014/main" id="{5ECBD4FE-27BB-182B-F99F-8B1271A0F719}"/>
              </a:ext>
            </a:extLst>
          </p:cNvPr>
          <p:cNvSpPr>
            <a:spLocks noGrp="1"/>
          </p:cNvSpPr>
          <p:nvPr>
            <p:ph type="title"/>
          </p:nvPr>
        </p:nvSpPr>
        <p:spPr/>
        <p:txBody>
          <a:bodyPr/>
          <a:lstStyle/>
          <a:p>
            <a:r>
              <a:rPr lang="sv-SE" dirty="0"/>
              <a:t>Kartläggning av socialtjänstens insatser</a:t>
            </a:r>
          </a:p>
        </p:txBody>
      </p:sp>
    </p:spTree>
    <p:extLst>
      <p:ext uri="{BB962C8B-B14F-4D97-AF65-F5344CB8AC3E}">
        <p14:creationId xmlns:p14="http://schemas.microsoft.com/office/powerpoint/2010/main" val="2919526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8420EE-354B-489C-AD04-9A381B7C7354}"/>
              </a:ext>
            </a:extLst>
          </p:cNvPr>
          <p:cNvSpPr>
            <a:spLocks noGrp="1"/>
          </p:cNvSpPr>
          <p:nvPr>
            <p:ph type="title"/>
          </p:nvPr>
        </p:nvSpPr>
        <p:spPr>
          <a:xfrm>
            <a:off x="666000" y="2747964"/>
            <a:ext cx="9608400" cy="1795462"/>
          </a:xfrm>
        </p:spPr>
        <p:txBody>
          <a:bodyPr/>
          <a:lstStyle/>
          <a:p>
            <a:pPr algn="l">
              <a:lnSpc>
                <a:spcPct val="100000"/>
              </a:lnSpc>
              <a:spcBef>
                <a:spcPts val="3000"/>
              </a:spcBef>
              <a:spcAft>
                <a:spcPts val="3600"/>
              </a:spcAft>
            </a:pPr>
            <a:r>
              <a:rPr lang="sv-SE" dirty="0"/>
              <a:t>Kartläggning av socialtjänstens insatser</a:t>
            </a:r>
          </a:p>
        </p:txBody>
      </p:sp>
      <p:sp>
        <p:nvSpPr>
          <p:cNvPr id="5" name="Platshållare för bildnummer 4">
            <a:extLst>
              <a:ext uri="{FF2B5EF4-FFF2-40B4-BE49-F238E27FC236}">
                <a16:creationId xmlns:a16="http://schemas.microsoft.com/office/drawing/2014/main" id="{A9038C37-B96F-4667-8712-6312B34B5A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srgbClr val="FFFFFF"/>
              </a:solidFill>
              <a:effectLst/>
              <a:uLnTx/>
              <a:uFillTx/>
              <a:latin typeface="Arial"/>
              <a:ea typeface="+mn-ea"/>
              <a:cs typeface="+mn-cs"/>
            </a:endParaRPr>
          </a:p>
        </p:txBody>
      </p:sp>
      <p:sp>
        <p:nvSpPr>
          <p:cNvPr id="7" name="textruta 6">
            <a:extLst>
              <a:ext uri="{FF2B5EF4-FFF2-40B4-BE49-F238E27FC236}">
                <a16:creationId xmlns:a16="http://schemas.microsoft.com/office/drawing/2014/main" id="{84757A2A-44DE-49B0-A127-EAFE66B450E3}"/>
              </a:ext>
            </a:extLst>
          </p:cNvPr>
          <p:cNvSpPr txBox="1"/>
          <p:nvPr/>
        </p:nvSpPr>
        <p:spPr>
          <a:xfrm>
            <a:off x="665999" y="4543426"/>
            <a:ext cx="843037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white"/>
                </a:solidFill>
                <a:effectLst/>
                <a:uLnTx/>
                <a:uFillTx/>
                <a:latin typeface="Arial"/>
                <a:ea typeface="+mn-ea"/>
                <a:cs typeface="+mn-cs"/>
              </a:rPr>
              <a:t>Vad har hänt, vad händer framåt och varför?</a:t>
            </a:r>
          </a:p>
        </p:txBody>
      </p:sp>
    </p:spTree>
    <p:extLst>
      <p:ext uri="{BB962C8B-B14F-4D97-AF65-F5344CB8AC3E}">
        <p14:creationId xmlns:p14="http://schemas.microsoft.com/office/powerpoint/2010/main" val="27646254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MM_SLIDE_TYPE" val="6"/>
</p:tagLst>
</file>

<file path=ppt/tags/tag5.xml><?xml version="1.0" encoding="utf-8"?>
<p:tagLst xmlns:a="http://schemas.openxmlformats.org/drawingml/2006/main" xmlns:r="http://schemas.openxmlformats.org/officeDocument/2006/relationships" xmlns:p="http://schemas.openxmlformats.org/presentationml/2006/main">
  <p:tag name="MM_SLIDE_TYPE" val="6"/>
</p:tagLst>
</file>

<file path=ppt/tags/tag6.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2E8938F9-0327-447A-BF3F-FC61FA569C80}"/>
    </a:ext>
  </a:extLst>
</a:theme>
</file>

<file path=ppt/theme/theme2.xml><?xml version="1.0" encoding="utf-8"?>
<a:theme xmlns:a="http://schemas.openxmlformats.org/drawingml/2006/main" name="SKL PPT Röd">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F21737DD-E578-46C8-9886-86CEC654586F}"/>
    </a:ext>
  </a:extLst>
</a:theme>
</file>

<file path=ppt/theme/theme3.xml><?xml version="1.0" encoding="utf-8"?>
<a:theme xmlns:a="http://schemas.openxmlformats.org/drawingml/2006/main" name="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FD1CEDE4-AA2E-46FB-B779-290BFBC30F20}"/>
    </a:ext>
  </a:extLst>
</a:theme>
</file>

<file path=ppt/theme/theme4.xml><?xml version="1.0" encoding="utf-8"?>
<a:theme xmlns:a="http://schemas.openxmlformats.org/drawingml/2006/main" name="SKL PPT Mörk">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979E2BA5-51B9-49DB-B6F8-94675517DD24}"/>
    </a:ext>
  </a:extLst>
</a:theme>
</file>

<file path=ppt/theme/theme5.xml><?xml version="1.0" encoding="utf-8"?>
<a:theme xmlns:a="http://schemas.openxmlformats.org/drawingml/2006/main" name="SKL PPT Svar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1582006C-4D88-4F2F-8761-F62EAACF56C2}"/>
    </a:ext>
  </a:extLst>
</a:theme>
</file>

<file path=ppt/theme/theme6.xml><?xml version="1.0" encoding="utf-8"?>
<a:theme xmlns:a="http://schemas.openxmlformats.org/drawingml/2006/main" name="SKL PPT Vi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D973E264-F2C5-4099-ACCB-219FE53F047E}"/>
    </a:ext>
  </a:extLst>
</a:theme>
</file>

<file path=ppt/theme/theme7.xml><?xml version="1.0" encoding="utf-8"?>
<a:theme xmlns:a="http://schemas.openxmlformats.org/drawingml/2006/main" name="1_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E78E39C-B60B-491F-A96D-3FDDC16DF557}"/>
    </a:ext>
  </a:extLst>
</a:theme>
</file>

<file path=ppt/theme/theme8.xml><?xml version="1.0" encoding="utf-8"?>
<a:theme xmlns:a="http://schemas.openxmlformats.org/drawingml/2006/main" name="1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CAF1EB7-961D-45FB-A7E7-5E325B50E9F9}"/>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A7BA1582E593841BBD1B0B2B78E6F5F" ma:contentTypeVersion="2" ma:contentTypeDescription="Skapa ett nytt dokument." ma:contentTypeScope="" ma:versionID="d4baa276416b3116939fc8e3b15157d2">
  <xsd:schema xmlns:xsd="http://www.w3.org/2001/XMLSchema" xmlns:xs="http://www.w3.org/2001/XMLSchema" xmlns:p="http://schemas.microsoft.com/office/2006/metadata/properties" xmlns:ns2="af9b82fd-bfdc-4181-a204-e623554e49e7" targetNamespace="http://schemas.microsoft.com/office/2006/metadata/properties" ma:root="true" ma:fieldsID="b1dbe32e354da759c11f5f85ef55cf20" ns2:_="">
    <xsd:import namespace="af9b82fd-bfdc-4181-a204-e623554e49e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9b82fd-bfdc-4181-a204-e623554e49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9219AEE-1258-45F3-AB91-3941BBF64C80}">
  <ds:schemaRefs>
    <ds:schemaRef ds:uri="http://schemas.microsoft.com/sharepoint/v3/contenttype/forms"/>
  </ds:schemaRefs>
</ds:datastoreItem>
</file>

<file path=customXml/itemProps2.xml><?xml version="1.0" encoding="utf-8"?>
<ds:datastoreItem xmlns:ds="http://schemas.openxmlformats.org/officeDocument/2006/customXml" ds:itemID="{F2A6ADF2-1DCC-4CE5-984B-FD08F8CD78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9b82fd-bfdc-4181-a204-e623554e49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A70AB3-CE1D-43CC-8291-1828D7DD2A1B}">
  <ds:schemaRefs>
    <ds:schemaRef ds:uri="http://www.w3.org/XML/1998/namespace"/>
    <ds:schemaRef ds:uri="http://purl.org/dc/terms/"/>
    <ds:schemaRef ds:uri="http://schemas.microsoft.com/office/2006/documentManagement/types"/>
    <ds:schemaRef ds:uri="af9b82fd-bfdc-4181-a204-e623554e49e7"/>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SKR</Template>
  <TotalTime>1667</TotalTime>
  <Words>2483</Words>
  <Application>Microsoft Office PowerPoint</Application>
  <PresentationFormat>Bredbild</PresentationFormat>
  <Paragraphs>311</Paragraphs>
  <Slides>34</Slides>
  <Notes>33</Notes>
  <HiddenSlides>1</HiddenSlides>
  <MMClips>0</MMClips>
  <ScaleCrop>false</ScaleCrop>
  <HeadingPairs>
    <vt:vector size="6" baseType="variant">
      <vt:variant>
        <vt:lpstr>Använt teckensnitt</vt:lpstr>
      </vt:variant>
      <vt:variant>
        <vt:i4>4</vt:i4>
      </vt:variant>
      <vt:variant>
        <vt:lpstr>Tema</vt:lpstr>
      </vt:variant>
      <vt:variant>
        <vt:i4>8</vt:i4>
      </vt:variant>
      <vt:variant>
        <vt:lpstr>Bildrubriker</vt:lpstr>
      </vt:variant>
      <vt:variant>
        <vt:i4>34</vt:i4>
      </vt:variant>
    </vt:vector>
  </HeadingPairs>
  <TitlesOfParts>
    <vt:vector size="46" baseType="lpstr">
      <vt:lpstr>Arial</vt:lpstr>
      <vt:lpstr>Calibri</vt:lpstr>
      <vt:lpstr>Symbol</vt:lpstr>
      <vt:lpstr>Times New Roman</vt:lpstr>
      <vt:lpstr>SKL PPT Gul</vt:lpstr>
      <vt:lpstr>SKL PPT Röd</vt:lpstr>
      <vt:lpstr>Inledningsbilder</vt:lpstr>
      <vt:lpstr>SKL PPT Mörk</vt:lpstr>
      <vt:lpstr>SKL PPT Svart</vt:lpstr>
      <vt:lpstr>SKL PPT Vit</vt:lpstr>
      <vt:lpstr>1_Inledningsbilder</vt:lpstr>
      <vt:lpstr>1_SKL PPT Gul</vt:lpstr>
      <vt:lpstr>NSK-S och RSS 22 september</vt:lpstr>
      <vt:lpstr>Välkomna!</vt:lpstr>
      <vt:lpstr>Sammanhangsmarkering</vt:lpstr>
      <vt:lpstr>Nationellt uppdrag RSS och NSK-S</vt:lpstr>
      <vt:lpstr>Föregående gemensamma möte 9 juni</vt:lpstr>
      <vt:lpstr>Rapport från nätverkens egna möten</vt:lpstr>
      <vt:lpstr>Dagordning idag:</vt:lpstr>
      <vt:lpstr>Kartläggning av socialtjänstens insatser</vt:lpstr>
      <vt:lpstr>Kartläggning av socialtjänstens insatser</vt:lpstr>
      <vt:lpstr>PowerPoint-presentation</vt:lpstr>
      <vt:lpstr>PowerPoint-presentation</vt:lpstr>
      <vt:lpstr>PowerPoint-presentation</vt:lpstr>
      <vt:lpstr>Upplägg på sikt</vt:lpstr>
      <vt:lpstr>PowerPoint-presentation</vt:lpstr>
      <vt:lpstr>PowerPoint-presentation</vt:lpstr>
      <vt:lpstr>Planering framåt</vt:lpstr>
      <vt:lpstr>PowerPoint-presentation</vt:lpstr>
      <vt:lpstr>Pilotworkshop Västernorrland 14/6</vt:lpstr>
      <vt:lpstr>Myndigheten för vård och omsorgsanalys om rapporten Omotiverade skillnader i socialtjänsten</vt:lpstr>
      <vt:lpstr>Kaffepaus</vt:lpstr>
      <vt:lpstr>Workshop om långsiktiga och stabila ekonomiska förutsättningar för RSS genom reglering</vt:lpstr>
      <vt:lpstr>Upplägg av punkten</vt:lpstr>
      <vt:lpstr>Ett fönster är öppet!</vt:lpstr>
      <vt:lpstr>Arbete för att stärka RSS</vt:lpstr>
      <vt:lpstr>Tidigare intressebevakning för stabilitet i RSS</vt:lpstr>
      <vt:lpstr>Varför behövs RSS?</vt:lpstr>
      <vt:lpstr>What´s the problem?</vt:lpstr>
      <vt:lpstr>Alternativ som har diskuterats</vt:lpstr>
      <vt:lpstr>Vårt förslag </vt:lpstr>
      <vt:lpstr>Vad som inte kommer inrymmas i förordning </vt:lpstr>
      <vt:lpstr>INNEHÅLL: Vad bör vara minsta gemensamma nämnare?</vt:lpstr>
      <vt:lpstr>Workshop</vt:lpstr>
      <vt:lpstr>Mötestider 2023</vt:lpstr>
      <vt:lpstr>Sammanfattning och avslut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NSK-S och RSS 22 september</dc:title>
  <dc:creator>Nielsen Anna</dc:creator>
  <cp:lastModifiedBy>Mårtensson Tanja /Ledningsstöd och strategi Hälso- och sjukvård Dalarna /Falun</cp:lastModifiedBy>
  <cp:revision>12</cp:revision>
  <dcterms:created xsi:type="dcterms:W3CDTF">2022-07-21T14:17:26Z</dcterms:created>
  <dcterms:modified xsi:type="dcterms:W3CDTF">2022-09-29T14:36:13Z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0x0101007A7BA1582E593841BBD1B0B2B78E6F5F</vt:lpwstr>
  </property>
</Properties>
</file>