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82" r:id="rId3"/>
    <p:sldMasterId id="2147483686" r:id="rId4"/>
    <p:sldMasterId id="2147483695" r:id="rId5"/>
    <p:sldMasterId id="2147483705" r:id="rId6"/>
  </p:sldMasterIdLst>
  <p:sldIdLst>
    <p:sldId id="267" r:id="rId7"/>
    <p:sldId id="268" r:id="rId8"/>
    <p:sldId id="280" r:id="rId9"/>
    <p:sldId id="262" r:id="rId10"/>
    <p:sldId id="272" r:id="rId11"/>
    <p:sldId id="269" r:id="rId12"/>
    <p:sldId id="271" r:id="rId13"/>
    <p:sldId id="278" r:id="rId14"/>
    <p:sldId id="275" r:id="rId15"/>
    <p:sldId id="274" r:id="rId16"/>
    <p:sldId id="276" r:id="rId17"/>
    <p:sldId id="273" r:id="rId18"/>
    <p:sldId id="279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2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70" d="100"/>
          <a:sy n="70" d="100"/>
        </p:scale>
        <p:origin x="525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D1E8E6-205D-445F-AC1E-DF4D117F137A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4B17FB21-D071-478E-AAD3-700FF43EC614}">
      <dgm:prSet phldrT="[Text]"/>
      <dgm:spPr/>
      <dgm:t>
        <a:bodyPr/>
        <a:lstStyle/>
        <a:p>
          <a:r>
            <a:rPr lang="sv-SE" dirty="0" smtClean="0"/>
            <a:t>4. Ev. tillverkningsberedskap</a:t>
          </a:r>
          <a:endParaRPr lang="sv-SE" dirty="0"/>
        </a:p>
      </dgm:t>
    </dgm:pt>
    <dgm:pt modelId="{420863C4-1DB3-4225-940A-53F6E159F2E0}" type="parTrans" cxnId="{134F14C8-1C16-4EC2-BD5B-8F2ACA5E34B9}">
      <dgm:prSet/>
      <dgm:spPr/>
      <dgm:t>
        <a:bodyPr/>
        <a:lstStyle/>
        <a:p>
          <a:endParaRPr lang="sv-SE"/>
        </a:p>
      </dgm:t>
    </dgm:pt>
    <dgm:pt modelId="{6426308F-668B-417F-9B42-37D22C7468D0}" type="sibTrans" cxnId="{134F14C8-1C16-4EC2-BD5B-8F2ACA5E34B9}">
      <dgm:prSet/>
      <dgm:spPr/>
      <dgm:t>
        <a:bodyPr/>
        <a:lstStyle/>
        <a:p>
          <a:endParaRPr lang="sv-SE"/>
        </a:p>
      </dgm:t>
    </dgm:pt>
    <dgm:pt modelId="{438F0F47-BEFC-4761-B608-42212D5E16EC}">
      <dgm:prSet phldrT="[Text]"/>
      <dgm:spPr/>
      <dgm:t>
        <a:bodyPr/>
        <a:lstStyle/>
        <a:p>
          <a:r>
            <a:rPr lang="sv-SE" dirty="0" smtClean="0"/>
            <a:t>3. Beredskapslager för krigsbehov</a:t>
          </a:r>
          <a:endParaRPr lang="sv-SE" dirty="0"/>
        </a:p>
      </dgm:t>
    </dgm:pt>
    <dgm:pt modelId="{41C7997A-43EB-4A0B-A5E7-0AF3DD2E94FD}" type="parTrans" cxnId="{1ED1BAC3-035B-4154-8A9E-74EAF0BCB89B}">
      <dgm:prSet/>
      <dgm:spPr/>
      <dgm:t>
        <a:bodyPr/>
        <a:lstStyle/>
        <a:p>
          <a:endParaRPr lang="sv-SE"/>
        </a:p>
      </dgm:t>
    </dgm:pt>
    <dgm:pt modelId="{AD13E576-FDE6-4ECD-989B-2AC92B8F18F4}" type="sibTrans" cxnId="{1ED1BAC3-035B-4154-8A9E-74EAF0BCB89B}">
      <dgm:prSet/>
      <dgm:spPr/>
      <dgm:t>
        <a:bodyPr/>
        <a:lstStyle/>
        <a:p>
          <a:endParaRPr lang="sv-SE"/>
        </a:p>
      </dgm:t>
    </dgm:pt>
    <dgm:pt modelId="{154D37EE-221F-4A24-97CE-594F3C70B4DF}">
      <dgm:prSet phldrT="[Text]"/>
      <dgm:spPr/>
      <dgm:t>
        <a:bodyPr/>
        <a:lstStyle/>
        <a:p>
          <a:r>
            <a:rPr lang="sv-SE" dirty="0" smtClean="0"/>
            <a:t>2. Lagringsskyldighet för fredsvård som inte kan anstå</a:t>
          </a:r>
          <a:endParaRPr lang="sv-SE" dirty="0"/>
        </a:p>
      </dgm:t>
    </dgm:pt>
    <dgm:pt modelId="{20D65E52-91D5-4CD0-802B-0B0F99FC12EE}" type="parTrans" cxnId="{8A36CBAD-4C68-4EFA-BC35-E7B02A0F5AA9}">
      <dgm:prSet/>
      <dgm:spPr/>
      <dgm:t>
        <a:bodyPr/>
        <a:lstStyle/>
        <a:p>
          <a:endParaRPr lang="sv-SE"/>
        </a:p>
      </dgm:t>
    </dgm:pt>
    <dgm:pt modelId="{EC1FFCCF-9DBE-4C2E-BCC7-824EDD34864B}" type="sibTrans" cxnId="{8A36CBAD-4C68-4EFA-BC35-E7B02A0F5AA9}">
      <dgm:prSet/>
      <dgm:spPr/>
      <dgm:t>
        <a:bodyPr/>
        <a:lstStyle/>
        <a:p>
          <a:endParaRPr lang="sv-SE"/>
        </a:p>
      </dgm:t>
    </dgm:pt>
    <dgm:pt modelId="{DB9C02E9-2B42-4409-8FAA-091BACE58C28}">
      <dgm:prSet phldrT="[Text]"/>
      <dgm:spPr/>
      <dgm:t>
        <a:bodyPr/>
        <a:lstStyle/>
        <a:p>
          <a:r>
            <a:rPr lang="sv-SE" dirty="0" smtClean="0"/>
            <a:t>1. Bas för normal sjukvård </a:t>
          </a:r>
          <a:endParaRPr lang="sv-SE" dirty="0"/>
        </a:p>
      </dgm:t>
    </dgm:pt>
    <dgm:pt modelId="{026D296B-116D-4979-B1DC-1D89C200B10D}" type="parTrans" cxnId="{DC4633C1-0D3C-4035-AF85-F18F684DC44A}">
      <dgm:prSet/>
      <dgm:spPr/>
      <dgm:t>
        <a:bodyPr/>
        <a:lstStyle/>
        <a:p>
          <a:endParaRPr lang="sv-SE"/>
        </a:p>
      </dgm:t>
    </dgm:pt>
    <dgm:pt modelId="{197130B1-9F47-4301-B441-E047D54A896C}" type="sibTrans" cxnId="{DC4633C1-0D3C-4035-AF85-F18F684DC44A}">
      <dgm:prSet/>
      <dgm:spPr/>
      <dgm:t>
        <a:bodyPr/>
        <a:lstStyle/>
        <a:p>
          <a:endParaRPr lang="sv-SE"/>
        </a:p>
      </dgm:t>
    </dgm:pt>
    <dgm:pt modelId="{B3CB4201-5457-4D50-BE9B-B4745D200676}" type="pres">
      <dgm:prSet presAssocID="{E7D1E8E6-205D-445F-AC1E-DF4D117F137A}" presName="Name0" presStyleCnt="0">
        <dgm:presLayoutVars>
          <dgm:dir/>
          <dgm:animLvl val="lvl"/>
          <dgm:resizeHandles val="exact"/>
        </dgm:presLayoutVars>
      </dgm:prSet>
      <dgm:spPr/>
    </dgm:pt>
    <dgm:pt modelId="{06003CC8-6201-46C0-8A88-957CC1C67955}" type="pres">
      <dgm:prSet presAssocID="{4B17FB21-D071-478E-AAD3-700FF43EC614}" presName="Name8" presStyleCnt="0"/>
      <dgm:spPr/>
    </dgm:pt>
    <dgm:pt modelId="{83C3032D-EA00-4154-A1EF-DCA7667ACC14}" type="pres">
      <dgm:prSet presAssocID="{4B17FB21-D071-478E-AAD3-700FF43EC614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D04C153-1D16-4045-AD0B-E2DC46149FB4}" type="pres">
      <dgm:prSet presAssocID="{4B17FB21-D071-478E-AAD3-700FF43EC61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83F0C21C-AAA8-432F-8B1A-12BA27A3EBB7}" type="pres">
      <dgm:prSet presAssocID="{438F0F47-BEFC-4761-B608-42212D5E16EC}" presName="Name8" presStyleCnt="0"/>
      <dgm:spPr/>
    </dgm:pt>
    <dgm:pt modelId="{F7E93225-203F-4F18-A181-C7D5F72BE96E}" type="pres">
      <dgm:prSet presAssocID="{438F0F47-BEFC-4761-B608-42212D5E16EC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7BEDEA41-DE9E-4561-B0A4-CD0D245279E8}" type="pres">
      <dgm:prSet presAssocID="{438F0F47-BEFC-4761-B608-42212D5E16E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A15B58F-DDF1-4A2D-B291-FCCD738BF49F}" type="pres">
      <dgm:prSet presAssocID="{154D37EE-221F-4A24-97CE-594F3C70B4DF}" presName="Name8" presStyleCnt="0"/>
      <dgm:spPr/>
    </dgm:pt>
    <dgm:pt modelId="{31C01807-2BD7-4272-ADB0-48DD7F04532A}" type="pres">
      <dgm:prSet presAssocID="{154D37EE-221F-4A24-97CE-594F3C70B4DF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7760DCD-8CF8-4624-B916-4C735788208F}" type="pres">
      <dgm:prSet presAssocID="{154D37EE-221F-4A24-97CE-594F3C70B4D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6C5A9947-8118-434E-A2BC-B24CDC0E8162}" type="pres">
      <dgm:prSet presAssocID="{DB9C02E9-2B42-4409-8FAA-091BACE58C28}" presName="Name8" presStyleCnt="0"/>
      <dgm:spPr/>
    </dgm:pt>
    <dgm:pt modelId="{F56F9AA6-55F1-4253-BF1A-B17CCE2FFC96}" type="pres">
      <dgm:prSet presAssocID="{DB9C02E9-2B42-4409-8FAA-091BACE58C28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2E09D98-26FD-4B2C-8D29-5FB4CD470983}" type="pres">
      <dgm:prSet presAssocID="{DB9C02E9-2B42-4409-8FAA-091BACE58C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56EB028C-B36C-4C9D-B3DB-1374A2E4E876}" type="presOf" srcId="{438F0F47-BEFC-4761-B608-42212D5E16EC}" destId="{F7E93225-203F-4F18-A181-C7D5F72BE96E}" srcOrd="0" destOrd="0" presId="urn:microsoft.com/office/officeart/2005/8/layout/pyramid1"/>
    <dgm:cxn modelId="{3FCD8E95-DA24-43D1-94E5-892F55AE69B0}" type="presOf" srcId="{E7D1E8E6-205D-445F-AC1E-DF4D117F137A}" destId="{B3CB4201-5457-4D50-BE9B-B4745D200676}" srcOrd="0" destOrd="0" presId="urn:microsoft.com/office/officeart/2005/8/layout/pyramid1"/>
    <dgm:cxn modelId="{830A0BB4-1622-4541-8044-042D40B4E3F3}" type="presOf" srcId="{DB9C02E9-2B42-4409-8FAA-091BACE58C28}" destId="{D2E09D98-26FD-4B2C-8D29-5FB4CD470983}" srcOrd="1" destOrd="0" presId="urn:microsoft.com/office/officeart/2005/8/layout/pyramid1"/>
    <dgm:cxn modelId="{933B0438-AE25-4D30-8AB6-13D49C482661}" type="presOf" srcId="{DB9C02E9-2B42-4409-8FAA-091BACE58C28}" destId="{F56F9AA6-55F1-4253-BF1A-B17CCE2FFC96}" srcOrd="0" destOrd="0" presId="urn:microsoft.com/office/officeart/2005/8/layout/pyramid1"/>
    <dgm:cxn modelId="{8B0FDCD6-22EA-4EB3-8832-CDA821094863}" type="presOf" srcId="{4B17FB21-D071-478E-AAD3-700FF43EC614}" destId="{83C3032D-EA00-4154-A1EF-DCA7667ACC14}" srcOrd="0" destOrd="0" presId="urn:microsoft.com/office/officeart/2005/8/layout/pyramid1"/>
    <dgm:cxn modelId="{134F14C8-1C16-4EC2-BD5B-8F2ACA5E34B9}" srcId="{E7D1E8E6-205D-445F-AC1E-DF4D117F137A}" destId="{4B17FB21-D071-478E-AAD3-700FF43EC614}" srcOrd="0" destOrd="0" parTransId="{420863C4-1DB3-4225-940A-53F6E159F2E0}" sibTransId="{6426308F-668B-417F-9B42-37D22C7468D0}"/>
    <dgm:cxn modelId="{06F19433-B4DD-4524-B1F7-84E0334A25E1}" type="presOf" srcId="{154D37EE-221F-4A24-97CE-594F3C70B4DF}" destId="{31C01807-2BD7-4272-ADB0-48DD7F04532A}" srcOrd="0" destOrd="0" presId="urn:microsoft.com/office/officeart/2005/8/layout/pyramid1"/>
    <dgm:cxn modelId="{D0D36BA1-C99B-4609-95B1-86AD46B251F2}" type="presOf" srcId="{438F0F47-BEFC-4761-B608-42212D5E16EC}" destId="{7BEDEA41-DE9E-4561-B0A4-CD0D245279E8}" srcOrd="1" destOrd="0" presId="urn:microsoft.com/office/officeart/2005/8/layout/pyramid1"/>
    <dgm:cxn modelId="{DC4633C1-0D3C-4035-AF85-F18F684DC44A}" srcId="{E7D1E8E6-205D-445F-AC1E-DF4D117F137A}" destId="{DB9C02E9-2B42-4409-8FAA-091BACE58C28}" srcOrd="3" destOrd="0" parTransId="{026D296B-116D-4979-B1DC-1D89C200B10D}" sibTransId="{197130B1-9F47-4301-B441-E047D54A896C}"/>
    <dgm:cxn modelId="{8DE0CF4C-02AA-44AD-9D94-F3FF847AB3E7}" type="presOf" srcId="{4B17FB21-D071-478E-AAD3-700FF43EC614}" destId="{5D04C153-1D16-4045-AD0B-E2DC46149FB4}" srcOrd="1" destOrd="0" presId="urn:microsoft.com/office/officeart/2005/8/layout/pyramid1"/>
    <dgm:cxn modelId="{1ED1BAC3-035B-4154-8A9E-74EAF0BCB89B}" srcId="{E7D1E8E6-205D-445F-AC1E-DF4D117F137A}" destId="{438F0F47-BEFC-4761-B608-42212D5E16EC}" srcOrd="1" destOrd="0" parTransId="{41C7997A-43EB-4A0B-A5E7-0AF3DD2E94FD}" sibTransId="{AD13E576-FDE6-4ECD-989B-2AC92B8F18F4}"/>
    <dgm:cxn modelId="{8A36CBAD-4C68-4EFA-BC35-E7B02A0F5AA9}" srcId="{E7D1E8E6-205D-445F-AC1E-DF4D117F137A}" destId="{154D37EE-221F-4A24-97CE-594F3C70B4DF}" srcOrd="2" destOrd="0" parTransId="{20D65E52-91D5-4CD0-802B-0B0F99FC12EE}" sibTransId="{EC1FFCCF-9DBE-4C2E-BCC7-824EDD34864B}"/>
    <dgm:cxn modelId="{AD4EBB19-8AD6-4B78-9AA9-CEC5820B37B8}" type="presOf" srcId="{154D37EE-221F-4A24-97CE-594F3C70B4DF}" destId="{27760DCD-8CF8-4624-B916-4C735788208F}" srcOrd="1" destOrd="0" presId="urn:microsoft.com/office/officeart/2005/8/layout/pyramid1"/>
    <dgm:cxn modelId="{54DB64CC-640F-47E8-909F-689567DC3366}" type="presParOf" srcId="{B3CB4201-5457-4D50-BE9B-B4745D200676}" destId="{06003CC8-6201-46C0-8A88-957CC1C67955}" srcOrd="0" destOrd="0" presId="urn:microsoft.com/office/officeart/2005/8/layout/pyramid1"/>
    <dgm:cxn modelId="{825B48E6-5ABD-4415-B879-F1063B213BF4}" type="presParOf" srcId="{06003CC8-6201-46C0-8A88-957CC1C67955}" destId="{83C3032D-EA00-4154-A1EF-DCA7667ACC14}" srcOrd="0" destOrd="0" presId="urn:microsoft.com/office/officeart/2005/8/layout/pyramid1"/>
    <dgm:cxn modelId="{AFB7BD5A-5F08-49D6-B7BE-AF8485AAE358}" type="presParOf" srcId="{06003CC8-6201-46C0-8A88-957CC1C67955}" destId="{5D04C153-1D16-4045-AD0B-E2DC46149FB4}" srcOrd="1" destOrd="0" presId="urn:microsoft.com/office/officeart/2005/8/layout/pyramid1"/>
    <dgm:cxn modelId="{F71EC3E3-B684-4D5D-9EE6-D4DEEA021D7D}" type="presParOf" srcId="{B3CB4201-5457-4D50-BE9B-B4745D200676}" destId="{83F0C21C-AAA8-432F-8B1A-12BA27A3EBB7}" srcOrd="1" destOrd="0" presId="urn:microsoft.com/office/officeart/2005/8/layout/pyramid1"/>
    <dgm:cxn modelId="{AC72D41E-A4C7-4266-9F6B-24A3D4FE5898}" type="presParOf" srcId="{83F0C21C-AAA8-432F-8B1A-12BA27A3EBB7}" destId="{F7E93225-203F-4F18-A181-C7D5F72BE96E}" srcOrd="0" destOrd="0" presId="urn:microsoft.com/office/officeart/2005/8/layout/pyramid1"/>
    <dgm:cxn modelId="{B6C03EC5-0ED4-4498-8673-DD488CF404D1}" type="presParOf" srcId="{83F0C21C-AAA8-432F-8B1A-12BA27A3EBB7}" destId="{7BEDEA41-DE9E-4561-B0A4-CD0D245279E8}" srcOrd="1" destOrd="0" presId="urn:microsoft.com/office/officeart/2005/8/layout/pyramid1"/>
    <dgm:cxn modelId="{357FC416-1E09-4F9C-BACB-27529CD73901}" type="presParOf" srcId="{B3CB4201-5457-4D50-BE9B-B4745D200676}" destId="{4A15B58F-DDF1-4A2D-B291-FCCD738BF49F}" srcOrd="2" destOrd="0" presId="urn:microsoft.com/office/officeart/2005/8/layout/pyramid1"/>
    <dgm:cxn modelId="{ABD3CB7B-169E-41E0-8383-4A211F25D0DA}" type="presParOf" srcId="{4A15B58F-DDF1-4A2D-B291-FCCD738BF49F}" destId="{31C01807-2BD7-4272-ADB0-48DD7F04532A}" srcOrd="0" destOrd="0" presId="urn:microsoft.com/office/officeart/2005/8/layout/pyramid1"/>
    <dgm:cxn modelId="{35E5595B-AEBE-473F-A99C-5FFB94FB7A90}" type="presParOf" srcId="{4A15B58F-DDF1-4A2D-B291-FCCD738BF49F}" destId="{27760DCD-8CF8-4624-B916-4C735788208F}" srcOrd="1" destOrd="0" presId="urn:microsoft.com/office/officeart/2005/8/layout/pyramid1"/>
    <dgm:cxn modelId="{E4768987-567C-4B77-A42C-110F133BD0FC}" type="presParOf" srcId="{B3CB4201-5457-4D50-BE9B-B4745D200676}" destId="{6C5A9947-8118-434E-A2BC-B24CDC0E8162}" srcOrd="3" destOrd="0" presId="urn:microsoft.com/office/officeart/2005/8/layout/pyramid1"/>
    <dgm:cxn modelId="{4FBC4F7B-B281-43F5-A985-889E9AB619D2}" type="presParOf" srcId="{6C5A9947-8118-434E-A2BC-B24CDC0E8162}" destId="{F56F9AA6-55F1-4253-BF1A-B17CCE2FFC96}" srcOrd="0" destOrd="0" presId="urn:microsoft.com/office/officeart/2005/8/layout/pyramid1"/>
    <dgm:cxn modelId="{C89FEAF2-33B1-4AD8-AB45-2348E110A0E9}" type="presParOf" srcId="{6C5A9947-8118-434E-A2BC-B24CDC0E8162}" destId="{D2E09D98-26FD-4B2C-8D29-5FB4CD470983}" srcOrd="1" destOrd="0" presId="urn:microsoft.com/office/officeart/2005/8/layout/pyramid1"/>
  </dgm:cxnLst>
  <dgm:bg>
    <a:noFill/>
  </dgm:bg>
  <dgm:whole>
    <a:ln w="1905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C3032D-EA00-4154-A1EF-DCA7667ACC14}">
      <dsp:nvSpPr>
        <dsp:cNvPr id="0" name=""/>
        <dsp:cNvSpPr/>
      </dsp:nvSpPr>
      <dsp:spPr>
        <a:xfrm>
          <a:off x="3604021" y="0"/>
          <a:ext cx="2402681" cy="934640"/>
        </a:xfrm>
        <a:prstGeom prst="trapezoid">
          <a:avLst>
            <a:gd name="adj" fmla="val 12853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 smtClean="0"/>
            <a:t>4. Ev. tillverkningsberedskap</a:t>
          </a:r>
          <a:endParaRPr lang="sv-SE" sz="1800" kern="1200" dirty="0"/>
        </a:p>
      </dsp:txBody>
      <dsp:txXfrm>
        <a:off x="3604021" y="0"/>
        <a:ext cx="2402681" cy="934640"/>
      </dsp:txXfrm>
    </dsp:sp>
    <dsp:sp modelId="{F7E93225-203F-4F18-A181-C7D5F72BE96E}">
      <dsp:nvSpPr>
        <dsp:cNvPr id="0" name=""/>
        <dsp:cNvSpPr/>
      </dsp:nvSpPr>
      <dsp:spPr>
        <a:xfrm>
          <a:off x="2402681" y="934640"/>
          <a:ext cx="4805362" cy="934640"/>
        </a:xfrm>
        <a:prstGeom prst="trapezoid">
          <a:avLst>
            <a:gd name="adj" fmla="val 12853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 smtClean="0"/>
            <a:t>3. Beredskapslager för krigsbehov</a:t>
          </a:r>
          <a:endParaRPr lang="sv-SE" sz="1800" kern="1200" dirty="0"/>
        </a:p>
      </dsp:txBody>
      <dsp:txXfrm>
        <a:off x="3243619" y="934640"/>
        <a:ext cx="3123485" cy="934640"/>
      </dsp:txXfrm>
    </dsp:sp>
    <dsp:sp modelId="{31C01807-2BD7-4272-ADB0-48DD7F04532A}">
      <dsp:nvSpPr>
        <dsp:cNvPr id="0" name=""/>
        <dsp:cNvSpPr/>
      </dsp:nvSpPr>
      <dsp:spPr>
        <a:xfrm>
          <a:off x="1201340" y="1869281"/>
          <a:ext cx="7208043" cy="934640"/>
        </a:xfrm>
        <a:prstGeom prst="trapezoid">
          <a:avLst>
            <a:gd name="adj" fmla="val 12853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 smtClean="0"/>
            <a:t>2. Lagringsskyldighet för fredsvård som inte kan anstå</a:t>
          </a:r>
          <a:endParaRPr lang="sv-SE" sz="1800" kern="1200" dirty="0"/>
        </a:p>
      </dsp:txBody>
      <dsp:txXfrm>
        <a:off x="2462748" y="1869281"/>
        <a:ext cx="4685228" cy="934640"/>
      </dsp:txXfrm>
    </dsp:sp>
    <dsp:sp modelId="{F56F9AA6-55F1-4253-BF1A-B17CCE2FFC96}">
      <dsp:nvSpPr>
        <dsp:cNvPr id="0" name=""/>
        <dsp:cNvSpPr/>
      </dsp:nvSpPr>
      <dsp:spPr>
        <a:xfrm>
          <a:off x="0" y="2803922"/>
          <a:ext cx="9610725" cy="934640"/>
        </a:xfrm>
        <a:prstGeom prst="trapezoid">
          <a:avLst>
            <a:gd name="adj" fmla="val 12853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 smtClean="0"/>
            <a:t>1. Bas för normal sjukvård </a:t>
          </a:r>
          <a:endParaRPr lang="sv-SE" sz="1800" kern="1200" dirty="0"/>
        </a:p>
      </dsp:txBody>
      <dsp:txXfrm>
        <a:off x="1681876" y="2803922"/>
        <a:ext cx="6246971" cy="934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2557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754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8961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180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2416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2858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31928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7387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10009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08873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 descr="En bild som visar ritning&#10;&#10;Automatiskt genererad beskrivning">
            <a:extLst>
              <a:ext uri="{FF2B5EF4-FFF2-40B4-BE49-F238E27FC236}">
                <a16:creationId xmlns:a16="http://schemas.microsoft.com/office/drawing/2014/main" id="{DC4C474C-256C-4F69-82DB-E30D2C1C09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52" y="6211021"/>
            <a:ext cx="992904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78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6837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ö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ritning&#10;&#10;Automatiskt genererad beskrivning">
            <a:extLst>
              <a:ext uri="{FF2B5EF4-FFF2-40B4-BE49-F238E27FC236}">
                <a16:creationId xmlns:a16="http://schemas.microsoft.com/office/drawing/2014/main" id="{1ADA1F9B-CCF0-4D82-A120-69E88C4989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9945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å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enhet&#10;&#10;Automatiskt genererad beskrivning">
            <a:extLst>
              <a:ext uri="{FF2B5EF4-FFF2-40B4-BE49-F238E27FC236}">
                <a16:creationId xmlns:a16="http://schemas.microsoft.com/office/drawing/2014/main" id="{F462BC7F-2338-4B3A-95AD-A880358D7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949965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ul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ritning&#10;&#10;Automatiskt genererad beskrivning">
            <a:extLst>
              <a:ext uri="{FF2B5EF4-FFF2-40B4-BE49-F238E27FC236}">
                <a16:creationId xmlns:a16="http://schemas.microsoft.com/office/drawing/2014/main" id="{F97776BC-9198-4B58-90BB-4964DF0EC1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19067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var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ritning&#10;&#10;Automatiskt genererad beskrivning">
            <a:extLst>
              <a:ext uri="{FF2B5EF4-FFF2-40B4-BE49-F238E27FC236}">
                <a16:creationId xmlns:a16="http://schemas.microsoft.com/office/drawing/2014/main" id="{1E92A6A6-8B0A-4DE1-8142-4259EB45C9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29525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2019-FFFB-4C7D-B0C6-51B3FB98AF35}" type="datetimeFigureOut">
              <a:rPr lang="sv-SE" smtClean="0"/>
              <a:t>2020-10-27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F417A-A649-4E19-B333-16E0E04CF8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4884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73154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49396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05954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107367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975186"/>
            <a:ext cx="4172325" cy="526001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4916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69153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16446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487544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24272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94327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10937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98865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13551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975186"/>
            <a:ext cx="4172325" cy="526001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52759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30488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1404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52397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453895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222087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319464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66630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66115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975186"/>
            <a:ext cx="4172325" cy="526001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745914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86224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51889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9645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499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59653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897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1594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1165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4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6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12.jpeg"/><Relationship Id="rId4" Type="http://schemas.openxmlformats.org/officeDocument/2006/relationships/slideLayout" Target="../slideLayouts/slideLayout44.xml"/><Relationship Id="rId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7148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88DC57B8-96C9-401F-BEB2-987CD6ADD88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807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BCD0A87E-FE0C-48EC-96E1-F6EBC1D60EB4}"/>
              </a:ext>
            </a:extLst>
          </p:cNvPr>
          <p:cNvGrpSpPr/>
          <p:nvPr userDrawn="1"/>
        </p:nvGrpSpPr>
        <p:grpSpPr>
          <a:xfrm>
            <a:off x="9575321" y="4632388"/>
            <a:ext cx="2624600" cy="2234238"/>
            <a:chOff x="9575321" y="4632388"/>
            <a:chExt cx="2624600" cy="2234238"/>
          </a:xfrm>
        </p:grpSpPr>
        <p:grpSp>
          <p:nvGrpSpPr>
            <p:cNvPr id="11" name="Grupp 10">
              <a:extLst>
                <a:ext uri="{FF2B5EF4-FFF2-40B4-BE49-F238E27FC236}">
                  <a16:creationId xmlns:a16="http://schemas.microsoft.com/office/drawing/2014/main" id="{ACA10481-D63E-4AC3-9AE2-AFE237E53EE2}"/>
                </a:ext>
              </a:extLst>
            </p:cNvPr>
            <p:cNvGrpSpPr/>
            <p:nvPr userDrawn="1"/>
          </p:nvGrpSpPr>
          <p:grpSpPr>
            <a:xfrm>
              <a:off x="9575321" y="4632388"/>
              <a:ext cx="2624600" cy="2234238"/>
              <a:chOff x="9575321" y="4632388"/>
              <a:chExt cx="2624600" cy="2234238"/>
            </a:xfrm>
          </p:grpSpPr>
          <p:pic>
            <p:nvPicPr>
              <p:cNvPr id="9" name="Bildobjekt 8">
                <a:extLst>
                  <a:ext uri="{FF2B5EF4-FFF2-40B4-BE49-F238E27FC236}">
                    <a16:creationId xmlns:a16="http://schemas.microsoft.com/office/drawing/2014/main" id="{202610F5-2FAD-47F3-9DA3-0B09A2D86B1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9770502" y="4437207"/>
                <a:ext cx="2234238" cy="2624600"/>
              </a:xfrm>
              <a:prstGeom prst="rect">
                <a:avLst/>
              </a:prstGeom>
            </p:spPr>
          </p:pic>
          <p:sp>
            <p:nvSpPr>
              <p:cNvPr id="7" name="Rektangel 6">
                <a:extLst>
                  <a:ext uri="{FF2B5EF4-FFF2-40B4-BE49-F238E27FC236}">
                    <a16:creationId xmlns:a16="http://schemas.microsoft.com/office/drawing/2014/main" id="{62880465-B287-44D9-987F-54B252C2CEC4}"/>
                  </a:ext>
                </a:extLst>
              </p:cNvPr>
              <p:cNvSpPr/>
              <p:nvPr userDrawn="1"/>
            </p:nvSpPr>
            <p:spPr>
              <a:xfrm>
                <a:off x="11527768" y="5607170"/>
                <a:ext cx="428443" cy="9834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pic>
          <p:nvPicPr>
            <p:cNvPr id="8" name="Bildobjekt 7" descr="En bild som visar ritning&#10;&#10;Automatiskt genererad beskrivning">
              <a:extLst>
                <a:ext uri="{FF2B5EF4-FFF2-40B4-BE49-F238E27FC236}">
                  <a16:creationId xmlns:a16="http://schemas.microsoft.com/office/drawing/2014/main" id="{05E2CB7E-A3C4-4B87-A60A-A968FF73A4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0052" y="6211021"/>
              <a:ext cx="966160" cy="399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664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684" r:id="rId2"/>
    <p:sldLayoutId id="2147483685" r:id="rId3"/>
    <p:sldLayoutId id="2147483714" r:id="rId4"/>
    <p:sldLayoutId id="2147483715" r:id="rId5"/>
    <p:sldLayoutId id="2147483717" r:id="rId6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01E141CC-09B0-40DE-8689-3F3B027583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1014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22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objekt 9" descr="En bild som visar ritning&#10;&#10;Automatiskt genererad beskrivning">
            <a:extLst>
              <a:ext uri="{FF2B5EF4-FFF2-40B4-BE49-F238E27FC236}">
                <a16:creationId xmlns:a16="http://schemas.microsoft.com/office/drawing/2014/main" id="{3E467AC3-6FEB-43D1-B07B-53D7F2F674E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640" cy="40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0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ritning&#10;&#10;Automatiskt genererad beskrivning">
            <a:extLst>
              <a:ext uri="{FF2B5EF4-FFF2-40B4-BE49-F238E27FC236}">
                <a16:creationId xmlns:a16="http://schemas.microsoft.com/office/drawing/2014/main" id="{3AE7FF09-5CCC-4FAB-8408-8005BA4AAF1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483" cy="4032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2020-10-27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A52E8933-DCFE-49DC-8860-51A0F5BEB337}"/>
              </a:ext>
            </a:extLst>
          </p:cNvPr>
          <p:cNvCxnSpPr/>
          <p:nvPr userDrawn="1"/>
        </p:nvCxnSpPr>
        <p:spPr>
          <a:xfrm>
            <a:off x="0" y="6279521"/>
            <a:ext cx="121920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266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Utredningen om hälso- och sjukvårdens beredskap</a:t>
            </a:r>
          </a:p>
        </p:txBody>
      </p:sp>
    </p:spTree>
    <p:extLst>
      <p:ext uri="{BB962C8B-B14F-4D97-AF65-F5344CB8AC3E}">
        <p14:creationId xmlns:p14="http://schemas.microsoft.com/office/powerpoint/2010/main" val="2145460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Lagerhållning av läkemedel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730156" y="2221290"/>
            <a:ext cx="9609825" cy="4070327"/>
          </a:xfrm>
        </p:spPr>
        <p:txBody>
          <a:bodyPr/>
          <a:lstStyle/>
          <a:p>
            <a:pPr marL="30163" indent="0">
              <a:buNone/>
            </a:pPr>
            <a:endParaRPr lang="sv-SE" dirty="0" smtClean="0"/>
          </a:p>
          <a:p>
            <a:pPr marL="30163" indent="0">
              <a:buNone/>
            </a:pPr>
            <a:endParaRPr lang="sv-SE" dirty="0" smtClean="0"/>
          </a:p>
          <a:p>
            <a:pPr marL="30163" indent="0">
              <a:buNone/>
            </a:pPr>
            <a:endParaRPr lang="sv-SE" dirty="0" smtClean="0"/>
          </a:p>
          <a:p>
            <a:pPr marL="30163" indent="0">
              <a:buNone/>
            </a:pPr>
            <a:endParaRPr lang="sv-SE" dirty="0"/>
          </a:p>
          <a:p>
            <a:pPr marL="30163" indent="0">
              <a:buNone/>
            </a:pPr>
            <a:endParaRPr lang="sv-SE" dirty="0"/>
          </a:p>
          <a:p>
            <a:pPr marL="30163" indent="0">
              <a:buNone/>
            </a:pPr>
            <a:endParaRPr lang="sv-SE" dirty="0"/>
          </a:p>
        </p:txBody>
      </p:sp>
      <p:sp>
        <p:nvSpPr>
          <p:cNvPr id="6" name="Rektangel 5"/>
          <p:cNvSpPr/>
          <p:nvPr/>
        </p:nvSpPr>
        <p:spPr>
          <a:xfrm>
            <a:off x="754337" y="5377219"/>
            <a:ext cx="4985941" cy="914400"/>
          </a:xfrm>
          <a:prstGeom prst="rect">
            <a:avLst/>
          </a:prstGeom>
          <a:pattFill prst="dkHorz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Rektangel 6"/>
          <p:cNvSpPr/>
          <p:nvPr/>
        </p:nvSpPr>
        <p:spPr>
          <a:xfrm>
            <a:off x="3398293" y="4462818"/>
            <a:ext cx="2251880" cy="914400"/>
          </a:xfrm>
          <a:prstGeom prst="rect">
            <a:avLst/>
          </a:prstGeom>
          <a:pattFill prst="dkHorz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4558351" y="3606234"/>
            <a:ext cx="1110083" cy="856583"/>
          </a:xfrm>
          <a:prstGeom prst="rect">
            <a:avLst/>
          </a:prstGeom>
          <a:pattFill prst="dkHorz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>
            <a:off x="5001904" y="2913796"/>
            <a:ext cx="1078173" cy="692438"/>
          </a:xfrm>
          <a:prstGeom prst="rect">
            <a:avLst/>
          </a:prstGeom>
          <a:pattFill prst="dkHorz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/>
          <p:cNvSpPr/>
          <p:nvPr/>
        </p:nvSpPr>
        <p:spPr>
          <a:xfrm>
            <a:off x="5650174" y="5377218"/>
            <a:ext cx="3576612" cy="44702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/>
          <p:cNvSpPr/>
          <p:nvPr/>
        </p:nvSpPr>
        <p:spPr>
          <a:xfrm>
            <a:off x="5650174" y="4462818"/>
            <a:ext cx="1617258" cy="9144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/>
          <p:cNvSpPr/>
          <p:nvPr/>
        </p:nvSpPr>
        <p:spPr>
          <a:xfrm>
            <a:off x="5650173" y="3606234"/>
            <a:ext cx="873457" cy="85658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/>
          <p:cNvSpPr/>
          <p:nvPr/>
        </p:nvSpPr>
        <p:spPr>
          <a:xfrm>
            <a:off x="5650172" y="5824244"/>
            <a:ext cx="3576613" cy="46737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textruta 15"/>
          <p:cNvSpPr txBox="1"/>
          <p:nvPr/>
        </p:nvSpPr>
        <p:spPr>
          <a:xfrm>
            <a:off x="730155" y="5590557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Nivå 1</a:t>
            </a:r>
            <a:endParaRPr lang="sv-SE" dirty="0"/>
          </a:p>
        </p:txBody>
      </p:sp>
      <p:sp>
        <p:nvSpPr>
          <p:cNvPr id="17" name="textruta 16"/>
          <p:cNvSpPr txBox="1"/>
          <p:nvPr/>
        </p:nvSpPr>
        <p:spPr>
          <a:xfrm>
            <a:off x="730155" y="4550686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Nivå 2</a:t>
            </a:r>
            <a:endParaRPr lang="sv-SE" dirty="0"/>
          </a:p>
        </p:txBody>
      </p:sp>
      <p:sp>
        <p:nvSpPr>
          <p:cNvPr id="18" name="textruta 17"/>
          <p:cNvSpPr txBox="1"/>
          <p:nvPr/>
        </p:nvSpPr>
        <p:spPr>
          <a:xfrm>
            <a:off x="730155" y="3765999"/>
            <a:ext cx="1009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Nivå 3</a:t>
            </a:r>
            <a:endParaRPr lang="sv-SE" dirty="0"/>
          </a:p>
        </p:txBody>
      </p:sp>
      <p:sp>
        <p:nvSpPr>
          <p:cNvPr id="19" name="textruta 18"/>
          <p:cNvSpPr txBox="1"/>
          <p:nvPr/>
        </p:nvSpPr>
        <p:spPr>
          <a:xfrm>
            <a:off x="754337" y="2968375"/>
            <a:ext cx="1169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Nivå 4</a:t>
            </a:r>
            <a:endParaRPr lang="sv-SE" dirty="0"/>
          </a:p>
        </p:txBody>
      </p:sp>
      <p:sp>
        <p:nvSpPr>
          <p:cNvPr id="20" name="textruta 19"/>
          <p:cNvSpPr txBox="1"/>
          <p:nvPr/>
        </p:nvSpPr>
        <p:spPr>
          <a:xfrm>
            <a:off x="2080637" y="6372615"/>
            <a:ext cx="3146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/>
              <a:t>Läkemedel för sjukvården</a:t>
            </a:r>
            <a:endParaRPr lang="sv-SE" b="1" dirty="0"/>
          </a:p>
        </p:txBody>
      </p:sp>
      <p:sp>
        <p:nvSpPr>
          <p:cNvPr id="21" name="textruta 20"/>
          <p:cNvSpPr txBox="1"/>
          <p:nvPr/>
        </p:nvSpPr>
        <p:spPr>
          <a:xfrm>
            <a:off x="6195186" y="6372615"/>
            <a:ext cx="3249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/>
              <a:t>Receptförskrivna läkemedel</a:t>
            </a:r>
            <a:endParaRPr lang="sv-SE" b="1" dirty="0"/>
          </a:p>
        </p:txBody>
      </p:sp>
      <p:sp>
        <p:nvSpPr>
          <p:cNvPr id="22" name="textruta 21"/>
          <p:cNvSpPr txBox="1"/>
          <p:nvPr/>
        </p:nvSpPr>
        <p:spPr>
          <a:xfrm>
            <a:off x="9354856" y="5644043"/>
            <a:ext cx="1385931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 smtClean="0"/>
              <a:t>Baslager</a:t>
            </a:r>
            <a:endParaRPr lang="sv-SE" dirty="0"/>
          </a:p>
        </p:txBody>
      </p:sp>
      <p:sp>
        <p:nvSpPr>
          <p:cNvPr id="23" name="textruta 22"/>
          <p:cNvSpPr txBox="1"/>
          <p:nvPr/>
        </p:nvSpPr>
        <p:spPr>
          <a:xfrm flipH="1">
            <a:off x="7479619" y="4550687"/>
            <a:ext cx="2319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Beredskapslager på organisationsnivå</a:t>
            </a:r>
            <a:endParaRPr lang="sv-SE" dirty="0"/>
          </a:p>
        </p:txBody>
      </p:sp>
      <p:sp>
        <p:nvSpPr>
          <p:cNvPr id="24" name="textruta 23"/>
          <p:cNvSpPr txBox="1"/>
          <p:nvPr/>
        </p:nvSpPr>
        <p:spPr>
          <a:xfrm>
            <a:off x="7134689" y="3659895"/>
            <a:ext cx="2220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Fristående statliga beredskapslager</a:t>
            </a:r>
            <a:endParaRPr lang="sv-SE" dirty="0"/>
          </a:p>
        </p:txBody>
      </p:sp>
      <p:sp>
        <p:nvSpPr>
          <p:cNvPr id="26" name="textruta 25"/>
          <p:cNvSpPr txBox="1"/>
          <p:nvPr/>
        </p:nvSpPr>
        <p:spPr>
          <a:xfrm>
            <a:off x="6318914" y="3020394"/>
            <a:ext cx="3035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Tillverkningsberedskap</a:t>
            </a:r>
            <a:endParaRPr lang="sv-SE" dirty="0"/>
          </a:p>
        </p:txBody>
      </p:sp>
      <p:sp>
        <p:nvSpPr>
          <p:cNvPr id="27" name="textruta 26"/>
          <p:cNvSpPr txBox="1"/>
          <p:nvPr/>
        </p:nvSpPr>
        <p:spPr>
          <a:xfrm>
            <a:off x="7989852" y="5460164"/>
            <a:ext cx="1236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På apotek</a:t>
            </a:r>
            <a:endParaRPr lang="sv-SE" dirty="0"/>
          </a:p>
        </p:txBody>
      </p:sp>
      <p:sp>
        <p:nvSpPr>
          <p:cNvPr id="28" name="textruta 27"/>
          <p:cNvSpPr txBox="1"/>
          <p:nvPr/>
        </p:nvSpPr>
        <p:spPr>
          <a:xfrm>
            <a:off x="7970293" y="5855732"/>
            <a:ext cx="1256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I hemmet</a:t>
            </a:r>
            <a:endParaRPr lang="sv-SE" dirty="0"/>
          </a:p>
        </p:txBody>
      </p:sp>
      <p:sp>
        <p:nvSpPr>
          <p:cNvPr id="33" name="Höger klammerparentes 32"/>
          <p:cNvSpPr/>
          <p:nvPr/>
        </p:nvSpPr>
        <p:spPr>
          <a:xfrm>
            <a:off x="9443640" y="3020453"/>
            <a:ext cx="270606" cy="1290362"/>
          </a:xfrm>
          <a:prstGeom prst="rightBrac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textruta 33"/>
          <p:cNvSpPr txBox="1"/>
          <p:nvPr/>
        </p:nvSpPr>
        <p:spPr>
          <a:xfrm>
            <a:off x="9799091" y="3456087"/>
            <a:ext cx="2476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Ej omsättningsbart</a:t>
            </a:r>
            <a:endParaRPr lang="sv-SE" dirty="0"/>
          </a:p>
        </p:txBody>
      </p:sp>
      <p:sp>
        <p:nvSpPr>
          <p:cNvPr id="35" name="Höger klammerparentes 34"/>
          <p:cNvSpPr/>
          <p:nvPr/>
        </p:nvSpPr>
        <p:spPr>
          <a:xfrm>
            <a:off x="10318607" y="4462816"/>
            <a:ext cx="422180" cy="1762247"/>
          </a:xfrm>
          <a:prstGeom prst="rightBrac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textruta 35"/>
          <p:cNvSpPr txBox="1"/>
          <p:nvPr/>
        </p:nvSpPr>
        <p:spPr>
          <a:xfrm>
            <a:off x="10868857" y="4920019"/>
            <a:ext cx="1489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Omsätt-</a:t>
            </a:r>
            <a:r>
              <a:rPr lang="sv-SE" dirty="0" err="1" smtClean="0"/>
              <a:t>ningsbart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19332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3" y="491319"/>
            <a:ext cx="9609825" cy="1112293"/>
          </a:xfrm>
        </p:spPr>
        <p:txBody>
          <a:bodyPr/>
          <a:lstStyle/>
          <a:p>
            <a:r>
              <a:rPr lang="sv-SE" dirty="0" smtClean="0"/>
              <a:t>Prel. förslag till ansvar för lagerhållning av sjukvårdsmaterial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006221"/>
            <a:ext cx="4716000" cy="4228979"/>
          </a:xfrm>
        </p:spPr>
        <p:txBody>
          <a:bodyPr/>
          <a:lstStyle/>
          <a:p>
            <a:pPr marL="30163" indent="0">
              <a:buNone/>
            </a:pPr>
            <a:r>
              <a:rPr lang="sv-SE" b="1" dirty="0" smtClean="0"/>
              <a:t>Nivå 1: </a:t>
            </a:r>
            <a:r>
              <a:rPr lang="sv-SE" dirty="0" smtClean="0"/>
              <a:t>Vårdgivaren ska kunna </a:t>
            </a:r>
            <a:r>
              <a:rPr lang="sv-SE" b="1" dirty="0" smtClean="0"/>
              <a:t>lagerhålla för att bedriva en god hälso- och sjukvård. </a:t>
            </a:r>
          </a:p>
          <a:p>
            <a:pPr marL="30163" indent="0">
              <a:buNone/>
            </a:pPr>
            <a:r>
              <a:rPr lang="sv-SE" b="1" dirty="0" smtClean="0"/>
              <a:t>Nivå 2:  </a:t>
            </a:r>
            <a:r>
              <a:rPr lang="sv-SE" dirty="0" smtClean="0"/>
              <a:t>Produkter för vård </a:t>
            </a:r>
            <a:r>
              <a:rPr lang="sv-SE" dirty="0"/>
              <a:t>som inte kan </a:t>
            </a:r>
            <a:r>
              <a:rPr lang="sv-SE" dirty="0" smtClean="0"/>
              <a:t>anstå för en tid </a:t>
            </a:r>
            <a:r>
              <a:rPr lang="sv-SE" b="1" dirty="0" smtClean="0"/>
              <a:t>längre än tre månader.</a:t>
            </a:r>
            <a:r>
              <a:rPr lang="sv-SE" dirty="0" smtClean="0"/>
              <a:t> Säkerställa </a:t>
            </a:r>
            <a:r>
              <a:rPr lang="sv-SE" dirty="0"/>
              <a:t>behovet i händelse </a:t>
            </a:r>
            <a:r>
              <a:rPr lang="sv-SE" dirty="0" smtClean="0"/>
              <a:t>av omfattande </a:t>
            </a:r>
            <a:r>
              <a:rPr lang="sv-SE" dirty="0"/>
              <a:t>kriser eller </a:t>
            </a:r>
            <a:r>
              <a:rPr lang="sv-SE" dirty="0" smtClean="0"/>
              <a:t>med den </a:t>
            </a:r>
            <a:r>
              <a:rPr lang="sv-SE" dirty="0"/>
              <a:t>fredssjukvård som bibehålls </a:t>
            </a:r>
            <a:r>
              <a:rPr lang="sv-SE" dirty="0" smtClean="0"/>
              <a:t>vid krig. 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067636"/>
            <a:ext cx="4716000" cy="4167564"/>
          </a:xfrm>
        </p:spPr>
        <p:txBody>
          <a:bodyPr/>
          <a:lstStyle/>
          <a:p>
            <a:pPr marL="30163" indent="0">
              <a:buNone/>
            </a:pPr>
            <a:r>
              <a:rPr lang="sv-SE" b="1" dirty="0"/>
              <a:t>Nivå 3: </a:t>
            </a:r>
            <a:r>
              <a:rPr lang="sv-SE" dirty="0"/>
              <a:t>Sjukvårdsmateriel där användningen bedöms öka till en sådan nivå i krig att en omsättningslagring inte är möjlig. </a:t>
            </a:r>
            <a:r>
              <a:rPr lang="sv-SE" b="1" dirty="0" smtClean="0"/>
              <a:t>Beredskapslagras</a:t>
            </a:r>
            <a:r>
              <a:rPr lang="sv-SE" b="1" dirty="0"/>
              <a:t>. </a:t>
            </a:r>
          </a:p>
          <a:p>
            <a:pPr marL="30163" indent="0">
              <a:buNone/>
            </a:pPr>
            <a:r>
              <a:rPr lang="sv-SE" b="1" dirty="0" smtClean="0"/>
              <a:t>Nivå 4: </a:t>
            </a:r>
            <a:r>
              <a:rPr lang="sv-SE" dirty="0" smtClean="0"/>
              <a:t>Eventuell nationell </a:t>
            </a:r>
            <a:r>
              <a:rPr lang="sv-SE" b="1" dirty="0" smtClean="0"/>
              <a:t>tillverkningsberedskap</a:t>
            </a:r>
            <a:r>
              <a:rPr lang="sv-SE" dirty="0" smtClean="0"/>
              <a:t> </a:t>
            </a:r>
            <a:r>
              <a:rPr lang="sv-SE" dirty="0"/>
              <a:t>för vissa särskilt viktiga </a:t>
            </a:r>
            <a:r>
              <a:rPr lang="sv-SE" dirty="0" smtClean="0"/>
              <a:t>produkter 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0031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10192561" cy="1231392"/>
          </a:xfrm>
        </p:spPr>
        <p:txBody>
          <a:bodyPr/>
          <a:lstStyle/>
          <a:p>
            <a:r>
              <a:rPr lang="sv-SE" dirty="0" smtClean="0"/>
              <a:t>Lagerhållning av sjukvårdsmaterial</a:t>
            </a:r>
            <a:endParaRPr lang="sv-SE" dirty="0"/>
          </a:p>
        </p:txBody>
      </p:sp>
      <p:graphicFrame>
        <p:nvGraphicFramePr>
          <p:cNvPr id="6" name="Platshållare för innehåll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9755948"/>
              </p:ext>
            </p:extLst>
          </p:nvPr>
        </p:nvGraphicFramePr>
        <p:xfrm>
          <a:off x="663782" y="2270362"/>
          <a:ext cx="9610725" cy="3738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Höger klammerparentes 7"/>
          <p:cNvSpPr/>
          <p:nvPr/>
        </p:nvSpPr>
        <p:spPr>
          <a:xfrm>
            <a:off x="9009571" y="2442949"/>
            <a:ext cx="45719" cy="1671851"/>
          </a:xfrm>
          <a:prstGeom prst="rightBrac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Höger klammerparentes 8"/>
          <p:cNvSpPr/>
          <p:nvPr/>
        </p:nvSpPr>
        <p:spPr>
          <a:xfrm>
            <a:off x="9182555" y="4159653"/>
            <a:ext cx="45719" cy="1849272"/>
          </a:xfrm>
          <a:prstGeom prst="rightBrac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/>
          <p:cNvSpPr txBox="1"/>
          <p:nvPr/>
        </p:nvSpPr>
        <p:spPr>
          <a:xfrm>
            <a:off x="9205415" y="2906973"/>
            <a:ext cx="1876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Ej omsättningsbart</a:t>
            </a:r>
            <a:endParaRPr lang="sv-SE" dirty="0"/>
          </a:p>
        </p:txBody>
      </p:sp>
      <p:sp>
        <p:nvSpPr>
          <p:cNvPr id="11" name="textruta 10"/>
          <p:cNvSpPr txBox="1"/>
          <p:nvPr/>
        </p:nvSpPr>
        <p:spPr>
          <a:xfrm>
            <a:off x="9451075" y="4851778"/>
            <a:ext cx="2606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Omsättningsbart</a:t>
            </a:r>
            <a:endParaRPr lang="sv-SE" dirty="0"/>
          </a:p>
        </p:txBody>
      </p:sp>
      <p:sp>
        <p:nvSpPr>
          <p:cNvPr id="13" name="textruta 12"/>
          <p:cNvSpPr txBox="1"/>
          <p:nvPr/>
        </p:nvSpPr>
        <p:spPr>
          <a:xfrm>
            <a:off x="4319307" y="6342300"/>
            <a:ext cx="2417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/>
              <a:t>Antal produkter</a:t>
            </a:r>
            <a:endParaRPr lang="sv-SE" b="1" dirty="0"/>
          </a:p>
        </p:txBody>
      </p:sp>
      <p:sp>
        <p:nvSpPr>
          <p:cNvPr id="14" name="textruta 13"/>
          <p:cNvSpPr txBox="1"/>
          <p:nvPr/>
        </p:nvSpPr>
        <p:spPr>
          <a:xfrm>
            <a:off x="238836" y="1734343"/>
            <a:ext cx="116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/>
              <a:t>Volym</a:t>
            </a:r>
            <a:endParaRPr lang="sv-SE" b="1" dirty="0"/>
          </a:p>
        </p:txBody>
      </p:sp>
      <p:cxnSp>
        <p:nvCxnSpPr>
          <p:cNvPr id="16" name="Rak pilkoppling 15"/>
          <p:cNvCxnSpPr/>
          <p:nvPr/>
        </p:nvCxnSpPr>
        <p:spPr>
          <a:xfrm flipV="1">
            <a:off x="664233" y="2251881"/>
            <a:ext cx="0" cy="369171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pilkoppling 17"/>
          <p:cNvCxnSpPr/>
          <p:nvPr/>
        </p:nvCxnSpPr>
        <p:spPr>
          <a:xfrm>
            <a:off x="663782" y="6175612"/>
            <a:ext cx="9851818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4491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3" y="600502"/>
            <a:ext cx="9609825" cy="1166884"/>
          </a:xfrm>
        </p:spPr>
        <p:txBody>
          <a:bodyPr/>
          <a:lstStyle/>
          <a:p>
            <a:r>
              <a:rPr lang="sv-SE" dirty="0" smtClean="0"/>
              <a:t>Frågeställningar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32" y="1473958"/>
            <a:ext cx="9609825" cy="446641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 </a:t>
            </a:r>
            <a:r>
              <a:rPr lang="sv-SE" dirty="0" smtClean="0"/>
              <a:t>Klarar kommunerna minst en resp. minst tre månaders lagerhållning av sjukvårdsprodukter (ej läkemedel mm)?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 </a:t>
            </a:r>
            <a:r>
              <a:rPr lang="sv-SE" dirty="0" smtClean="0"/>
              <a:t>Hur inköps/upphandlas sjukvårdsmaterial idag?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 dirty="0" smtClean="0"/>
              <a:t>Eget inköp?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 dirty="0" smtClean="0"/>
              <a:t>Tillsammans med andra kommuner?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 dirty="0" smtClean="0"/>
              <a:t>Tillsammans med regionen?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 dirty="0" smtClean="0"/>
              <a:t>Ramavtal hos Kommentus?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 dirty="0"/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 smtClean="0"/>
              <a:t> Har kommunerna behov av ev. gemensamma upphandlingar?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 smtClean="0"/>
              <a:t> Vad bör staten ansvara för? Vilket behov har kommunerna av stöd från staten?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0309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Utredningen om hälso- och sjukvårdens beredskap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Särskild utredare: Åsa Kullgren</a:t>
            </a:r>
          </a:p>
          <a:p>
            <a:endParaRPr lang="sv-SE" dirty="0" smtClean="0"/>
          </a:p>
          <a:p>
            <a:r>
              <a:rPr lang="sv-SE" dirty="0" smtClean="0"/>
              <a:t>Delbetänkande om hälso- och sjukvård i civilt försvar lämnades den 1 april 2020</a:t>
            </a:r>
          </a:p>
          <a:p>
            <a:r>
              <a:rPr lang="sv-SE" b="1" dirty="0" smtClean="0"/>
              <a:t>Delbetänkande om försörjning ska lämnas senast den 1 april 2021</a:t>
            </a:r>
          </a:p>
          <a:p>
            <a:r>
              <a:rPr lang="sv-SE" dirty="0" smtClean="0"/>
              <a:t>Slutbetänkande ska lämnas senast den 28 februari 2022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2231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Deltagare i dagens möte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 smtClean="0"/>
              <a:t>SKRs expertrepresentanter i utredningen:</a:t>
            </a:r>
          </a:p>
          <a:p>
            <a:r>
              <a:rPr lang="sv-SE" dirty="0" smtClean="0"/>
              <a:t>Hasse Knutsson</a:t>
            </a:r>
          </a:p>
          <a:p>
            <a:r>
              <a:rPr lang="sv-SE" dirty="0" smtClean="0"/>
              <a:t>Eva Sahlén</a:t>
            </a:r>
          </a:p>
          <a:p>
            <a:endParaRPr lang="sv-SE" dirty="0"/>
          </a:p>
          <a:p>
            <a:r>
              <a:rPr lang="sv-SE" b="1" dirty="0" smtClean="0"/>
              <a:t>Övriga medverkande i dagens möte:</a:t>
            </a:r>
          </a:p>
          <a:p>
            <a:r>
              <a:rPr lang="sv-SE" dirty="0" smtClean="0"/>
              <a:t>Emma Spak, sektionschef hälso- och sjukvårdssektionen, SKR</a:t>
            </a:r>
          </a:p>
          <a:p>
            <a:r>
              <a:rPr lang="sv-SE" dirty="0" smtClean="0"/>
              <a:t>Klara Diskay, </a:t>
            </a:r>
            <a:r>
              <a:rPr lang="sv-SE" dirty="0" err="1" smtClean="0"/>
              <a:t>Affärsconcept</a:t>
            </a:r>
            <a:r>
              <a:rPr lang="sv-SE" dirty="0" smtClean="0"/>
              <a:t>/Kommentus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9493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Utredningens övergripande uppdrag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Göra en översyn av hälso- och sjukvårdens beredskap inför och vid allvarliga händelser i fredstid och höjd beredskap.</a:t>
            </a:r>
          </a:p>
          <a:p>
            <a:r>
              <a:rPr lang="sv-SE" dirty="0"/>
              <a:t>Avgränsat till hälso- och sjukvårdssektorn.</a:t>
            </a:r>
          </a:p>
          <a:p>
            <a:endParaRPr lang="sv-SE" dirty="0"/>
          </a:p>
        </p:txBody>
      </p:sp>
      <p:pic>
        <p:nvPicPr>
          <p:cNvPr id="8" name="Platshållare för innehåll 5"/>
          <p:cNvPicPr>
            <a:picLocks noGrp="1" noChangeAspect="1"/>
          </p:cNvPicPr>
          <p:nvPr>
            <p:ph sz="half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854" y="2494800"/>
            <a:ext cx="4713316" cy="3587403"/>
          </a:xfrm>
        </p:spPr>
      </p:pic>
    </p:spTree>
    <p:extLst>
      <p:ext uri="{BB962C8B-B14F-4D97-AF65-F5344CB8AC3E}">
        <p14:creationId xmlns:p14="http://schemas.microsoft.com/office/powerpoint/2010/main" val="3239343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10547403" cy="1231392"/>
          </a:xfrm>
        </p:spPr>
        <p:txBody>
          <a:bodyPr/>
          <a:lstStyle/>
          <a:p>
            <a:r>
              <a:rPr lang="sv-SE" dirty="0" smtClean="0"/>
              <a:t>Hälso- och sjukvårdens beredskap  1 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1999397"/>
            <a:ext cx="4716000" cy="4235803"/>
          </a:xfrm>
        </p:spPr>
        <p:txBody>
          <a:bodyPr/>
          <a:lstStyle/>
          <a:p>
            <a:r>
              <a:rPr lang="sv-SE" dirty="0"/>
              <a:t>Med utgångspunkt i ansvarsprincipen </a:t>
            </a:r>
            <a:r>
              <a:rPr lang="sv-SE" b="1" i="1" dirty="0"/>
              <a:t>se över statens ansvar för beredskapen </a:t>
            </a:r>
            <a:r>
              <a:rPr lang="sv-SE" dirty="0"/>
              <a:t>inom hälso- och sjukvården.</a:t>
            </a:r>
          </a:p>
          <a:p>
            <a:r>
              <a:rPr lang="sv-SE" b="1" i="1" dirty="0"/>
              <a:t>Tydliggöra vilket stöd från staten </a:t>
            </a:r>
            <a:r>
              <a:rPr lang="sv-SE" dirty="0"/>
              <a:t>regionerna kan förvänta sig i arbetet med att förbättra beredskapen inom hälso- och sjukvården.</a:t>
            </a:r>
          </a:p>
          <a:p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1999397"/>
            <a:ext cx="4716000" cy="4235803"/>
          </a:xfrm>
        </p:spPr>
        <p:txBody>
          <a:bodyPr/>
          <a:lstStyle/>
          <a:p>
            <a:r>
              <a:rPr lang="sv-SE" dirty="0">
                <a:solidFill>
                  <a:schemeClr val="dk1"/>
                </a:solidFill>
              </a:rPr>
              <a:t>Analysera </a:t>
            </a:r>
            <a:r>
              <a:rPr lang="sv-SE" b="1" i="1" dirty="0">
                <a:solidFill>
                  <a:schemeClr val="dk1"/>
                </a:solidFill>
              </a:rPr>
              <a:t>regionernas samarbete med andra </a:t>
            </a:r>
            <a:r>
              <a:rPr lang="sv-SE" dirty="0">
                <a:solidFill>
                  <a:schemeClr val="dk1"/>
                </a:solidFill>
              </a:rPr>
              <a:t>aktörer i beredskapssystemet</a:t>
            </a:r>
          </a:p>
          <a:p>
            <a:pPr lvl="0"/>
            <a:r>
              <a:rPr lang="sv-SE" dirty="0" err="1">
                <a:solidFill>
                  <a:schemeClr val="dk1"/>
                </a:solidFill>
              </a:rPr>
              <a:t>Bl.a</a:t>
            </a:r>
            <a:r>
              <a:rPr lang="sv-SE" dirty="0">
                <a:solidFill>
                  <a:schemeClr val="dk1"/>
                </a:solidFill>
              </a:rPr>
              <a:t> hur samarbetet mellan regionerna och länsstyrelserna, samt mellan regionerna och kommunerna bör utvecklas.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5914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10288095" cy="1231392"/>
          </a:xfrm>
        </p:spPr>
        <p:txBody>
          <a:bodyPr/>
          <a:lstStyle/>
          <a:p>
            <a:r>
              <a:rPr lang="sv-SE" dirty="0"/>
              <a:t>Hälso- och sjukvårdens </a:t>
            </a:r>
            <a:r>
              <a:rPr lang="sv-SE" dirty="0" smtClean="0"/>
              <a:t>beredskap  2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4233" y="2105994"/>
            <a:ext cx="4716000" cy="3740400"/>
          </a:xfrm>
        </p:spPr>
        <p:txBody>
          <a:bodyPr/>
          <a:lstStyle/>
          <a:p>
            <a:r>
              <a:rPr lang="sv-SE" dirty="0" smtClean="0">
                <a:solidFill>
                  <a:schemeClr val="dk1"/>
                </a:solidFill>
              </a:rPr>
              <a:t>Analysera </a:t>
            </a:r>
            <a:r>
              <a:rPr lang="sv-SE" b="1" i="1" dirty="0">
                <a:solidFill>
                  <a:schemeClr val="dk1"/>
                </a:solidFill>
              </a:rPr>
              <a:t>behoven av rutiner och strukturer för ledning och samordning </a:t>
            </a:r>
            <a:r>
              <a:rPr lang="sv-SE" dirty="0">
                <a:solidFill>
                  <a:schemeClr val="dk1"/>
                </a:solidFill>
              </a:rPr>
              <a:t>mellan Försvarsmakten och den civila sjukvården vid höjd beredskap och krig</a:t>
            </a:r>
          </a:p>
          <a:p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105994"/>
            <a:ext cx="4716000" cy="4129206"/>
          </a:xfrm>
        </p:spPr>
        <p:txBody>
          <a:bodyPr/>
          <a:lstStyle/>
          <a:p>
            <a:r>
              <a:rPr lang="sv-SE" dirty="0">
                <a:solidFill>
                  <a:schemeClr val="dk1"/>
                </a:solidFill>
              </a:rPr>
              <a:t>Analysera</a:t>
            </a:r>
            <a:r>
              <a:rPr lang="sv-SE" b="1" i="1" dirty="0">
                <a:solidFill>
                  <a:schemeClr val="dk1"/>
                </a:solidFill>
              </a:rPr>
              <a:t> förmågan att leda verksamheten vid kris och krig </a:t>
            </a:r>
            <a:r>
              <a:rPr lang="sv-SE" dirty="0">
                <a:solidFill>
                  <a:schemeClr val="dk1"/>
                </a:solidFill>
              </a:rPr>
              <a:t>samt hur hälso- och sjukvårdens planering inför och förmåga under höjd beredskap kan utvecklas. </a:t>
            </a:r>
          </a:p>
          <a:p>
            <a:r>
              <a:rPr lang="sv-SE" dirty="0" smtClean="0">
                <a:solidFill>
                  <a:schemeClr val="dk1"/>
                </a:solidFill>
              </a:rPr>
              <a:t>Beakta </a:t>
            </a:r>
            <a:r>
              <a:rPr lang="sv-SE" dirty="0">
                <a:solidFill>
                  <a:schemeClr val="dk1"/>
                </a:solidFill>
              </a:rPr>
              <a:t>uppdelningen mellan hälso- och sjukvårdslagen och lagen om extraordinära händelser (LEH).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9957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10847654" cy="1231392"/>
          </a:xfrm>
        </p:spPr>
        <p:txBody>
          <a:bodyPr/>
          <a:lstStyle/>
          <a:p>
            <a:r>
              <a:rPr lang="sv-SE" dirty="0"/>
              <a:t>Hälso- och sjukvårdens </a:t>
            </a:r>
            <a:r>
              <a:rPr lang="sv-SE" dirty="0" smtClean="0"/>
              <a:t>beredskap  3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>
                <a:solidFill>
                  <a:schemeClr val="dk1"/>
                </a:solidFill>
              </a:rPr>
              <a:t>Analysera hur </a:t>
            </a:r>
            <a:r>
              <a:rPr lang="sv-SE" b="1" i="1" dirty="0">
                <a:solidFill>
                  <a:schemeClr val="dk1"/>
                </a:solidFill>
              </a:rPr>
              <a:t>samarbetet mellan regionerna och centrala myndigheter </a:t>
            </a:r>
            <a:r>
              <a:rPr lang="sv-SE" dirty="0">
                <a:solidFill>
                  <a:schemeClr val="dk1"/>
                </a:solidFill>
              </a:rPr>
              <a:t>som Socialstyrelsen, Folkhälsomyndigheten, Läkemedelsverket, MSB samt Försvarsmakten bör utvecklas. 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>
                <a:solidFill>
                  <a:schemeClr val="dk1"/>
                </a:solidFill>
              </a:rPr>
              <a:t>Se över </a:t>
            </a:r>
            <a:r>
              <a:rPr lang="sv-SE" b="1" i="1" dirty="0">
                <a:solidFill>
                  <a:schemeClr val="dk1"/>
                </a:solidFill>
              </a:rPr>
              <a:t>statens ansvar för beredskapen inom hälso- och sjukvården</a:t>
            </a:r>
            <a:r>
              <a:rPr lang="sv-SE" dirty="0">
                <a:solidFill>
                  <a:schemeClr val="dk1"/>
                </a:solidFill>
              </a:rPr>
              <a:t> och vid behov lämna förslag till förändringar av det statliga ansvaret.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52000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668740"/>
            <a:ext cx="11395881" cy="1437254"/>
          </a:xfrm>
        </p:spPr>
        <p:txBody>
          <a:bodyPr/>
          <a:lstStyle/>
          <a:p>
            <a:r>
              <a:rPr lang="sv-SE" dirty="0" smtClean="0"/>
              <a:t>Utreda förslag till ny lag om lagerhållning av vissa sjukvårdsprodukter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/>
              <a:t>B</a:t>
            </a:r>
            <a:r>
              <a:rPr lang="sv-SE" b="1" dirty="0" smtClean="0"/>
              <a:t>eredskapslagerhållning </a:t>
            </a:r>
            <a:r>
              <a:rPr lang="sv-SE" b="1" dirty="0"/>
              <a:t>av sjukvårdsprodukter </a:t>
            </a:r>
            <a:r>
              <a:rPr lang="sv-SE" dirty="0"/>
              <a:t>för att skydda </a:t>
            </a:r>
            <a:r>
              <a:rPr lang="sv-SE" dirty="0" smtClean="0"/>
              <a:t>människors </a:t>
            </a:r>
            <a:r>
              <a:rPr lang="sv-SE" dirty="0"/>
              <a:t>liv och hälsa och upprätthålla totalförsvarets förmåga i </a:t>
            </a:r>
            <a:r>
              <a:rPr lang="sv-SE" dirty="0" smtClean="0"/>
              <a:t>situationer </a:t>
            </a:r>
            <a:r>
              <a:rPr lang="sv-SE" dirty="0"/>
              <a:t>då den normala tillgången till sjukvårdsprodukter försvårats eller förhindrats. </a:t>
            </a:r>
            <a:endParaRPr lang="sv-SE" dirty="0" smtClean="0"/>
          </a:p>
          <a:p>
            <a:r>
              <a:rPr lang="sv-SE" dirty="0" smtClean="0"/>
              <a:t>Med </a:t>
            </a:r>
            <a:r>
              <a:rPr lang="sv-SE" b="1" dirty="0"/>
              <a:t>samlingsuttrycket </a:t>
            </a:r>
            <a:r>
              <a:rPr lang="sv-SE" b="1" dirty="0" smtClean="0"/>
              <a:t>sjukvårdsprodukter </a:t>
            </a:r>
            <a:r>
              <a:rPr lang="sv-SE" dirty="0"/>
              <a:t>avses läkemedel, medicintekniska produkter, vissa </a:t>
            </a:r>
            <a:r>
              <a:rPr lang="sv-SE" dirty="0" smtClean="0"/>
              <a:t>förbrukningsartiklar </a:t>
            </a:r>
            <a:r>
              <a:rPr lang="sv-SE" dirty="0"/>
              <a:t>på apotek, material för tillverkning av </a:t>
            </a:r>
            <a:r>
              <a:rPr lang="sv-SE" dirty="0" smtClean="0"/>
              <a:t>läkemedel </a:t>
            </a:r>
            <a:r>
              <a:rPr lang="sv-SE" dirty="0"/>
              <a:t>och medicintekniska produkter, blod samt vissa livsmedel för medicinskt bruk.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7004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664233" y="477672"/>
            <a:ext cx="9609825" cy="1628322"/>
          </a:xfrm>
        </p:spPr>
        <p:txBody>
          <a:bodyPr/>
          <a:lstStyle/>
          <a:p>
            <a:r>
              <a:rPr lang="sv-SE" dirty="0" smtClean="0"/>
              <a:t>Prel. förslag till nya regleringar av läkemedelsförsörjningen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664232" y="2210937"/>
            <a:ext cx="9609825" cy="4022864"/>
          </a:xfrm>
        </p:spPr>
        <p:txBody>
          <a:bodyPr/>
          <a:lstStyle/>
          <a:p>
            <a:pPr marL="30163" indent="0">
              <a:buNone/>
            </a:pPr>
            <a:r>
              <a:rPr lang="sv-SE" b="1" dirty="0" smtClean="0"/>
              <a:t>1. Ökad lagerhållning utifrån befintliga regler</a:t>
            </a:r>
          </a:p>
          <a:p>
            <a:pPr marL="914400" lvl="2" indent="0">
              <a:buNone/>
            </a:pPr>
            <a:r>
              <a:rPr lang="sv-SE" dirty="0" smtClean="0"/>
              <a:t>Krävs en mer robust lagerhållning än idag</a:t>
            </a:r>
          </a:p>
          <a:p>
            <a:pPr marL="30163" indent="0">
              <a:buNone/>
            </a:pPr>
            <a:r>
              <a:rPr lang="sv-SE" b="1" dirty="0" smtClean="0"/>
              <a:t>2. Ny lag om lagerhållning</a:t>
            </a:r>
          </a:p>
          <a:p>
            <a:pPr marL="914400" lvl="2" indent="0">
              <a:buNone/>
            </a:pPr>
            <a:r>
              <a:rPr lang="sv-SE" dirty="0" smtClean="0"/>
              <a:t>Rättslig reglering av läkemedelsföretagens lagerhållning om bestämda kvantiteter av vissa läkemedel</a:t>
            </a:r>
          </a:p>
          <a:p>
            <a:pPr marL="30163" indent="0">
              <a:buNone/>
            </a:pPr>
            <a:r>
              <a:rPr lang="sv-SE" b="1" dirty="0" smtClean="0"/>
              <a:t>3. Beredskapslager</a:t>
            </a:r>
          </a:p>
          <a:p>
            <a:pPr marL="914400" lvl="2" indent="0">
              <a:buNone/>
            </a:pPr>
            <a:r>
              <a:rPr lang="sv-SE" dirty="0" smtClean="0"/>
              <a:t>Staten ska ansvara för nationella beredskapslager</a:t>
            </a:r>
            <a:endParaRPr lang="sv-SE" dirty="0"/>
          </a:p>
          <a:p>
            <a:pPr marL="30163" indent="0">
              <a:buNone/>
            </a:pPr>
            <a:r>
              <a:rPr lang="sv-SE" b="1" dirty="0" smtClean="0"/>
              <a:t>4. Tillverkning av läkemedel</a:t>
            </a:r>
          </a:p>
          <a:p>
            <a:pPr marL="914400" lvl="2" indent="0">
              <a:buNone/>
            </a:pPr>
            <a:r>
              <a:rPr lang="sv-SE" dirty="0" smtClean="0"/>
              <a:t>Kunna tillverka vissa livsavgörande läkemedel i Sverige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8440803"/>
      </p:ext>
    </p:extLst>
  </p:cSld>
  <p:clrMapOvr>
    <a:masterClrMapping/>
  </p:clrMapOvr>
</p:sld>
</file>

<file path=ppt/theme/theme1.xml><?xml version="1.0" encoding="utf-8"?>
<a:theme xmlns:a="http://schemas.openxmlformats.org/drawingml/2006/main" name="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2CAF1EB7-961D-45FB-A7E7-5E325B50E9F9}"/>
    </a:ext>
  </a:extLst>
</a:theme>
</file>

<file path=ppt/theme/theme2.xml><?xml version="1.0" encoding="utf-8"?>
<a:theme xmlns:a="http://schemas.openxmlformats.org/drawingml/2006/main" name="SKL PPT Röd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708A3794-37D9-4803-84A9-AB78FBB36BC4}"/>
    </a:ext>
  </a:extLst>
</a:theme>
</file>

<file path=ppt/theme/theme3.xml><?xml version="1.0" encoding="utf-8"?>
<a:theme xmlns:a="http://schemas.openxmlformats.org/drawingml/2006/main" name="Inledningsbilder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2E78E39C-B60B-491F-A96D-3FDDC16DF557}"/>
    </a:ext>
  </a:extLst>
</a:theme>
</file>

<file path=ppt/theme/theme4.xml><?xml version="1.0" encoding="utf-8"?>
<a:theme xmlns:a="http://schemas.openxmlformats.org/drawingml/2006/main" name="SKL PPT Mörk">
  <a:themeElements>
    <a:clrScheme name="SKL PPT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095DED30-6B13-4BE2-BA4C-EA3394B95B7F}"/>
    </a:ext>
  </a:extLst>
</a:theme>
</file>

<file path=ppt/theme/theme5.xml><?xml version="1.0" encoding="utf-8"?>
<a:theme xmlns:a="http://schemas.openxmlformats.org/drawingml/2006/main" name="SKL PPT Svart">
  <a:themeElements>
    <a:clrScheme name="SKL PPT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87141482-60FB-45BC-B401-1519BD2D21BE}"/>
    </a:ext>
  </a:extLst>
</a:theme>
</file>

<file path=ppt/theme/theme6.xml><?xml version="1.0" encoding="utf-8"?>
<a:theme xmlns:a="http://schemas.openxmlformats.org/drawingml/2006/main" name="SKL PPT Vit">
  <a:themeElements>
    <a:clrScheme name="SKL PPT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AA2B0D8B-6B51-4AAB-ADE9-8F3C4DAB5B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SKR</Template>
  <TotalTime>233</TotalTime>
  <Words>637</Words>
  <Application>Microsoft Office PowerPoint</Application>
  <PresentationFormat>Bredbild</PresentationFormat>
  <Paragraphs>85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6</vt:i4>
      </vt:variant>
      <vt:variant>
        <vt:lpstr>Bildrubriker</vt:lpstr>
      </vt:variant>
      <vt:variant>
        <vt:i4>13</vt:i4>
      </vt:variant>
    </vt:vector>
  </HeadingPairs>
  <TitlesOfParts>
    <vt:vector size="22" baseType="lpstr">
      <vt:lpstr>Arial</vt:lpstr>
      <vt:lpstr>Symbol</vt:lpstr>
      <vt:lpstr>Wingdings</vt:lpstr>
      <vt:lpstr>SKL PPT Gul</vt:lpstr>
      <vt:lpstr>SKL PPT Röd</vt:lpstr>
      <vt:lpstr>Inledningsbilder</vt:lpstr>
      <vt:lpstr>SKL PPT Mörk</vt:lpstr>
      <vt:lpstr>SKL PPT Svart</vt:lpstr>
      <vt:lpstr>SKL PPT Vit</vt:lpstr>
      <vt:lpstr>Utredningen om hälso- och sjukvårdens beredskap</vt:lpstr>
      <vt:lpstr>Utredningen om hälso- och sjukvårdens beredskap</vt:lpstr>
      <vt:lpstr>Deltagare i dagens möte</vt:lpstr>
      <vt:lpstr>Utredningens övergripande uppdrag</vt:lpstr>
      <vt:lpstr>Hälso- och sjukvårdens beredskap  1  </vt:lpstr>
      <vt:lpstr>Hälso- och sjukvårdens beredskap  2</vt:lpstr>
      <vt:lpstr>Hälso- och sjukvårdens beredskap  3</vt:lpstr>
      <vt:lpstr>Utreda förslag till ny lag om lagerhållning av vissa sjukvårdsprodukter</vt:lpstr>
      <vt:lpstr>Prel. förslag till nya regleringar av läkemedelsförsörjningen</vt:lpstr>
      <vt:lpstr>Lagerhållning av läkemedel</vt:lpstr>
      <vt:lpstr>Prel. förslag till ansvar för lagerhållning av sjukvårdsmaterial</vt:lpstr>
      <vt:lpstr>Lagerhållning av sjukvårdsmaterial</vt:lpstr>
      <vt:lpstr>Frågeställningar</vt:lpstr>
    </vt:vector>
  </TitlesOfParts>
  <Company>Sverige Kommuner och Landsting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Utredningen om hälso- och sjukvårdens beredskap</dc:title>
  <dc:creator>Sahlén Eva</dc:creator>
  <cp:lastModifiedBy>Sahlén Eva</cp:lastModifiedBy>
  <cp:revision>25</cp:revision>
  <dcterms:created xsi:type="dcterms:W3CDTF">2020-10-23T09:44:23Z</dcterms:created>
  <dcterms:modified xsi:type="dcterms:W3CDTF">2020-10-27T10:50:24Z</dcterms:modified>
</cp:coreProperties>
</file>