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sldIdLst>
    <p:sldId id="267" r:id="rId7"/>
    <p:sldId id="268" r:id="rId8"/>
    <p:sldId id="280" r:id="rId9"/>
    <p:sldId id="262" r:id="rId10"/>
    <p:sldId id="272" r:id="rId11"/>
    <p:sldId id="269" r:id="rId12"/>
    <p:sldId id="271" r:id="rId13"/>
    <p:sldId id="278" r:id="rId14"/>
    <p:sldId id="275" r:id="rId15"/>
    <p:sldId id="274" r:id="rId16"/>
    <p:sldId id="276" r:id="rId17"/>
    <p:sldId id="273" r:id="rId18"/>
    <p:sldId id="279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1E8E6-205D-445F-AC1E-DF4D117F137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B17FB21-D071-478E-AAD3-700FF43EC614}">
      <dgm:prSet phldrT="[Text]"/>
      <dgm:spPr/>
      <dgm:t>
        <a:bodyPr/>
        <a:lstStyle/>
        <a:p>
          <a:r>
            <a:rPr lang="sv-SE" dirty="0" smtClean="0"/>
            <a:t>4. Ev. tillverkningsberedskap</a:t>
          </a:r>
          <a:endParaRPr lang="sv-SE" dirty="0"/>
        </a:p>
      </dgm:t>
    </dgm:pt>
    <dgm:pt modelId="{420863C4-1DB3-4225-940A-53F6E159F2E0}" type="parTrans" cxnId="{134F14C8-1C16-4EC2-BD5B-8F2ACA5E34B9}">
      <dgm:prSet/>
      <dgm:spPr/>
      <dgm:t>
        <a:bodyPr/>
        <a:lstStyle/>
        <a:p>
          <a:endParaRPr lang="sv-SE"/>
        </a:p>
      </dgm:t>
    </dgm:pt>
    <dgm:pt modelId="{6426308F-668B-417F-9B42-37D22C7468D0}" type="sibTrans" cxnId="{134F14C8-1C16-4EC2-BD5B-8F2ACA5E34B9}">
      <dgm:prSet/>
      <dgm:spPr/>
      <dgm:t>
        <a:bodyPr/>
        <a:lstStyle/>
        <a:p>
          <a:endParaRPr lang="sv-SE"/>
        </a:p>
      </dgm:t>
    </dgm:pt>
    <dgm:pt modelId="{438F0F47-BEFC-4761-B608-42212D5E16EC}">
      <dgm:prSet phldrT="[Text]"/>
      <dgm:spPr/>
      <dgm:t>
        <a:bodyPr/>
        <a:lstStyle/>
        <a:p>
          <a:r>
            <a:rPr lang="sv-SE" dirty="0" smtClean="0"/>
            <a:t>3. Beredskapslager för krigsbehov</a:t>
          </a:r>
          <a:endParaRPr lang="sv-SE" dirty="0"/>
        </a:p>
      </dgm:t>
    </dgm:pt>
    <dgm:pt modelId="{41C7997A-43EB-4A0B-A5E7-0AF3DD2E94FD}" type="parTrans" cxnId="{1ED1BAC3-035B-4154-8A9E-74EAF0BCB89B}">
      <dgm:prSet/>
      <dgm:spPr/>
      <dgm:t>
        <a:bodyPr/>
        <a:lstStyle/>
        <a:p>
          <a:endParaRPr lang="sv-SE"/>
        </a:p>
      </dgm:t>
    </dgm:pt>
    <dgm:pt modelId="{AD13E576-FDE6-4ECD-989B-2AC92B8F18F4}" type="sibTrans" cxnId="{1ED1BAC3-035B-4154-8A9E-74EAF0BCB89B}">
      <dgm:prSet/>
      <dgm:spPr/>
      <dgm:t>
        <a:bodyPr/>
        <a:lstStyle/>
        <a:p>
          <a:endParaRPr lang="sv-SE"/>
        </a:p>
      </dgm:t>
    </dgm:pt>
    <dgm:pt modelId="{154D37EE-221F-4A24-97CE-594F3C70B4DF}">
      <dgm:prSet phldrT="[Text]"/>
      <dgm:spPr/>
      <dgm:t>
        <a:bodyPr/>
        <a:lstStyle/>
        <a:p>
          <a:r>
            <a:rPr lang="sv-SE" dirty="0" smtClean="0"/>
            <a:t>2. Lagringsskyldighet för fredsvård som inte kan anstå</a:t>
          </a:r>
          <a:endParaRPr lang="sv-SE" dirty="0"/>
        </a:p>
      </dgm:t>
    </dgm:pt>
    <dgm:pt modelId="{20D65E52-91D5-4CD0-802B-0B0F99FC12EE}" type="parTrans" cxnId="{8A36CBAD-4C68-4EFA-BC35-E7B02A0F5AA9}">
      <dgm:prSet/>
      <dgm:spPr/>
      <dgm:t>
        <a:bodyPr/>
        <a:lstStyle/>
        <a:p>
          <a:endParaRPr lang="sv-SE"/>
        </a:p>
      </dgm:t>
    </dgm:pt>
    <dgm:pt modelId="{EC1FFCCF-9DBE-4C2E-BCC7-824EDD34864B}" type="sibTrans" cxnId="{8A36CBAD-4C68-4EFA-BC35-E7B02A0F5AA9}">
      <dgm:prSet/>
      <dgm:spPr/>
      <dgm:t>
        <a:bodyPr/>
        <a:lstStyle/>
        <a:p>
          <a:endParaRPr lang="sv-SE"/>
        </a:p>
      </dgm:t>
    </dgm:pt>
    <dgm:pt modelId="{DB9C02E9-2B42-4409-8FAA-091BACE58C28}">
      <dgm:prSet phldrT="[Text]"/>
      <dgm:spPr/>
      <dgm:t>
        <a:bodyPr/>
        <a:lstStyle/>
        <a:p>
          <a:r>
            <a:rPr lang="sv-SE" dirty="0" smtClean="0"/>
            <a:t>1. Bas för normal sjukvård </a:t>
          </a:r>
          <a:endParaRPr lang="sv-SE" dirty="0"/>
        </a:p>
      </dgm:t>
    </dgm:pt>
    <dgm:pt modelId="{026D296B-116D-4979-B1DC-1D89C200B10D}" type="parTrans" cxnId="{DC4633C1-0D3C-4035-AF85-F18F684DC44A}">
      <dgm:prSet/>
      <dgm:spPr/>
      <dgm:t>
        <a:bodyPr/>
        <a:lstStyle/>
        <a:p>
          <a:endParaRPr lang="sv-SE"/>
        </a:p>
      </dgm:t>
    </dgm:pt>
    <dgm:pt modelId="{197130B1-9F47-4301-B441-E047D54A896C}" type="sibTrans" cxnId="{DC4633C1-0D3C-4035-AF85-F18F684DC44A}">
      <dgm:prSet/>
      <dgm:spPr/>
      <dgm:t>
        <a:bodyPr/>
        <a:lstStyle/>
        <a:p>
          <a:endParaRPr lang="sv-SE"/>
        </a:p>
      </dgm:t>
    </dgm:pt>
    <dgm:pt modelId="{B3CB4201-5457-4D50-BE9B-B4745D200676}" type="pres">
      <dgm:prSet presAssocID="{E7D1E8E6-205D-445F-AC1E-DF4D117F137A}" presName="Name0" presStyleCnt="0">
        <dgm:presLayoutVars>
          <dgm:dir/>
          <dgm:animLvl val="lvl"/>
          <dgm:resizeHandles val="exact"/>
        </dgm:presLayoutVars>
      </dgm:prSet>
      <dgm:spPr/>
    </dgm:pt>
    <dgm:pt modelId="{06003CC8-6201-46C0-8A88-957CC1C67955}" type="pres">
      <dgm:prSet presAssocID="{4B17FB21-D071-478E-AAD3-700FF43EC614}" presName="Name8" presStyleCnt="0"/>
      <dgm:spPr/>
    </dgm:pt>
    <dgm:pt modelId="{83C3032D-EA00-4154-A1EF-DCA7667ACC14}" type="pres">
      <dgm:prSet presAssocID="{4B17FB21-D071-478E-AAD3-700FF43EC61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04C153-1D16-4045-AD0B-E2DC46149FB4}" type="pres">
      <dgm:prSet presAssocID="{4B17FB21-D071-478E-AAD3-700FF43EC6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3F0C21C-AAA8-432F-8B1A-12BA27A3EBB7}" type="pres">
      <dgm:prSet presAssocID="{438F0F47-BEFC-4761-B608-42212D5E16EC}" presName="Name8" presStyleCnt="0"/>
      <dgm:spPr/>
    </dgm:pt>
    <dgm:pt modelId="{F7E93225-203F-4F18-A181-C7D5F72BE96E}" type="pres">
      <dgm:prSet presAssocID="{438F0F47-BEFC-4761-B608-42212D5E16E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BEDEA41-DE9E-4561-B0A4-CD0D245279E8}" type="pres">
      <dgm:prSet presAssocID="{438F0F47-BEFC-4761-B608-42212D5E16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A15B58F-DDF1-4A2D-B291-FCCD738BF49F}" type="pres">
      <dgm:prSet presAssocID="{154D37EE-221F-4A24-97CE-594F3C70B4DF}" presName="Name8" presStyleCnt="0"/>
      <dgm:spPr/>
    </dgm:pt>
    <dgm:pt modelId="{31C01807-2BD7-4272-ADB0-48DD7F04532A}" type="pres">
      <dgm:prSet presAssocID="{154D37EE-221F-4A24-97CE-594F3C70B4D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7760DCD-8CF8-4624-B916-4C735788208F}" type="pres">
      <dgm:prSet presAssocID="{154D37EE-221F-4A24-97CE-594F3C70B4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C5A9947-8118-434E-A2BC-B24CDC0E8162}" type="pres">
      <dgm:prSet presAssocID="{DB9C02E9-2B42-4409-8FAA-091BACE58C28}" presName="Name8" presStyleCnt="0"/>
      <dgm:spPr/>
    </dgm:pt>
    <dgm:pt modelId="{F56F9AA6-55F1-4253-BF1A-B17CCE2FFC96}" type="pres">
      <dgm:prSet presAssocID="{DB9C02E9-2B42-4409-8FAA-091BACE58C2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E09D98-26FD-4B2C-8D29-5FB4CD470983}" type="pres">
      <dgm:prSet presAssocID="{DB9C02E9-2B42-4409-8FAA-091BACE58C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56EB028C-B36C-4C9D-B3DB-1374A2E4E876}" type="presOf" srcId="{438F0F47-BEFC-4761-B608-42212D5E16EC}" destId="{F7E93225-203F-4F18-A181-C7D5F72BE96E}" srcOrd="0" destOrd="0" presId="urn:microsoft.com/office/officeart/2005/8/layout/pyramid1"/>
    <dgm:cxn modelId="{3FCD8E95-DA24-43D1-94E5-892F55AE69B0}" type="presOf" srcId="{E7D1E8E6-205D-445F-AC1E-DF4D117F137A}" destId="{B3CB4201-5457-4D50-BE9B-B4745D200676}" srcOrd="0" destOrd="0" presId="urn:microsoft.com/office/officeart/2005/8/layout/pyramid1"/>
    <dgm:cxn modelId="{830A0BB4-1622-4541-8044-042D40B4E3F3}" type="presOf" srcId="{DB9C02E9-2B42-4409-8FAA-091BACE58C28}" destId="{D2E09D98-26FD-4B2C-8D29-5FB4CD470983}" srcOrd="1" destOrd="0" presId="urn:microsoft.com/office/officeart/2005/8/layout/pyramid1"/>
    <dgm:cxn modelId="{933B0438-AE25-4D30-8AB6-13D49C482661}" type="presOf" srcId="{DB9C02E9-2B42-4409-8FAA-091BACE58C28}" destId="{F56F9AA6-55F1-4253-BF1A-B17CCE2FFC96}" srcOrd="0" destOrd="0" presId="urn:microsoft.com/office/officeart/2005/8/layout/pyramid1"/>
    <dgm:cxn modelId="{8B0FDCD6-22EA-4EB3-8832-CDA821094863}" type="presOf" srcId="{4B17FB21-D071-478E-AAD3-700FF43EC614}" destId="{83C3032D-EA00-4154-A1EF-DCA7667ACC14}" srcOrd="0" destOrd="0" presId="urn:microsoft.com/office/officeart/2005/8/layout/pyramid1"/>
    <dgm:cxn modelId="{134F14C8-1C16-4EC2-BD5B-8F2ACA5E34B9}" srcId="{E7D1E8E6-205D-445F-AC1E-DF4D117F137A}" destId="{4B17FB21-D071-478E-AAD3-700FF43EC614}" srcOrd="0" destOrd="0" parTransId="{420863C4-1DB3-4225-940A-53F6E159F2E0}" sibTransId="{6426308F-668B-417F-9B42-37D22C7468D0}"/>
    <dgm:cxn modelId="{06F19433-B4DD-4524-B1F7-84E0334A25E1}" type="presOf" srcId="{154D37EE-221F-4A24-97CE-594F3C70B4DF}" destId="{31C01807-2BD7-4272-ADB0-48DD7F04532A}" srcOrd="0" destOrd="0" presId="urn:microsoft.com/office/officeart/2005/8/layout/pyramid1"/>
    <dgm:cxn modelId="{D0D36BA1-C99B-4609-95B1-86AD46B251F2}" type="presOf" srcId="{438F0F47-BEFC-4761-B608-42212D5E16EC}" destId="{7BEDEA41-DE9E-4561-B0A4-CD0D245279E8}" srcOrd="1" destOrd="0" presId="urn:microsoft.com/office/officeart/2005/8/layout/pyramid1"/>
    <dgm:cxn modelId="{DC4633C1-0D3C-4035-AF85-F18F684DC44A}" srcId="{E7D1E8E6-205D-445F-AC1E-DF4D117F137A}" destId="{DB9C02E9-2B42-4409-8FAA-091BACE58C28}" srcOrd="3" destOrd="0" parTransId="{026D296B-116D-4979-B1DC-1D89C200B10D}" sibTransId="{197130B1-9F47-4301-B441-E047D54A896C}"/>
    <dgm:cxn modelId="{8DE0CF4C-02AA-44AD-9D94-F3FF847AB3E7}" type="presOf" srcId="{4B17FB21-D071-478E-AAD3-700FF43EC614}" destId="{5D04C153-1D16-4045-AD0B-E2DC46149FB4}" srcOrd="1" destOrd="0" presId="urn:microsoft.com/office/officeart/2005/8/layout/pyramid1"/>
    <dgm:cxn modelId="{1ED1BAC3-035B-4154-8A9E-74EAF0BCB89B}" srcId="{E7D1E8E6-205D-445F-AC1E-DF4D117F137A}" destId="{438F0F47-BEFC-4761-B608-42212D5E16EC}" srcOrd="1" destOrd="0" parTransId="{41C7997A-43EB-4A0B-A5E7-0AF3DD2E94FD}" sibTransId="{AD13E576-FDE6-4ECD-989B-2AC92B8F18F4}"/>
    <dgm:cxn modelId="{8A36CBAD-4C68-4EFA-BC35-E7B02A0F5AA9}" srcId="{E7D1E8E6-205D-445F-AC1E-DF4D117F137A}" destId="{154D37EE-221F-4A24-97CE-594F3C70B4DF}" srcOrd="2" destOrd="0" parTransId="{20D65E52-91D5-4CD0-802B-0B0F99FC12EE}" sibTransId="{EC1FFCCF-9DBE-4C2E-BCC7-824EDD34864B}"/>
    <dgm:cxn modelId="{AD4EBB19-8AD6-4B78-9AA9-CEC5820B37B8}" type="presOf" srcId="{154D37EE-221F-4A24-97CE-594F3C70B4DF}" destId="{27760DCD-8CF8-4624-B916-4C735788208F}" srcOrd="1" destOrd="0" presId="urn:microsoft.com/office/officeart/2005/8/layout/pyramid1"/>
    <dgm:cxn modelId="{54DB64CC-640F-47E8-909F-689567DC3366}" type="presParOf" srcId="{B3CB4201-5457-4D50-BE9B-B4745D200676}" destId="{06003CC8-6201-46C0-8A88-957CC1C67955}" srcOrd="0" destOrd="0" presId="urn:microsoft.com/office/officeart/2005/8/layout/pyramid1"/>
    <dgm:cxn modelId="{825B48E6-5ABD-4415-B879-F1063B213BF4}" type="presParOf" srcId="{06003CC8-6201-46C0-8A88-957CC1C67955}" destId="{83C3032D-EA00-4154-A1EF-DCA7667ACC14}" srcOrd="0" destOrd="0" presId="urn:microsoft.com/office/officeart/2005/8/layout/pyramid1"/>
    <dgm:cxn modelId="{AFB7BD5A-5F08-49D6-B7BE-AF8485AAE358}" type="presParOf" srcId="{06003CC8-6201-46C0-8A88-957CC1C67955}" destId="{5D04C153-1D16-4045-AD0B-E2DC46149FB4}" srcOrd="1" destOrd="0" presId="urn:microsoft.com/office/officeart/2005/8/layout/pyramid1"/>
    <dgm:cxn modelId="{F71EC3E3-B684-4D5D-9EE6-D4DEEA021D7D}" type="presParOf" srcId="{B3CB4201-5457-4D50-BE9B-B4745D200676}" destId="{83F0C21C-AAA8-432F-8B1A-12BA27A3EBB7}" srcOrd="1" destOrd="0" presId="urn:microsoft.com/office/officeart/2005/8/layout/pyramid1"/>
    <dgm:cxn modelId="{AC72D41E-A4C7-4266-9F6B-24A3D4FE5898}" type="presParOf" srcId="{83F0C21C-AAA8-432F-8B1A-12BA27A3EBB7}" destId="{F7E93225-203F-4F18-A181-C7D5F72BE96E}" srcOrd="0" destOrd="0" presId="urn:microsoft.com/office/officeart/2005/8/layout/pyramid1"/>
    <dgm:cxn modelId="{B6C03EC5-0ED4-4498-8673-DD488CF404D1}" type="presParOf" srcId="{83F0C21C-AAA8-432F-8B1A-12BA27A3EBB7}" destId="{7BEDEA41-DE9E-4561-B0A4-CD0D245279E8}" srcOrd="1" destOrd="0" presId="urn:microsoft.com/office/officeart/2005/8/layout/pyramid1"/>
    <dgm:cxn modelId="{357FC416-1E09-4F9C-BACB-27529CD73901}" type="presParOf" srcId="{B3CB4201-5457-4D50-BE9B-B4745D200676}" destId="{4A15B58F-DDF1-4A2D-B291-FCCD738BF49F}" srcOrd="2" destOrd="0" presId="urn:microsoft.com/office/officeart/2005/8/layout/pyramid1"/>
    <dgm:cxn modelId="{ABD3CB7B-169E-41E0-8383-4A211F25D0DA}" type="presParOf" srcId="{4A15B58F-DDF1-4A2D-B291-FCCD738BF49F}" destId="{31C01807-2BD7-4272-ADB0-48DD7F04532A}" srcOrd="0" destOrd="0" presId="urn:microsoft.com/office/officeart/2005/8/layout/pyramid1"/>
    <dgm:cxn modelId="{35E5595B-AEBE-473F-A99C-5FFB94FB7A90}" type="presParOf" srcId="{4A15B58F-DDF1-4A2D-B291-FCCD738BF49F}" destId="{27760DCD-8CF8-4624-B916-4C735788208F}" srcOrd="1" destOrd="0" presId="urn:microsoft.com/office/officeart/2005/8/layout/pyramid1"/>
    <dgm:cxn modelId="{E4768987-567C-4B77-A42C-110F133BD0FC}" type="presParOf" srcId="{B3CB4201-5457-4D50-BE9B-B4745D200676}" destId="{6C5A9947-8118-434E-A2BC-B24CDC0E8162}" srcOrd="3" destOrd="0" presId="urn:microsoft.com/office/officeart/2005/8/layout/pyramid1"/>
    <dgm:cxn modelId="{4FBC4F7B-B281-43F5-A985-889E9AB619D2}" type="presParOf" srcId="{6C5A9947-8118-434E-A2BC-B24CDC0E8162}" destId="{F56F9AA6-55F1-4253-BF1A-B17CCE2FFC96}" srcOrd="0" destOrd="0" presId="urn:microsoft.com/office/officeart/2005/8/layout/pyramid1"/>
    <dgm:cxn modelId="{C89FEAF2-33B1-4AD8-AB45-2348E110A0E9}" type="presParOf" srcId="{6C5A9947-8118-434E-A2BC-B24CDC0E8162}" destId="{D2E09D98-26FD-4B2C-8D29-5FB4CD470983}" srcOrd="1" destOrd="0" presId="urn:microsoft.com/office/officeart/2005/8/layout/pyramid1"/>
  </dgm:cxnLst>
  <dgm:bg>
    <a:noFill/>
  </dgm:bg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3032D-EA00-4154-A1EF-DCA7667ACC14}">
      <dsp:nvSpPr>
        <dsp:cNvPr id="0" name=""/>
        <dsp:cNvSpPr/>
      </dsp:nvSpPr>
      <dsp:spPr>
        <a:xfrm>
          <a:off x="3604021" y="0"/>
          <a:ext cx="2402681" cy="934640"/>
        </a:xfrm>
        <a:prstGeom prst="trapezoid">
          <a:avLst>
            <a:gd name="adj" fmla="val 128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4. Ev. tillverkningsberedskap</a:t>
          </a:r>
          <a:endParaRPr lang="sv-SE" sz="1800" kern="1200" dirty="0"/>
        </a:p>
      </dsp:txBody>
      <dsp:txXfrm>
        <a:off x="3604021" y="0"/>
        <a:ext cx="2402681" cy="934640"/>
      </dsp:txXfrm>
    </dsp:sp>
    <dsp:sp modelId="{F7E93225-203F-4F18-A181-C7D5F72BE96E}">
      <dsp:nvSpPr>
        <dsp:cNvPr id="0" name=""/>
        <dsp:cNvSpPr/>
      </dsp:nvSpPr>
      <dsp:spPr>
        <a:xfrm>
          <a:off x="2402681" y="934640"/>
          <a:ext cx="4805362" cy="934640"/>
        </a:xfrm>
        <a:prstGeom prst="trapezoid">
          <a:avLst>
            <a:gd name="adj" fmla="val 128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3. Beredskapslager för krigsbehov</a:t>
          </a:r>
          <a:endParaRPr lang="sv-SE" sz="1800" kern="1200" dirty="0"/>
        </a:p>
      </dsp:txBody>
      <dsp:txXfrm>
        <a:off x="3243619" y="934640"/>
        <a:ext cx="3123485" cy="934640"/>
      </dsp:txXfrm>
    </dsp:sp>
    <dsp:sp modelId="{31C01807-2BD7-4272-ADB0-48DD7F04532A}">
      <dsp:nvSpPr>
        <dsp:cNvPr id="0" name=""/>
        <dsp:cNvSpPr/>
      </dsp:nvSpPr>
      <dsp:spPr>
        <a:xfrm>
          <a:off x="1201340" y="1869281"/>
          <a:ext cx="7208043" cy="934640"/>
        </a:xfrm>
        <a:prstGeom prst="trapezoid">
          <a:avLst>
            <a:gd name="adj" fmla="val 128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2. Lagringsskyldighet för fredsvård som inte kan anstå</a:t>
          </a:r>
          <a:endParaRPr lang="sv-SE" sz="1800" kern="1200" dirty="0"/>
        </a:p>
      </dsp:txBody>
      <dsp:txXfrm>
        <a:off x="2462748" y="1869281"/>
        <a:ext cx="4685228" cy="934640"/>
      </dsp:txXfrm>
    </dsp:sp>
    <dsp:sp modelId="{F56F9AA6-55F1-4253-BF1A-B17CCE2FFC96}">
      <dsp:nvSpPr>
        <dsp:cNvPr id="0" name=""/>
        <dsp:cNvSpPr/>
      </dsp:nvSpPr>
      <dsp:spPr>
        <a:xfrm>
          <a:off x="0" y="2803922"/>
          <a:ext cx="9610725" cy="934640"/>
        </a:xfrm>
        <a:prstGeom prst="trapezoid">
          <a:avLst>
            <a:gd name="adj" fmla="val 12853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1. Bas för normal sjukvård </a:t>
          </a:r>
          <a:endParaRPr lang="sv-SE" sz="1800" kern="1200" dirty="0"/>
        </a:p>
      </dsp:txBody>
      <dsp:txXfrm>
        <a:off x="1681876" y="2803922"/>
        <a:ext cx="6246971" cy="93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12019-FFFB-4C7D-B0C6-51B3FB98AF35}" type="datetimeFigureOut">
              <a:rPr lang="sv-SE" smtClean="0"/>
              <a:t>2020-10-27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F417A-A649-4E19-B333-16E0E04CF8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884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  <p:sldLayoutId id="2147483717" r:id="rId6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2020-10-27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Utredningen om hälso- och sjukvårdens beredskap</a:t>
            </a:r>
          </a:p>
        </p:txBody>
      </p:sp>
    </p:spTree>
    <p:extLst>
      <p:ext uri="{BB962C8B-B14F-4D97-AF65-F5344CB8AC3E}">
        <p14:creationId xmlns:p14="http://schemas.microsoft.com/office/powerpoint/2010/main" val="214546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Lagerhållning av läkemedel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30156" y="2221290"/>
            <a:ext cx="9609825" cy="4070327"/>
          </a:xfrm>
        </p:spPr>
        <p:txBody>
          <a:bodyPr/>
          <a:lstStyle/>
          <a:p>
            <a:pPr marL="30163" indent="0">
              <a:buNone/>
            </a:pPr>
            <a:endParaRPr lang="sv-SE" dirty="0" smtClean="0"/>
          </a:p>
          <a:p>
            <a:pPr marL="30163" indent="0">
              <a:buNone/>
            </a:pPr>
            <a:endParaRPr lang="sv-SE" dirty="0" smtClean="0"/>
          </a:p>
          <a:p>
            <a:pPr marL="30163" indent="0">
              <a:buNone/>
            </a:pPr>
            <a:endParaRPr lang="sv-SE" dirty="0" smtClean="0"/>
          </a:p>
          <a:p>
            <a:pPr marL="30163" indent="0">
              <a:buNone/>
            </a:pPr>
            <a:endParaRPr lang="sv-SE" dirty="0"/>
          </a:p>
          <a:p>
            <a:pPr marL="30163" indent="0">
              <a:buNone/>
            </a:pPr>
            <a:endParaRPr lang="sv-SE" dirty="0"/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54337" y="5377219"/>
            <a:ext cx="4985941" cy="914400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3398293" y="4462818"/>
            <a:ext cx="2251880" cy="914400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4558351" y="3606234"/>
            <a:ext cx="1110083" cy="856583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001904" y="2913796"/>
            <a:ext cx="1078173" cy="692438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5650174" y="5377218"/>
            <a:ext cx="3576612" cy="4470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5650174" y="4462818"/>
            <a:ext cx="1617258" cy="914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5650173" y="3606234"/>
            <a:ext cx="873457" cy="8565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5650172" y="5824244"/>
            <a:ext cx="3576613" cy="46737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730155" y="55905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Nivå 1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730155" y="455068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Nivå 2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730155" y="3765999"/>
            <a:ext cx="100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Nivå 3</a:t>
            </a:r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754337" y="2968375"/>
            <a:ext cx="116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Nivå 4</a:t>
            </a:r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2080637" y="6372615"/>
            <a:ext cx="314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Läkemedel för sjukvården</a:t>
            </a:r>
            <a:endParaRPr lang="sv-SE" b="1" dirty="0"/>
          </a:p>
        </p:txBody>
      </p:sp>
      <p:sp>
        <p:nvSpPr>
          <p:cNvPr id="21" name="textruta 20"/>
          <p:cNvSpPr txBox="1"/>
          <p:nvPr/>
        </p:nvSpPr>
        <p:spPr>
          <a:xfrm>
            <a:off x="6195186" y="63726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Receptförskrivna läkemedel</a:t>
            </a:r>
            <a:endParaRPr lang="sv-SE" b="1" dirty="0"/>
          </a:p>
        </p:txBody>
      </p:sp>
      <p:sp>
        <p:nvSpPr>
          <p:cNvPr id="22" name="textruta 21"/>
          <p:cNvSpPr txBox="1"/>
          <p:nvPr/>
        </p:nvSpPr>
        <p:spPr>
          <a:xfrm>
            <a:off x="9354856" y="5644043"/>
            <a:ext cx="13859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Baslager</a:t>
            </a:r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 flipH="1">
            <a:off x="7479619" y="4550687"/>
            <a:ext cx="231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Beredskapslager på organisationsnivå</a:t>
            </a:r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7134689" y="3659895"/>
            <a:ext cx="222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Fristående statliga beredskapslager</a:t>
            </a:r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6318914" y="3020394"/>
            <a:ext cx="303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Tillverkningsberedskap</a:t>
            </a:r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7989852" y="5460164"/>
            <a:ext cx="123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På apotek</a:t>
            </a:r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7970293" y="5855732"/>
            <a:ext cx="125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 hemmet</a:t>
            </a:r>
            <a:endParaRPr lang="sv-SE" dirty="0"/>
          </a:p>
        </p:txBody>
      </p:sp>
      <p:sp>
        <p:nvSpPr>
          <p:cNvPr id="33" name="Höger klammerparentes 32"/>
          <p:cNvSpPr/>
          <p:nvPr/>
        </p:nvSpPr>
        <p:spPr>
          <a:xfrm>
            <a:off x="9443640" y="3020453"/>
            <a:ext cx="270606" cy="1290362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/>
          <p:cNvSpPr txBox="1"/>
          <p:nvPr/>
        </p:nvSpPr>
        <p:spPr>
          <a:xfrm>
            <a:off x="9799091" y="3456087"/>
            <a:ext cx="24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Ej omsättningsbart</a:t>
            </a:r>
            <a:endParaRPr lang="sv-SE" dirty="0"/>
          </a:p>
        </p:txBody>
      </p:sp>
      <p:sp>
        <p:nvSpPr>
          <p:cNvPr id="35" name="Höger klammerparentes 34"/>
          <p:cNvSpPr/>
          <p:nvPr/>
        </p:nvSpPr>
        <p:spPr>
          <a:xfrm>
            <a:off x="10318607" y="4462816"/>
            <a:ext cx="422180" cy="1762247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10868857" y="4920019"/>
            <a:ext cx="148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Omsätt-</a:t>
            </a:r>
            <a:r>
              <a:rPr lang="sv-SE" dirty="0" err="1" smtClean="0"/>
              <a:t>ningsbart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33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491319"/>
            <a:ext cx="9609825" cy="1112293"/>
          </a:xfrm>
        </p:spPr>
        <p:txBody>
          <a:bodyPr/>
          <a:lstStyle/>
          <a:p>
            <a:r>
              <a:rPr lang="sv-SE" dirty="0" smtClean="0"/>
              <a:t>Prel. förslag till ansvar för lagerhållning av sjukvårdsmaterial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006221"/>
            <a:ext cx="4716000" cy="4228979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 smtClean="0"/>
              <a:t>Nivå 1: </a:t>
            </a:r>
            <a:r>
              <a:rPr lang="sv-SE" dirty="0" smtClean="0"/>
              <a:t>Vårdgivaren ska kunna </a:t>
            </a:r>
            <a:r>
              <a:rPr lang="sv-SE" b="1" dirty="0" smtClean="0"/>
              <a:t>lagerhålla för att bedriva en god hälso- och sjukvård. </a:t>
            </a:r>
          </a:p>
          <a:p>
            <a:pPr marL="30163" indent="0">
              <a:buNone/>
            </a:pPr>
            <a:r>
              <a:rPr lang="sv-SE" b="1" dirty="0" smtClean="0"/>
              <a:t>Nivå 2:  </a:t>
            </a:r>
            <a:r>
              <a:rPr lang="sv-SE" dirty="0" smtClean="0"/>
              <a:t>Produkter för vård </a:t>
            </a:r>
            <a:r>
              <a:rPr lang="sv-SE" dirty="0"/>
              <a:t>som inte kan </a:t>
            </a:r>
            <a:r>
              <a:rPr lang="sv-SE" dirty="0" smtClean="0"/>
              <a:t>anstå för en tid </a:t>
            </a:r>
            <a:r>
              <a:rPr lang="sv-SE" b="1" dirty="0" smtClean="0"/>
              <a:t>längre än tre månader.</a:t>
            </a:r>
            <a:r>
              <a:rPr lang="sv-SE" dirty="0" smtClean="0"/>
              <a:t> Säkerställa </a:t>
            </a:r>
            <a:r>
              <a:rPr lang="sv-SE" dirty="0"/>
              <a:t>behovet i händelse </a:t>
            </a:r>
            <a:r>
              <a:rPr lang="sv-SE" dirty="0" smtClean="0"/>
              <a:t>av omfattande </a:t>
            </a:r>
            <a:r>
              <a:rPr lang="sv-SE" dirty="0"/>
              <a:t>kriser eller </a:t>
            </a:r>
            <a:r>
              <a:rPr lang="sv-SE" dirty="0" smtClean="0"/>
              <a:t>med den </a:t>
            </a:r>
            <a:r>
              <a:rPr lang="sv-SE" dirty="0"/>
              <a:t>fredssjukvård som bibehålls </a:t>
            </a:r>
            <a:r>
              <a:rPr lang="sv-SE" dirty="0" smtClean="0"/>
              <a:t>vid krig.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067636"/>
            <a:ext cx="4716000" cy="4167564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/>
              <a:t>Nivå 3: </a:t>
            </a:r>
            <a:r>
              <a:rPr lang="sv-SE" dirty="0"/>
              <a:t>Sjukvårdsmateriel där användningen bedöms öka till en sådan nivå i krig att en omsättningslagring inte är möjlig. </a:t>
            </a:r>
            <a:r>
              <a:rPr lang="sv-SE" b="1" dirty="0" smtClean="0"/>
              <a:t>Beredskapslagras</a:t>
            </a:r>
            <a:r>
              <a:rPr lang="sv-SE" b="1" dirty="0"/>
              <a:t>. </a:t>
            </a:r>
          </a:p>
          <a:p>
            <a:pPr marL="30163" indent="0">
              <a:buNone/>
            </a:pPr>
            <a:r>
              <a:rPr lang="sv-SE" b="1" dirty="0" smtClean="0"/>
              <a:t>Nivå 4: </a:t>
            </a:r>
            <a:r>
              <a:rPr lang="sv-SE" dirty="0" smtClean="0"/>
              <a:t>Eventuell nationell </a:t>
            </a:r>
            <a:r>
              <a:rPr lang="sv-SE" b="1" dirty="0" smtClean="0"/>
              <a:t>tillverkningsberedskap</a:t>
            </a:r>
            <a:r>
              <a:rPr lang="sv-SE" dirty="0" smtClean="0"/>
              <a:t> </a:t>
            </a:r>
            <a:r>
              <a:rPr lang="sv-SE" dirty="0"/>
              <a:t>för vissa särskilt viktiga </a:t>
            </a:r>
            <a:r>
              <a:rPr lang="sv-SE" dirty="0" smtClean="0"/>
              <a:t>produkter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003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192561" cy="1231392"/>
          </a:xfrm>
        </p:spPr>
        <p:txBody>
          <a:bodyPr/>
          <a:lstStyle/>
          <a:p>
            <a:r>
              <a:rPr lang="sv-SE" dirty="0" smtClean="0"/>
              <a:t>Lagerhållning av sjukvårdsmaterial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55948"/>
              </p:ext>
            </p:extLst>
          </p:nvPr>
        </p:nvGraphicFramePr>
        <p:xfrm>
          <a:off x="663782" y="2270362"/>
          <a:ext cx="9610725" cy="373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Höger klammerparentes 7"/>
          <p:cNvSpPr/>
          <p:nvPr/>
        </p:nvSpPr>
        <p:spPr>
          <a:xfrm>
            <a:off x="9009571" y="2442949"/>
            <a:ext cx="45719" cy="1671851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klammerparentes 8"/>
          <p:cNvSpPr/>
          <p:nvPr/>
        </p:nvSpPr>
        <p:spPr>
          <a:xfrm>
            <a:off x="9182555" y="4159653"/>
            <a:ext cx="45719" cy="1849272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9205415" y="2906973"/>
            <a:ext cx="18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Ej omsättningsbart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9451075" y="4851778"/>
            <a:ext cx="260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Omsättningsbart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4319307" y="6342300"/>
            <a:ext cx="241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Antal produkter</a:t>
            </a:r>
            <a:endParaRPr lang="sv-SE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238836" y="1734343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Volym</a:t>
            </a:r>
            <a:endParaRPr lang="sv-SE" b="1" dirty="0"/>
          </a:p>
        </p:txBody>
      </p:sp>
      <p:cxnSp>
        <p:nvCxnSpPr>
          <p:cNvPr id="16" name="Rak pilkoppling 15"/>
          <p:cNvCxnSpPr/>
          <p:nvPr/>
        </p:nvCxnSpPr>
        <p:spPr>
          <a:xfrm flipV="1">
            <a:off x="664233" y="2251881"/>
            <a:ext cx="0" cy="369171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/>
          <p:cNvCxnSpPr/>
          <p:nvPr/>
        </p:nvCxnSpPr>
        <p:spPr>
          <a:xfrm>
            <a:off x="663782" y="6175612"/>
            <a:ext cx="985181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9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600502"/>
            <a:ext cx="9609825" cy="1166884"/>
          </a:xfrm>
        </p:spPr>
        <p:txBody>
          <a:bodyPr/>
          <a:lstStyle/>
          <a:p>
            <a:r>
              <a:rPr lang="sv-SE" dirty="0" smtClean="0"/>
              <a:t>Frågeställningar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2" y="1473958"/>
            <a:ext cx="9609825" cy="44664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smtClean="0"/>
              <a:t>Klarar kommunerna minst en resp. minst tre månaders lagerhållning av sjukvårdsprodukter (ej läkemedel mm)?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dirty="0" smtClean="0"/>
              <a:t>Hur inköps/upphandlas sjukvårdsmaterial idag?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/>
              <a:t>Eget inköp?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/>
              <a:t>Tillsammans med andra kommuner?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/>
              <a:t>Tillsammans med regionen?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 smtClean="0"/>
              <a:t>Ramavtal hos Kommentus?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 Har kommunerna behov av ev. gemensamma upphandlingar?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 Vad bör staten ansvara för? Vilket behov har kommunerna av stöd från staten?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030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Utredningen om hälso- och sjukvårdens beredskap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Särskild utredare: Åsa Kullgren</a:t>
            </a:r>
          </a:p>
          <a:p>
            <a:endParaRPr lang="sv-SE" dirty="0" smtClean="0"/>
          </a:p>
          <a:p>
            <a:r>
              <a:rPr lang="sv-SE" dirty="0" smtClean="0"/>
              <a:t>Delbetänkande om hälso- och sjukvård i civilt försvar lämnades den 1 april 2020</a:t>
            </a:r>
          </a:p>
          <a:p>
            <a:r>
              <a:rPr lang="sv-SE" b="1" dirty="0" smtClean="0"/>
              <a:t>Delbetänkande om försörjning ska lämnas senast den 1 april 2021</a:t>
            </a:r>
          </a:p>
          <a:p>
            <a:r>
              <a:rPr lang="sv-SE" dirty="0" smtClean="0"/>
              <a:t>Slutbetänkande ska lämnas senast den 28 februari 2022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223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Deltagare i dagens möte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SKRs expertrepresentanter i utredningen:</a:t>
            </a:r>
          </a:p>
          <a:p>
            <a:r>
              <a:rPr lang="sv-SE" dirty="0" smtClean="0"/>
              <a:t>Hasse Knutsson</a:t>
            </a:r>
          </a:p>
          <a:p>
            <a:r>
              <a:rPr lang="sv-SE" dirty="0" smtClean="0"/>
              <a:t>Eva Sahlén</a:t>
            </a:r>
          </a:p>
          <a:p>
            <a:endParaRPr lang="sv-SE" dirty="0"/>
          </a:p>
          <a:p>
            <a:r>
              <a:rPr lang="sv-SE" b="1" dirty="0" smtClean="0"/>
              <a:t>Övriga medverkande i dagens möte:</a:t>
            </a:r>
          </a:p>
          <a:p>
            <a:r>
              <a:rPr lang="sv-SE" dirty="0" smtClean="0"/>
              <a:t>Emma Spak, sektionschef hälso- och sjukvårdssektionen, SKR</a:t>
            </a:r>
          </a:p>
          <a:p>
            <a:r>
              <a:rPr lang="sv-SE" dirty="0" smtClean="0"/>
              <a:t>Klara Diskay, </a:t>
            </a:r>
            <a:r>
              <a:rPr lang="sv-SE" dirty="0" err="1" smtClean="0"/>
              <a:t>Affärsconcept</a:t>
            </a:r>
            <a:r>
              <a:rPr lang="sv-SE" dirty="0" smtClean="0"/>
              <a:t>/Kommentus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49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Utredningens övergripande uppdrag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Göra en översyn av hälso- och sjukvårdens beredskap inför och vid allvarliga händelser i fredstid och höjd beredskap.</a:t>
            </a:r>
          </a:p>
          <a:p>
            <a:r>
              <a:rPr lang="sv-SE" dirty="0"/>
              <a:t>Avgränsat till hälso- och sjukvårdssektorn.</a:t>
            </a:r>
          </a:p>
          <a:p>
            <a:endParaRPr lang="sv-SE" dirty="0"/>
          </a:p>
        </p:txBody>
      </p:sp>
      <p:pic>
        <p:nvPicPr>
          <p:cNvPr id="8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54" y="2494800"/>
            <a:ext cx="4713316" cy="3587403"/>
          </a:xfrm>
        </p:spPr>
      </p:pic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547403" cy="1231392"/>
          </a:xfrm>
        </p:spPr>
        <p:txBody>
          <a:bodyPr/>
          <a:lstStyle/>
          <a:p>
            <a:r>
              <a:rPr lang="sv-SE" dirty="0" smtClean="0"/>
              <a:t>Hälso- och sjukvårdens beredskap  1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1999397"/>
            <a:ext cx="4716000" cy="4235803"/>
          </a:xfrm>
        </p:spPr>
        <p:txBody>
          <a:bodyPr/>
          <a:lstStyle/>
          <a:p>
            <a:r>
              <a:rPr lang="sv-SE" dirty="0"/>
              <a:t>Med utgångspunkt i ansvarsprincipen </a:t>
            </a:r>
            <a:r>
              <a:rPr lang="sv-SE" b="1" i="1" dirty="0"/>
              <a:t>se över statens ansvar för beredskapen </a:t>
            </a:r>
            <a:r>
              <a:rPr lang="sv-SE" dirty="0"/>
              <a:t>inom hälso- och sjukvården.</a:t>
            </a:r>
          </a:p>
          <a:p>
            <a:r>
              <a:rPr lang="sv-SE" b="1" i="1" dirty="0"/>
              <a:t>Tydliggöra vilket stöd från staten </a:t>
            </a:r>
            <a:r>
              <a:rPr lang="sv-SE" dirty="0"/>
              <a:t>regionerna kan förvänta sig i arbetet med att förbättra beredskapen inom hälso- och sjukvården.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1999397"/>
            <a:ext cx="4716000" cy="4235803"/>
          </a:xfrm>
        </p:spPr>
        <p:txBody>
          <a:bodyPr/>
          <a:lstStyle/>
          <a:p>
            <a:r>
              <a:rPr lang="sv-SE" dirty="0">
                <a:solidFill>
                  <a:schemeClr val="dk1"/>
                </a:solidFill>
              </a:rPr>
              <a:t>Analysera </a:t>
            </a:r>
            <a:r>
              <a:rPr lang="sv-SE" b="1" i="1" dirty="0">
                <a:solidFill>
                  <a:schemeClr val="dk1"/>
                </a:solidFill>
              </a:rPr>
              <a:t>regionernas samarbete med andra </a:t>
            </a:r>
            <a:r>
              <a:rPr lang="sv-SE" dirty="0">
                <a:solidFill>
                  <a:schemeClr val="dk1"/>
                </a:solidFill>
              </a:rPr>
              <a:t>aktörer i beredskapssystemet</a:t>
            </a:r>
          </a:p>
          <a:p>
            <a:pPr lvl="0"/>
            <a:r>
              <a:rPr lang="sv-SE" dirty="0" err="1">
                <a:solidFill>
                  <a:schemeClr val="dk1"/>
                </a:solidFill>
              </a:rPr>
              <a:t>Bl.a</a:t>
            </a:r>
            <a:r>
              <a:rPr lang="sv-SE" dirty="0">
                <a:solidFill>
                  <a:schemeClr val="dk1"/>
                </a:solidFill>
              </a:rPr>
              <a:t> hur samarbetet mellan regionerna och länsstyrelserna, samt mellan regionerna och kommunerna bör utvecklas.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591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288095" cy="1231392"/>
          </a:xfrm>
        </p:spPr>
        <p:txBody>
          <a:bodyPr/>
          <a:lstStyle/>
          <a:p>
            <a:r>
              <a:rPr lang="sv-SE" dirty="0"/>
              <a:t>Hälso- och sjukvårdens </a:t>
            </a:r>
            <a:r>
              <a:rPr lang="sv-SE" dirty="0" smtClean="0"/>
              <a:t>beredskap 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3" y="2105994"/>
            <a:ext cx="4716000" cy="3740400"/>
          </a:xfrm>
        </p:spPr>
        <p:txBody>
          <a:bodyPr/>
          <a:lstStyle/>
          <a:p>
            <a:r>
              <a:rPr lang="sv-SE" dirty="0" smtClean="0">
                <a:solidFill>
                  <a:schemeClr val="dk1"/>
                </a:solidFill>
              </a:rPr>
              <a:t>Analysera </a:t>
            </a:r>
            <a:r>
              <a:rPr lang="sv-SE" b="1" i="1" dirty="0">
                <a:solidFill>
                  <a:schemeClr val="dk1"/>
                </a:solidFill>
              </a:rPr>
              <a:t>behoven av rutiner och strukturer för ledning och samordning </a:t>
            </a:r>
            <a:r>
              <a:rPr lang="sv-SE" dirty="0">
                <a:solidFill>
                  <a:schemeClr val="dk1"/>
                </a:solidFill>
              </a:rPr>
              <a:t>mellan Försvarsmakten och den civila sjukvården vid höjd beredskap och krig</a:t>
            </a:r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105994"/>
            <a:ext cx="4716000" cy="4129206"/>
          </a:xfrm>
        </p:spPr>
        <p:txBody>
          <a:bodyPr/>
          <a:lstStyle/>
          <a:p>
            <a:r>
              <a:rPr lang="sv-SE" dirty="0">
                <a:solidFill>
                  <a:schemeClr val="dk1"/>
                </a:solidFill>
              </a:rPr>
              <a:t>Analysera</a:t>
            </a:r>
            <a:r>
              <a:rPr lang="sv-SE" b="1" i="1" dirty="0">
                <a:solidFill>
                  <a:schemeClr val="dk1"/>
                </a:solidFill>
              </a:rPr>
              <a:t> förmågan att leda verksamheten vid kris och krig </a:t>
            </a:r>
            <a:r>
              <a:rPr lang="sv-SE" dirty="0">
                <a:solidFill>
                  <a:schemeClr val="dk1"/>
                </a:solidFill>
              </a:rPr>
              <a:t>samt hur hälso- och sjukvårdens planering inför och förmåga under höjd beredskap kan utvecklas. </a:t>
            </a:r>
          </a:p>
          <a:p>
            <a:r>
              <a:rPr lang="sv-SE" dirty="0" smtClean="0">
                <a:solidFill>
                  <a:schemeClr val="dk1"/>
                </a:solidFill>
              </a:rPr>
              <a:t>Beakta </a:t>
            </a:r>
            <a:r>
              <a:rPr lang="sv-SE" dirty="0">
                <a:solidFill>
                  <a:schemeClr val="dk1"/>
                </a:solidFill>
              </a:rPr>
              <a:t>uppdelningen mellan hälso- och sjukvårdslagen och lagen om extraordinära händelser (LEH).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995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10847654" cy="1231392"/>
          </a:xfrm>
        </p:spPr>
        <p:txBody>
          <a:bodyPr/>
          <a:lstStyle/>
          <a:p>
            <a:r>
              <a:rPr lang="sv-SE" dirty="0"/>
              <a:t>Hälso- och sjukvårdens </a:t>
            </a:r>
            <a:r>
              <a:rPr lang="sv-SE" dirty="0" smtClean="0"/>
              <a:t>beredskap  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dk1"/>
                </a:solidFill>
              </a:rPr>
              <a:t>Analysera hur </a:t>
            </a:r>
            <a:r>
              <a:rPr lang="sv-SE" b="1" i="1" dirty="0">
                <a:solidFill>
                  <a:schemeClr val="dk1"/>
                </a:solidFill>
              </a:rPr>
              <a:t>samarbetet mellan regionerna och centrala myndigheter </a:t>
            </a:r>
            <a:r>
              <a:rPr lang="sv-SE" dirty="0">
                <a:solidFill>
                  <a:schemeClr val="dk1"/>
                </a:solidFill>
              </a:rPr>
              <a:t>som Socialstyrelsen, Folkhälsomyndigheten, Läkemedelsverket, MSB samt Försvarsmakten bör utvecklas.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>
                <a:solidFill>
                  <a:schemeClr val="dk1"/>
                </a:solidFill>
              </a:rPr>
              <a:t>Se över </a:t>
            </a:r>
            <a:r>
              <a:rPr lang="sv-SE" b="1" i="1" dirty="0">
                <a:solidFill>
                  <a:schemeClr val="dk1"/>
                </a:solidFill>
              </a:rPr>
              <a:t>statens ansvar för beredskapen inom hälso- och sjukvården</a:t>
            </a:r>
            <a:r>
              <a:rPr lang="sv-SE" dirty="0">
                <a:solidFill>
                  <a:schemeClr val="dk1"/>
                </a:solidFill>
              </a:rPr>
              <a:t> och vid behov lämna förslag till förändringar av det statliga ansvaret.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20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68740"/>
            <a:ext cx="11395881" cy="1437254"/>
          </a:xfrm>
        </p:spPr>
        <p:txBody>
          <a:bodyPr/>
          <a:lstStyle/>
          <a:p>
            <a:r>
              <a:rPr lang="sv-SE" dirty="0" smtClean="0"/>
              <a:t>Utreda förslag till ny lag om lagerhållning av vissa sjukvårdsprodukter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 smtClean="0"/>
              <a:t>eredskapslagerhållning </a:t>
            </a:r>
            <a:r>
              <a:rPr lang="sv-SE" b="1" dirty="0"/>
              <a:t>av sjukvårdsprodukter </a:t>
            </a:r>
            <a:r>
              <a:rPr lang="sv-SE" dirty="0"/>
              <a:t>för att skydda </a:t>
            </a:r>
            <a:r>
              <a:rPr lang="sv-SE" dirty="0" smtClean="0"/>
              <a:t>människors </a:t>
            </a:r>
            <a:r>
              <a:rPr lang="sv-SE" dirty="0"/>
              <a:t>liv och hälsa och upprätthålla totalförsvarets förmåga i </a:t>
            </a:r>
            <a:r>
              <a:rPr lang="sv-SE" dirty="0" smtClean="0"/>
              <a:t>situationer </a:t>
            </a:r>
            <a:r>
              <a:rPr lang="sv-SE" dirty="0"/>
              <a:t>då den normala tillgången till sjukvårdsprodukter försvårats eller förhindrats. </a:t>
            </a:r>
            <a:endParaRPr lang="sv-SE" dirty="0" smtClean="0"/>
          </a:p>
          <a:p>
            <a:r>
              <a:rPr lang="sv-SE" dirty="0" smtClean="0"/>
              <a:t>Med </a:t>
            </a:r>
            <a:r>
              <a:rPr lang="sv-SE" b="1" dirty="0"/>
              <a:t>samlingsuttrycket </a:t>
            </a:r>
            <a:r>
              <a:rPr lang="sv-SE" b="1" dirty="0" smtClean="0"/>
              <a:t>sjukvårdsprodukter </a:t>
            </a:r>
            <a:r>
              <a:rPr lang="sv-SE" dirty="0"/>
              <a:t>avses läkemedel, medicintekniska produkter, vissa </a:t>
            </a:r>
            <a:r>
              <a:rPr lang="sv-SE" dirty="0" smtClean="0"/>
              <a:t>förbrukningsartiklar </a:t>
            </a:r>
            <a:r>
              <a:rPr lang="sv-SE" dirty="0"/>
              <a:t>på apotek, material för tillverkning av </a:t>
            </a:r>
            <a:r>
              <a:rPr lang="sv-SE" dirty="0" smtClean="0"/>
              <a:t>läkemedel </a:t>
            </a:r>
            <a:r>
              <a:rPr lang="sv-SE" dirty="0"/>
              <a:t>och medicintekniska produkter, blod samt vissa livsmedel för medicinskt bruk.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700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3" y="477672"/>
            <a:ext cx="9609825" cy="1628322"/>
          </a:xfrm>
        </p:spPr>
        <p:txBody>
          <a:bodyPr/>
          <a:lstStyle/>
          <a:p>
            <a:r>
              <a:rPr lang="sv-SE" dirty="0" smtClean="0"/>
              <a:t>Prel. förslag till nya regleringar av läkemedelsförsörjningen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64232" y="2210937"/>
            <a:ext cx="9609825" cy="4022864"/>
          </a:xfrm>
        </p:spPr>
        <p:txBody>
          <a:bodyPr/>
          <a:lstStyle/>
          <a:p>
            <a:pPr marL="30163" indent="0">
              <a:buNone/>
            </a:pPr>
            <a:r>
              <a:rPr lang="sv-SE" b="1" dirty="0" smtClean="0"/>
              <a:t>1. Ökad lagerhållning utifrån befintliga regler</a:t>
            </a:r>
          </a:p>
          <a:p>
            <a:pPr marL="914400" lvl="2" indent="0">
              <a:buNone/>
            </a:pPr>
            <a:r>
              <a:rPr lang="sv-SE" dirty="0" smtClean="0"/>
              <a:t>Krävs en mer robust lagerhållning än idag</a:t>
            </a:r>
          </a:p>
          <a:p>
            <a:pPr marL="30163" indent="0">
              <a:buNone/>
            </a:pPr>
            <a:r>
              <a:rPr lang="sv-SE" b="1" dirty="0" smtClean="0"/>
              <a:t>2. Ny lag om lagerhållning</a:t>
            </a:r>
          </a:p>
          <a:p>
            <a:pPr marL="914400" lvl="2" indent="0">
              <a:buNone/>
            </a:pPr>
            <a:r>
              <a:rPr lang="sv-SE" dirty="0" smtClean="0"/>
              <a:t>Rättslig reglering av läkemedelsföretagens lagerhållning om bestämda kvantiteter av vissa läkemedel</a:t>
            </a:r>
          </a:p>
          <a:p>
            <a:pPr marL="30163" indent="0">
              <a:buNone/>
            </a:pPr>
            <a:r>
              <a:rPr lang="sv-SE" b="1" dirty="0" smtClean="0"/>
              <a:t>3. Beredskapslager</a:t>
            </a:r>
          </a:p>
          <a:p>
            <a:pPr marL="914400" lvl="2" indent="0">
              <a:buNone/>
            </a:pPr>
            <a:r>
              <a:rPr lang="sv-SE" dirty="0" smtClean="0"/>
              <a:t>Staten ska ansvara för nationella beredskapslager</a:t>
            </a:r>
            <a:endParaRPr lang="sv-SE" dirty="0"/>
          </a:p>
          <a:p>
            <a:pPr marL="30163" indent="0">
              <a:buNone/>
            </a:pPr>
            <a:r>
              <a:rPr lang="sv-SE" b="1" dirty="0" smtClean="0"/>
              <a:t>4. Tillverkning av läkemedel</a:t>
            </a:r>
          </a:p>
          <a:p>
            <a:pPr marL="914400" lvl="2" indent="0">
              <a:buNone/>
            </a:pPr>
            <a:r>
              <a:rPr lang="sv-SE" dirty="0" smtClean="0"/>
              <a:t>Kunna tillverka vissa livsavgörande läkemedel i Sverige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8440803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233</TotalTime>
  <Words>637</Words>
  <Application>Microsoft Office PowerPoint</Application>
  <PresentationFormat>Bredbild</PresentationFormat>
  <Paragraphs>85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Arial</vt:lpstr>
      <vt:lpstr>Symbol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Utredningen om hälso- och sjukvårdens beredskap</vt:lpstr>
      <vt:lpstr>Utredningen om hälso- och sjukvårdens beredskap</vt:lpstr>
      <vt:lpstr>Deltagare i dagens möte</vt:lpstr>
      <vt:lpstr>Utredningens övergripande uppdrag</vt:lpstr>
      <vt:lpstr>Hälso- och sjukvårdens beredskap  1  </vt:lpstr>
      <vt:lpstr>Hälso- och sjukvårdens beredskap  2</vt:lpstr>
      <vt:lpstr>Hälso- och sjukvårdens beredskap  3</vt:lpstr>
      <vt:lpstr>Utreda förslag till ny lag om lagerhållning av vissa sjukvårdsprodukter</vt:lpstr>
      <vt:lpstr>Prel. förslag till nya regleringar av läkemedelsförsörjningen</vt:lpstr>
      <vt:lpstr>Lagerhållning av läkemedel</vt:lpstr>
      <vt:lpstr>Prel. förslag till ansvar för lagerhållning av sjukvårdsmaterial</vt:lpstr>
      <vt:lpstr>Lagerhållning av sjukvårdsmaterial</vt:lpstr>
      <vt:lpstr>Frågeställningar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Utredningen om hälso- och sjukvårdens beredskap</dc:title>
  <dc:creator>Sahlén Eva</dc:creator>
  <cp:lastModifiedBy>Sahlén Eva</cp:lastModifiedBy>
  <cp:revision>25</cp:revision>
  <dcterms:created xsi:type="dcterms:W3CDTF">2020-10-23T09:44:23Z</dcterms:created>
  <dcterms:modified xsi:type="dcterms:W3CDTF">2020-10-27T10:50:24Z</dcterms:modified>
</cp:coreProperties>
</file>