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4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5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1" r:id="rId2"/>
    <p:sldMasterId id="2147483682" r:id="rId3"/>
    <p:sldMasterId id="2147483686" r:id="rId4"/>
    <p:sldMasterId id="2147483695" r:id="rId5"/>
    <p:sldMasterId id="2147483705" r:id="rId6"/>
  </p:sldMasterIdLst>
  <p:notesMasterIdLst>
    <p:notesMasterId r:id="rId17"/>
  </p:notesMasterIdLst>
  <p:sldIdLst>
    <p:sldId id="336" r:id="rId7"/>
    <p:sldId id="374" r:id="rId8"/>
    <p:sldId id="376" r:id="rId9"/>
    <p:sldId id="277" r:id="rId10"/>
    <p:sldId id="278" r:id="rId11"/>
    <p:sldId id="279" r:id="rId12"/>
    <p:sldId id="258" r:id="rId13"/>
    <p:sldId id="269" r:id="rId14"/>
    <p:sldId id="270" r:id="rId15"/>
    <p:sldId id="377" r:id="rId1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22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8580" autoAdjust="0"/>
    <p:restoredTop sz="94255"/>
  </p:normalViewPr>
  <p:slideViewPr>
    <p:cSldViewPr snapToGrid="0">
      <p:cViewPr varScale="1">
        <p:scale>
          <a:sx n="57" d="100"/>
          <a:sy n="57" d="100"/>
        </p:scale>
        <p:origin x="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324592-BC15-424E-A21C-A18E33D69623}" type="datetimeFigureOut">
              <a:rPr lang="sv-SE" smtClean="0"/>
              <a:t>2021-10-20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1F786-1C98-4CE0-93CA-CA4693B240C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422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1F786-1C98-4CE0-93CA-CA4693B240C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77799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1F786-1C98-4CE0-93CA-CA4693B240C1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0358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jpe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jpe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66000" y="2746800"/>
            <a:ext cx="9608400" cy="1965600"/>
          </a:xfrm>
        </p:spPr>
        <p:txBody>
          <a:bodyPr anchor="t">
            <a:noAutofit/>
          </a:bodyPr>
          <a:lstStyle>
            <a:lvl1pPr algn="ctr">
              <a:defRPr sz="44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66000" y="4809600"/>
            <a:ext cx="9608400" cy="14256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18DA-410A-4124-BB0F-DE8CA676B1E5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D975-63FF-4468-AC34-025F73E043F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72557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66000" y="2746800"/>
            <a:ext cx="9608400" cy="1965600"/>
          </a:xfrm>
        </p:spPr>
        <p:txBody>
          <a:bodyPr anchor="t">
            <a:noAutofit/>
          </a:bodyPr>
          <a:lstStyle>
            <a:lvl1pPr algn="ctr">
              <a:defRPr sz="44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66000" y="4809600"/>
            <a:ext cx="9608400" cy="14256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2D259-ACB8-4FD1-AC0F-9CAC8F5E07E0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B0E5-37D7-412E-A162-6A236BADC19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7548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2D259-ACB8-4FD1-AC0F-9CAC8F5E07E0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B0E5-37D7-412E-A162-6A236BADC19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89611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6000" y="2746800"/>
            <a:ext cx="9608400" cy="1965600"/>
          </a:xfrm>
        </p:spPr>
        <p:txBody>
          <a:bodyPr anchor="t">
            <a:noAutofit/>
          </a:bodyPr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66000" y="4810125"/>
            <a:ext cx="9608400" cy="1427163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42D259-ACB8-4FD1-AC0F-9CAC8F5E07E0}" type="datetimeFigureOut">
              <a:rPr lang="sv-SE" smtClean="0"/>
              <a:pPr/>
              <a:t>2021-10-20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4C9B0E5-37D7-412E-A162-6A236BADC19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881808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66000" y="2494800"/>
            <a:ext cx="4716000" cy="374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552325" y="2494800"/>
            <a:ext cx="4716000" cy="374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2D259-ACB8-4FD1-AC0F-9CAC8F5E07E0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B0E5-37D7-412E-A162-6A236BADC19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324163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törre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4234" y="874602"/>
            <a:ext cx="5326992" cy="1228518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66000" y="2494800"/>
            <a:ext cx="5325226" cy="374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5999" y="874602"/>
            <a:ext cx="4172325" cy="536059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2D259-ACB8-4FD1-AC0F-9CAC8F5E07E0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B0E5-37D7-412E-A162-6A236BADC19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52858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6000" y="875015"/>
            <a:ext cx="9608400" cy="1228105"/>
          </a:xfrm>
        </p:spPr>
        <p:txBody>
          <a:bodyPr>
            <a:noAutofit/>
          </a:bodyPr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66001" y="2162175"/>
            <a:ext cx="4716000" cy="609600"/>
          </a:xfrm>
        </p:spPr>
        <p:txBody>
          <a:bodyPr anchor="ctr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66000" y="2845950"/>
            <a:ext cx="4716000" cy="3391337"/>
          </a:xfrm>
        </p:spPr>
        <p:txBody>
          <a:bodyPr>
            <a:no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551200" y="2162175"/>
            <a:ext cx="4723200" cy="609600"/>
          </a:xfrm>
        </p:spPr>
        <p:txBody>
          <a:bodyPr anchor="ctr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551200" y="2847600"/>
            <a:ext cx="4716000" cy="3391200"/>
          </a:xfrm>
        </p:spPr>
        <p:txBody>
          <a:bodyPr>
            <a:no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2D259-ACB8-4FD1-AC0F-9CAC8F5E07E0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B0E5-37D7-412E-A162-6A236BADC19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319283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2D259-ACB8-4FD1-AC0F-9CAC8F5E07E0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B0E5-37D7-412E-A162-6A236BADC19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273871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2D259-ACB8-4FD1-AC0F-9CAC8F5E07E0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B0E5-37D7-412E-A162-6A236BADC19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010009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2D259-ACB8-4FD1-AC0F-9CAC8F5E07E0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B0E5-37D7-412E-A162-6A236BADC19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108873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ubrik med bil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/>
          <p:cNvSpPr>
            <a:spLocks noGrp="1"/>
          </p:cNvSpPr>
          <p:nvPr>
            <p:ph type="pic" sz="quarter" idx="13" hasCustomPrompt="1"/>
          </p:nvPr>
        </p:nvSpPr>
        <p:spPr>
          <a:xfrm>
            <a:off x="-1" y="-1499"/>
            <a:ext cx="12192599" cy="6859498"/>
          </a:xfrm>
          <a:custGeom>
            <a:avLst/>
            <a:gdLst>
              <a:gd name="connsiteX0" fmla="*/ 0 w 12191999"/>
              <a:gd name="connsiteY0" fmla="*/ 0 h 6858000"/>
              <a:gd name="connsiteX1" fmla="*/ 12191999 w 12191999"/>
              <a:gd name="connsiteY1" fmla="*/ 0 h 6858000"/>
              <a:gd name="connsiteX2" fmla="*/ 12191999 w 12191999"/>
              <a:gd name="connsiteY2" fmla="*/ 6858000 h 6858000"/>
              <a:gd name="connsiteX3" fmla="*/ 0 w 12191999"/>
              <a:gd name="connsiteY3" fmla="*/ 6858000 h 6858000"/>
              <a:gd name="connsiteX4" fmla="*/ 0 w 12191999"/>
              <a:gd name="connsiteY4" fmla="*/ 0 h 6858000"/>
              <a:gd name="connsiteX0" fmla="*/ 0 w 12201525"/>
              <a:gd name="connsiteY0" fmla="*/ 0 h 6858000"/>
              <a:gd name="connsiteX1" fmla="*/ 12191999 w 12201525"/>
              <a:gd name="connsiteY1" fmla="*/ 0 h 6858000"/>
              <a:gd name="connsiteX2" fmla="*/ 12201525 w 12201525"/>
              <a:gd name="connsiteY2" fmla="*/ 3552825 h 6858000"/>
              <a:gd name="connsiteX3" fmla="*/ 12191999 w 12201525"/>
              <a:gd name="connsiteY3" fmla="*/ 6858000 h 6858000"/>
              <a:gd name="connsiteX4" fmla="*/ 0 w 12201525"/>
              <a:gd name="connsiteY4" fmla="*/ 6858000 h 6858000"/>
              <a:gd name="connsiteX5" fmla="*/ 0 w 12201525"/>
              <a:gd name="connsiteY5" fmla="*/ 0 h 6858000"/>
              <a:gd name="connsiteX0" fmla="*/ 0 w 12201525"/>
              <a:gd name="connsiteY0" fmla="*/ 9525 h 6867525"/>
              <a:gd name="connsiteX1" fmla="*/ 9134474 w 12201525"/>
              <a:gd name="connsiteY1" fmla="*/ 0 h 6867525"/>
              <a:gd name="connsiteX2" fmla="*/ 12201525 w 12201525"/>
              <a:gd name="connsiteY2" fmla="*/ 3562350 h 6867525"/>
              <a:gd name="connsiteX3" fmla="*/ 12191999 w 12201525"/>
              <a:gd name="connsiteY3" fmla="*/ 6867525 h 6867525"/>
              <a:gd name="connsiteX4" fmla="*/ 0 w 12201525"/>
              <a:gd name="connsiteY4" fmla="*/ 6867525 h 6867525"/>
              <a:gd name="connsiteX5" fmla="*/ 0 w 12201525"/>
              <a:gd name="connsiteY5" fmla="*/ 9525 h 6867525"/>
              <a:gd name="connsiteX0" fmla="*/ 0 w 12201525"/>
              <a:gd name="connsiteY0" fmla="*/ 9525 h 6867525"/>
              <a:gd name="connsiteX1" fmla="*/ 9134474 w 12201525"/>
              <a:gd name="connsiteY1" fmla="*/ 0 h 6867525"/>
              <a:gd name="connsiteX2" fmla="*/ 12201525 w 12201525"/>
              <a:gd name="connsiteY2" fmla="*/ 3562350 h 6867525"/>
              <a:gd name="connsiteX3" fmla="*/ 12191999 w 12201525"/>
              <a:gd name="connsiteY3" fmla="*/ 6867525 h 6867525"/>
              <a:gd name="connsiteX4" fmla="*/ 0 w 12201525"/>
              <a:gd name="connsiteY4" fmla="*/ 6867525 h 6867525"/>
              <a:gd name="connsiteX5" fmla="*/ 0 w 12201525"/>
              <a:gd name="connsiteY5" fmla="*/ 9525 h 6867525"/>
              <a:gd name="connsiteX0" fmla="*/ 0 w 12201525"/>
              <a:gd name="connsiteY0" fmla="*/ 9525 h 6867525"/>
              <a:gd name="connsiteX1" fmla="*/ 9134474 w 12201525"/>
              <a:gd name="connsiteY1" fmla="*/ 0 h 6867525"/>
              <a:gd name="connsiteX2" fmla="*/ 12201525 w 12201525"/>
              <a:gd name="connsiteY2" fmla="*/ 3562350 h 6867525"/>
              <a:gd name="connsiteX3" fmla="*/ 12191999 w 12201525"/>
              <a:gd name="connsiteY3" fmla="*/ 6867525 h 6867525"/>
              <a:gd name="connsiteX4" fmla="*/ 0 w 12201525"/>
              <a:gd name="connsiteY4" fmla="*/ 6867525 h 6867525"/>
              <a:gd name="connsiteX5" fmla="*/ 0 w 12201525"/>
              <a:gd name="connsiteY5" fmla="*/ 9525 h 6867525"/>
              <a:gd name="connsiteX0" fmla="*/ 0 w 12201525"/>
              <a:gd name="connsiteY0" fmla="*/ 9525 h 6867525"/>
              <a:gd name="connsiteX1" fmla="*/ 9134474 w 12201525"/>
              <a:gd name="connsiteY1" fmla="*/ 0 h 6867525"/>
              <a:gd name="connsiteX2" fmla="*/ 12201525 w 12201525"/>
              <a:gd name="connsiteY2" fmla="*/ 3562350 h 6867525"/>
              <a:gd name="connsiteX3" fmla="*/ 12191999 w 12201525"/>
              <a:gd name="connsiteY3" fmla="*/ 6867525 h 6867525"/>
              <a:gd name="connsiteX4" fmla="*/ 0 w 12201525"/>
              <a:gd name="connsiteY4" fmla="*/ 6867525 h 6867525"/>
              <a:gd name="connsiteX5" fmla="*/ 0 w 12201525"/>
              <a:gd name="connsiteY5" fmla="*/ 9525 h 6867525"/>
              <a:gd name="connsiteX0" fmla="*/ 0 w 12201525"/>
              <a:gd name="connsiteY0" fmla="*/ 9525 h 6867525"/>
              <a:gd name="connsiteX1" fmla="*/ 9134474 w 12201525"/>
              <a:gd name="connsiteY1" fmla="*/ 0 h 6867525"/>
              <a:gd name="connsiteX2" fmla="*/ 12201525 w 12201525"/>
              <a:gd name="connsiteY2" fmla="*/ 3562350 h 6867525"/>
              <a:gd name="connsiteX3" fmla="*/ 12191999 w 12201525"/>
              <a:gd name="connsiteY3" fmla="*/ 6867525 h 6867525"/>
              <a:gd name="connsiteX4" fmla="*/ 0 w 12201525"/>
              <a:gd name="connsiteY4" fmla="*/ 6867525 h 6867525"/>
              <a:gd name="connsiteX5" fmla="*/ 0 w 12201525"/>
              <a:gd name="connsiteY5" fmla="*/ 9525 h 6867525"/>
              <a:gd name="connsiteX0" fmla="*/ 0 w 12201525"/>
              <a:gd name="connsiteY0" fmla="*/ 9525 h 6867525"/>
              <a:gd name="connsiteX1" fmla="*/ 9134474 w 12201525"/>
              <a:gd name="connsiteY1" fmla="*/ 0 h 6867525"/>
              <a:gd name="connsiteX2" fmla="*/ 12201525 w 12201525"/>
              <a:gd name="connsiteY2" fmla="*/ 3562350 h 6867525"/>
              <a:gd name="connsiteX3" fmla="*/ 12191999 w 12201525"/>
              <a:gd name="connsiteY3" fmla="*/ 6867525 h 6867525"/>
              <a:gd name="connsiteX4" fmla="*/ 0 w 12201525"/>
              <a:gd name="connsiteY4" fmla="*/ 6867525 h 6867525"/>
              <a:gd name="connsiteX5" fmla="*/ 0 w 12201525"/>
              <a:gd name="connsiteY5" fmla="*/ 9525 h 6867525"/>
              <a:gd name="connsiteX0" fmla="*/ 0 w 12201525"/>
              <a:gd name="connsiteY0" fmla="*/ 9525 h 6867525"/>
              <a:gd name="connsiteX1" fmla="*/ 9134474 w 12201525"/>
              <a:gd name="connsiteY1" fmla="*/ 0 h 6867525"/>
              <a:gd name="connsiteX2" fmla="*/ 12201525 w 12201525"/>
              <a:gd name="connsiteY2" fmla="*/ 3562350 h 6867525"/>
              <a:gd name="connsiteX3" fmla="*/ 12191999 w 12201525"/>
              <a:gd name="connsiteY3" fmla="*/ 6867525 h 6867525"/>
              <a:gd name="connsiteX4" fmla="*/ 0 w 12201525"/>
              <a:gd name="connsiteY4" fmla="*/ 6867525 h 6867525"/>
              <a:gd name="connsiteX5" fmla="*/ 0 w 12201525"/>
              <a:gd name="connsiteY5" fmla="*/ 9525 h 6867525"/>
              <a:gd name="connsiteX0" fmla="*/ 0 w 12201525"/>
              <a:gd name="connsiteY0" fmla="*/ 9525 h 6867525"/>
              <a:gd name="connsiteX1" fmla="*/ 9134474 w 12201525"/>
              <a:gd name="connsiteY1" fmla="*/ 0 h 6867525"/>
              <a:gd name="connsiteX2" fmla="*/ 12201525 w 12201525"/>
              <a:gd name="connsiteY2" fmla="*/ 3562350 h 6867525"/>
              <a:gd name="connsiteX3" fmla="*/ 12191999 w 12201525"/>
              <a:gd name="connsiteY3" fmla="*/ 6867525 h 6867525"/>
              <a:gd name="connsiteX4" fmla="*/ 0 w 12201525"/>
              <a:gd name="connsiteY4" fmla="*/ 6867525 h 6867525"/>
              <a:gd name="connsiteX5" fmla="*/ 0 w 12201525"/>
              <a:gd name="connsiteY5" fmla="*/ 9525 h 6867525"/>
              <a:gd name="connsiteX0" fmla="*/ 0 w 12201525"/>
              <a:gd name="connsiteY0" fmla="*/ 9525 h 6867525"/>
              <a:gd name="connsiteX1" fmla="*/ 9134474 w 12201525"/>
              <a:gd name="connsiteY1" fmla="*/ 0 h 6867525"/>
              <a:gd name="connsiteX2" fmla="*/ 12201525 w 12201525"/>
              <a:gd name="connsiteY2" fmla="*/ 3562350 h 6867525"/>
              <a:gd name="connsiteX3" fmla="*/ 12191999 w 12201525"/>
              <a:gd name="connsiteY3" fmla="*/ 6867525 h 6867525"/>
              <a:gd name="connsiteX4" fmla="*/ 0 w 12201525"/>
              <a:gd name="connsiteY4" fmla="*/ 6867525 h 6867525"/>
              <a:gd name="connsiteX5" fmla="*/ 0 w 12201525"/>
              <a:gd name="connsiteY5" fmla="*/ 9525 h 6867525"/>
              <a:gd name="connsiteX0" fmla="*/ 0 w 12201525"/>
              <a:gd name="connsiteY0" fmla="*/ 9525 h 6867525"/>
              <a:gd name="connsiteX1" fmla="*/ 9134474 w 12201525"/>
              <a:gd name="connsiteY1" fmla="*/ 0 h 6867525"/>
              <a:gd name="connsiteX2" fmla="*/ 12201525 w 12201525"/>
              <a:gd name="connsiteY2" fmla="*/ 3562350 h 6867525"/>
              <a:gd name="connsiteX3" fmla="*/ 12191999 w 12201525"/>
              <a:gd name="connsiteY3" fmla="*/ 6867525 h 6867525"/>
              <a:gd name="connsiteX4" fmla="*/ 0 w 12201525"/>
              <a:gd name="connsiteY4" fmla="*/ 6867525 h 6867525"/>
              <a:gd name="connsiteX5" fmla="*/ 0 w 12201525"/>
              <a:gd name="connsiteY5" fmla="*/ 9525 h 6867525"/>
              <a:gd name="connsiteX0" fmla="*/ 0 w 12201525"/>
              <a:gd name="connsiteY0" fmla="*/ 9525 h 6867525"/>
              <a:gd name="connsiteX1" fmla="*/ 9134474 w 12201525"/>
              <a:gd name="connsiteY1" fmla="*/ 0 h 6867525"/>
              <a:gd name="connsiteX2" fmla="*/ 12201525 w 12201525"/>
              <a:gd name="connsiteY2" fmla="*/ 3562350 h 6867525"/>
              <a:gd name="connsiteX3" fmla="*/ 12191999 w 12201525"/>
              <a:gd name="connsiteY3" fmla="*/ 6867525 h 6867525"/>
              <a:gd name="connsiteX4" fmla="*/ 0 w 12201525"/>
              <a:gd name="connsiteY4" fmla="*/ 6867525 h 6867525"/>
              <a:gd name="connsiteX5" fmla="*/ 0 w 12201525"/>
              <a:gd name="connsiteY5" fmla="*/ 9525 h 6867525"/>
              <a:gd name="connsiteX0" fmla="*/ 0 w 12201525"/>
              <a:gd name="connsiteY0" fmla="*/ 15502 h 6873502"/>
              <a:gd name="connsiteX1" fmla="*/ 9098615 w 12201525"/>
              <a:gd name="connsiteY1" fmla="*/ 0 h 6873502"/>
              <a:gd name="connsiteX2" fmla="*/ 12201525 w 12201525"/>
              <a:gd name="connsiteY2" fmla="*/ 3568327 h 6873502"/>
              <a:gd name="connsiteX3" fmla="*/ 12191999 w 12201525"/>
              <a:gd name="connsiteY3" fmla="*/ 6873502 h 6873502"/>
              <a:gd name="connsiteX4" fmla="*/ 0 w 12201525"/>
              <a:gd name="connsiteY4" fmla="*/ 6873502 h 6873502"/>
              <a:gd name="connsiteX5" fmla="*/ 0 w 12201525"/>
              <a:gd name="connsiteY5" fmla="*/ 15502 h 6873502"/>
              <a:gd name="connsiteX0" fmla="*/ 0 w 12201525"/>
              <a:gd name="connsiteY0" fmla="*/ 15502 h 6873502"/>
              <a:gd name="connsiteX1" fmla="*/ 9098615 w 12201525"/>
              <a:gd name="connsiteY1" fmla="*/ 0 h 6873502"/>
              <a:gd name="connsiteX2" fmla="*/ 12201525 w 12201525"/>
              <a:gd name="connsiteY2" fmla="*/ 3568327 h 6873502"/>
              <a:gd name="connsiteX3" fmla="*/ 12191999 w 12201525"/>
              <a:gd name="connsiteY3" fmla="*/ 6873502 h 6873502"/>
              <a:gd name="connsiteX4" fmla="*/ 0 w 12201525"/>
              <a:gd name="connsiteY4" fmla="*/ 6873502 h 6873502"/>
              <a:gd name="connsiteX5" fmla="*/ 0 w 12201525"/>
              <a:gd name="connsiteY5" fmla="*/ 15502 h 6873502"/>
              <a:gd name="connsiteX0" fmla="*/ 0 w 12201525"/>
              <a:gd name="connsiteY0" fmla="*/ 15502 h 6873502"/>
              <a:gd name="connsiteX1" fmla="*/ 9098615 w 12201525"/>
              <a:gd name="connsiteY1" fmla="*/ 0 h 6873502"/>
              <a:gd name="connsiteX2" fmla="*/ 12201525 w 12201525"/>
              <a:gd name="connsiteY2" fmla="*/ 3568327 h 6873502"/>
              <a:gd name="connsiteX3" fmla="*/ 12191999 w 12201525"/>
              <a:gd name="connsiteY3" fmla="*/ 6873502 h 6873502"/>
              <a:gd name="connsiteX4" fmla="*/ 0 w 12201525"/>
              <a:gd name="connsiteY4" fmla="*/ 6873502 h 6873502"/>
              <a:gd name="connsiteX5" fmla="*/ 0 w 12201525"/>
              <a:gd name="connsiteY5" fmla="*/ 15502 h 6873502"/>
              <a:gd name="connsiteX0" fmla="*/ 0 w 12201525"/>
              <a:gd name="connsiteY0" fmla="*/ 15502 h 6873502"/>
              <a:gd name="connsiteX1" fmla="*/ 9098615 w 12201525"/>
              <a:gd name="connsiteY1" fmla="*/ 0 h 6873502"/>
              <a:gd name="connsiteX2" fmla="*/ 12201525 w 12201525"/>
              <a:gd name="connsiteY2" fmla="*/ 3568327 h 6873502"/>
              <a:gd name="connsiteX3" fmla="*/ 12191999 w 12201525"/>
              <a:gd name="connsiteY3" fmla="*/ 6873502 h 6873502"/>
              <a:gd name="connsiteX4" fmla="*/ 0 w 12201525"/>
              <a:gd name="connsiteY4" fmla="*/ 6873502 h 6873502"/>
              <a:gd name="connsiteX5" fmla="*/ 0 w 12201525"/>
              <a:gd name="connsiteY5" fmla="*/ 15502 h 6873502"/>
              <a:gd name="connsiteX0" fmla="*/ 0 w 12201525"/>
              <a:gd name="connsiteY0" fmla="*/ 6876 h 6864876"/>
              <a:gd name="connsiteX1" fmla="*/ 9098615 w 12201525"/>
              <a:gd name="connsiteY1" fmla="*/ 0 h 6864876"/>
              <a:gd name="connsiteX2" fmla="*/ 12201525 w 12201525"/>
              <a:gd name="connsiteY2" fmla="*/ 3559701 h 6864876"/>
              <a:gd name="connsiteX3" fmla="*/ 12191999 w 12201525"/>
              <a:gd name="connsiteY3" fmla="*/ 6864876 h 6864876"/>
              <a:gd name="connsiteX4" fmla="*/ 0 w 12201525"/>
              <a:gd name="connsiteY4" fmla="*/ 6864876 h 6864876"/>
              <a:gd name="connsiteX5" fmla="*/ 0 w 12201525"/>
              <a:gd name="connsiteY5" fmla="*/ 6876 h 6864876"/>
              <a:gd name="connsiteX0" fmla="*/ 0 w 12201525"/>
              <a:gd name="connsiteY0" fmla="*/ 6876 h 6864876"/>
              <a:gd name="connsiteX1" fmla="*/ 9098615 w 12201525"/>
              <a:gd name="connsiteY1" fmla="*/ 0 h 6864876"/>
              <a:gd name="connsiteX2" fmla="*/ 12201525 w 12201525"/>
              <a:gd name="connsiteY2" fmla="*/ 3559701 h 6864876"/>
              <a:gd name="connsiteX3" fmla="*/ 12191999 w 12201525"/>
              <a:gd name="connsiteY3" fmla="*/ 6864876 h 6864876"/>
              <a:gd name="connsiteX4" fmla="*/ 0 w 12201525"/>
              <a:gd name="connsiteY4" fmla="*/ 6864876 h 6864876"/>
              <a:gd name="connsiteX5" fmla="*/ 0 w 12201525"/>
              <a:gd name="connsiteY5" fmla="*/ 6876 h 6864876"/>
              <a:gd name="connsiteX0" fmla="*/ 0 w 12201525"/>
              <a:gd name="connsiteY0" fmla="*/ 6876 h 6864876"/>
              <a:gd name="connsiteX1" fmla="*/ 9133121 w 12201525"/>
              <a:gd name="connsiteY1" fmla="*/ 0 h 6864876"/>
              <a:gd name="connsiteX2" fmla="*/ 12201525 w 12201525"/>
              <a:gd name="connsiteY2" fmla="*/ 3559701 h 6864876"/>
              <a:gd name="connsiteX3" fmla="*/ 12191999 w 12201525"/>
              <a:gd name="connsiteY3" fmla="*/ 6864876 h 6864876"/>
              <a:gd name="connsiteX4" fmla="*/ 0 w 12201525"/>
              <a:gd name="connsiteY4" fmla="*/ 6864876 h 6864876"/>
              <a:gd name="connsiteX5" fmla="*/ 0 w 12201525"/>
              <a:gd name="connsiteY5" fmla="*/ 6876 h 6864876"/>
              <a:gd name="connsiteX0" fmla="*/ 0 w 12201525"/>
              <a:gd name="connsiteY0" fmla="*/ 6876 h 6864876"/>
              <a:gd name="connsiteX1" fmla="*/ 9133121 w 12201525"/>
              <a:gd name="connsiteY1" fmla="*/ 0 h 6864876"/>
              <a:gd name="connsiteX2" fmla="*/ 12201525 w 12201525"/>
              <a:gd name="connsiteY2" fmla="*/ 3559701 h 6864876"/>
              <a:gd name="connsiteX3" fmla="*/ 12191999 w 12201525"/>
              <a:gd name="connsiteY3" fmla="*/ 6864876 h 6864876"/>
              <a:gd name="connsiteX4" fmla="*/ 0 w 12201525"/>
              <a:gd name="connsiteY4" fmla="*/ 6864876 h 6864876"/>
              <a:gd name="connsiteX5" fmla="*/ 0 w 12201525"/>
              <a:gd name="connsiteY5" fmla="*/ 6876 h 6864876"/>
              <a:gd name="connsiteX0" fmla="*/ 0 w 12201525"/>
              <a:gd name="connsiteY0" fmla="*/ 6876 h 6864876"/>
              <a:gd name="connsiteX1" fmla="*/ 9133121 w 12201525"/>
              <a:gd name="connsiteY1" fmla="*/ 0 h 6864876"/>
              <a:gd name="connsiteX2" fmla="*/ 12201525 w 12201525"/>
              <a:gd name="connsiteY2" fmla="*/ 3559701 h 6864876"/>
              <a:gd name="connsiteX3" fmla="*/ 12191999 w 12201525"/>
              <a:gd name="connsiteY3" fmla="*/ 6864876 h 6864876"/>
              <a:gd name="connsiteX4" fmla="*/ 0 w 12201525"/>
              <a:gd name="connsiteY4" fmla="*/ 6864876 h 6864876"/>
              <a:gd name="connsiteX5" fmla="*/ 0 w 12201525"/>
              <a:gd name="connsiteY5" fmla="*/ 6876 h 6864876"/>
              <a:gd name="connsiteX0" fmla="*/ 0 w 12201525"/>
              <a:gd name="connsiteY0" fmla="*/ 6876 h 6864876"/>
              <a:gd name="connsiteX1" fmla="*/ 9127742 w 12201525"/>
              <a:gd name="connsiteY1" fmla="*/ 0 h 6864876"/>
              <a:gd name="connsiteX2" fmla="*/ 12201525 w 12201525"/>
              <a:gd name="connsiteY2" fmla="*/ 3559701 h 6864876"/>
              <a:gd name="connsiteX3" fmla="*/ 12191999 w 12201525"/>
              <a:gd name="connsiteY3" fmla="*/ 6864876 h 6864876"/>
              <a:gd name="connsiteX4" fmla="*/ 0 w 12201525"/>
              <a:gd name="connsiteY4" fmla="*/ 6864876 h 6864876"/>
              <a:gd name="connsiteX5" fmla="*/ 0 w 12201525"/>
              <a:gd name="connsiteY5" fmla="*/ 6876 h 6864876"/>
              <a:gd name="connsiteX0" fmla="*/ 0 w 12201525"/>
              <a:gd name="connsiteY0" fmla="*/ 6876 h 6864876"/>
              <a:gd name="connsiteX1" fmla="*/ 9133121 w 12201525"/>
              <a:gd name="connsiteY1" fmla="*/ 0 h 6864876"/>
              <a:gd name="connsiteX2" fmla="*/ 12201525 w 12201525"/>
              <a:gd name="connsiteY2" fmla="*/ 3559701 h 6864876"/>
              <a:gd name="connsiteX3" fmla="*/ 12191999 w 12201525"/>
              <a:gd name="connsiteY3" fmla="*/ 6864876 h 6864876"/>
              <a:gd name="connsiteX4" fmla="*/ 0 w 12201525"/>
              <a:gd name="connsiteY4" fmla="*/ 6864876 h 6864876"/>
              <a:gd name="connsiteX5" fmla="*/ 0 w 12201525"/>
              <a:gd name="connsiteY5" fmla="*/ 6876 h 6864876"/>
              <a:gd name="connsiteX0" fmla="*/ 0 w 12201525"/>
              <a:gd name="connsiteY0" fmla="*/ 1498 h 6859498"/>
              <a:gd name="connsiteX1" fmla="*/ 9133121 w 12201525"/>
              <a:gd name="connsiteY1" fmla="*/ 0 h 6859498"/>
              <a:gd name="connsiteX2" fmla="*/ 12201525 w 12201525"/>
              <a:gd name="connsiteY2" fmla="*/ 3554323 h 6859498"/>
              <a:gd name="connsiteX3" fmla="*/ 12191999 w 12201525"/>
              <a:gd name="connsiteY3" fmla="*/ 6859498 h 6859498"/>
              <a:gd name="connsiteX4" fmla="*/ 0 w 12201525"/>
              <a:gd name="connsiteY4" fmla="*/ 6859498 h 6859498"/>
              <a:gd name="connsiteX5" fmla="*/ 0 w 12201525"/>
              <a:gd name="connsiteY5" fmla="*/ 1498 h 6859498"/>
              <a:gd name="connsiteX0" fmla="*/ 0 w 12196930"/>
              <a:gd name="connsiteY0" fmla="*/ 1498 h 6859498"/>
              <a:gd name="connsiteX1" fmla="*/ 9133121 w 12196930"/>
              <a:gd name="connsiteY1" fmla="*/ 0 h 6859498"/>
              <a:gd name="connsiteX2" fmla="*/ 12196930 w 12196930"/>
              <a:gd name="connsiteY2" fmla="*/ 3549728 h 6859498"/>
              <a:gd name="connsiteX3" fmla="*/ 12191999 w 12196930"/>
              <a:gd name="connsiteY3" fmla="*/ 6859498 h 6859498"/>
              <a:gd name="connsiteX4" fmla="*/ 0 w 12196930"/>
              <a:gd name="connsiteY4" fmla="*/ 6859498 h 6859498"/>
              <a:gd name="connsiteX5" fmla="*/ 0 w 12196930"/>
              <a:gd name="connsiteY5" fmla="*/ 1498 h 6859498"/>
              <a:gd name="connsiteX0" fmla="*/ 0 w 12192599"/>
              <a:gd name="connsiteY0" fmla="*/ 1498 h 6859498"/>
              <a:gd name="connsiteX1" fmla="*/ 9133121 w 12192599"/>
              <a:gd name="connsiteY1" fmla="*/ 0 h 6859498"/>
              <a:gd name="connsiteX2" fmla="*/ 12187740 w 12192599"/>
              <a:gd name="connsiteY2" fmla="*/ 3549728 h 6859498"/>
              <a:gd name="connsiteX3" fmla="*/ 12191999 w 12192599"/>
              <a:gd name="connsiteY3" fmla="*/ 6859498 h 6859498"/>
              <a:gd name="connsiteX4" fmla="*/ 0 w 12192599"/>
              <a:gd name="connsiteY4" fmla="*/ 6859498 h 6859498"/>
              <a:gd name="connsiteX5" fmla="*/ 0 w 12192599"/>
              <a:gd name="connsiteY5" fmla="*/ 1498 h 6859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599" h="6859498">
                <a:moveTo>
                  <a:pt x="0" y="1498"/>
                </a:moveTo>
                <a:lnTo>
                  <a:pt x="9133121" y="0"/>
                </a:lnTo>
                <a:cubicBezTo>
                  <a:pt x="10941201" y="1093691"/>
                  <a:pt x="11816297" y="2559984"/>
                  <a:pt x="12187740" y="3549728"/>
                </a:cubicBezTo>
                <a:cubicBezTo>
                  <a:pt x="12184565" y="4651453"/>
                  <a:pt x="12195174" y="5757773"/>
                  <a:pt x="12191999" y="6859498"/>
                </a:cubicBezTo>
                <a:lnTo>
                  <a:pt x="0" y="6859498"/>
                </a:lnTo>
                <a:lnTo>
                  <a:pt x="0" y="1498"/>
                </a:lnTo>
                <a:close/>
              </a:path>
            </a:pathLst>
          </a:custGeom>
        </p:spPr>
        <p:txBody>
          <a:bodyPr/>
          <a:lstStyle>
            <a:lvl1pPr marL="30163" indent="0">
              <a:buNone/>
              <a:defRPr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66000" y="1889550"/>
            <a:ext cx="9608400" cy="1310850"/>
          </a:xfrm>
        </p:spPr>
        <p:txBody>
          <a:bodyPr anchor="t">
            <a:noAutofit/>
          </a:bodyPr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42D259-ACB8-4FD1-AC0F-9CAC8F5E07E0}" type="datetimeFigureOut">
              <a:rPr lang="sv-SE" smtClean="0"/>
              <a:pPr/>
              <a:t>2021-10-20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4C9B0E5-37D7-412E-A162-6A236BADC197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78" y="-9524"/>
            <a:ext cx="3096000" cy="3599059"/>
          </a:xfrm>
          <a:prstGeom prst="rect">
            <a:avLst/>
          </a:prstGeom>
        </p:spPr>
      </p:pic>
      <p:pic>
        <p:nvPicPr>
          <p:cNvPr id="9" name="Bildobjekt 8" descr="En bild som visar ritning&#10;&#10;Automatiskt genererad beskrivning">
            <a:extLst>
              <a:ext uri="{FF2B5EF4-FFF2-40B4-BE49-F238E27FC236}">
                <a16:creationId xmlns:a16="http://schemas.microsoft.com/office/drawing/2014/main" id="{C07B919C-66BA-4EE9-B4B5-5D94DE20BC2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171" y="388536"/>
            <a:ext cx="1175965" cy="486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1585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18DA-410A-4124-BB0F-DE8CA676B1E5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D975-63FF-4468-AC34-025F73E043F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068378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t avsnit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66000" y="1889550"/>
            <a:ext cx="9608400" cy="1310850"/>
          </a:xfrm>
        </p:spPr>
        <p:txBody>
          <a:bodyPr anchor="t">
            <a:noAutofit/>
          </a:bodyPr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42D259-ACB8-4FD1-AC0F-9CAC8F5E07E0}" type="datetimeFigureOut">
              <a:rPr lang="sv-SE" smtClean="0"/>
              <a:pPr/>
              <a:t>2021-10-20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4C9B0E5-37D7-412E-A162-6A236BADC197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78" y="-9524"/>
            <a:ext cx="3096000" cy="3599059"/>
          </a:xfrm>
          <a:prstGeom prst="rect">
            <a:avLst/>
          </a:prstGeom>
        </p:spPr>
      </p:pic>
      <p:pic>
        <p:nvPicPr>
          <p:cNvPr id="8" name="Bildobjekt 7" descr="En bild som visar ritning&#10;&#10;Automatiskt genererad beskrivning">
            <a:extLst>
              <a:ext uri="{FF2B5EF4-FFF2-40B4-BE49-F238E27FC236}">
                <a16:creationId xmlns:a16="http://schemas.microsoft.com/office/drawing/2014/main" id="{91DB7D1E-37AF-4FA0-8FD2-F23EC80E0E0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171" y="388536"/>
            <a:ext cx="1175965" cy="486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4872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ött avsni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48"/>
            <a:ext cx="12192000" cy="685190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6000" y="2747964"/>
            <a:ext cx="9608400" cy="1966912"/>
          </a:xfrm>
        </p:spPr>
        <p:txBody>
          <a:bodyPr anchor="t">
            <a:noAutofit/>
          </a:bodyPr>
          <a:lstStyle>
            <a:lvl1pPr algn="ctr">
              <a:defRPr sz="5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B42D259-ACB8-4FD1-AC0F-9CAC8F5E07E0}" type="datetimeFigureOut">
              <a:rPr lang="sv-SE" smtClean="0"/>
              <a:pPr/>
              <a:t>2021-10-20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4C9B0E5-37D7-412E-A162-6A236BADC197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78" y="-9524"/>
            <a:ext cx="3096000" cy="3599059"/>
          </a:xfrm>
          <a:prstGeom prst="rect">
            <a:avLst/>
          </a:prstGeom>
        </p:spPr>
      </p:pic>
      <p:pic>
        <p:nvPicPr>
          <p:cNvPr id="9" name="Bildobjekt 8" descr="En bild som visar ritning&#10;&#10;Automatiskt genererad beskrivning">
            <a:extLst>
              <a:ext uri="{FF2B5EF4-FFF2-40B4-BE49-F238E27FC236}">
                <a16:creationId xmlns:a16="http://schemas.microsoft.com/office/drawing/2014/main" id="{E0CF1DFE-83CD-4DBA-9864-1BB764A14C1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171" y="388536"/>
            <a:ext cx="1175965" cy="486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9451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Grått avsni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48"/>
            <a:ext cx="12192000" cy="685190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6000" y="2747964"/>
            <a:ext cx="9608400" cy="1966912"/>
          </a:xfrm>
        </p:spPr>
        <p:txBody>
          <a:bodyPr anchor="t">
            <a:noAutofit/>
          </a:bodyPr>
          <a:lstStyle>
            <a:lvl1pPr algn="ctr">
              <a:defRPr sz="5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B42D259-ACB8-4FD1-AC0F-9CAC8F5E07E0}" type="datetimeFigureOut">
              <a:rPr lang="sv-SE" smtClean="0"/>
              <a:pPr/>
              <a:t>2021-10-20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4C9B0E5-37D7-412E-A162-6A236BADC197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78" y="-9524"/>
            <a:ext cx="3096000" cy="3599059"/>
          </a:xfrm>
          <a:prstGeom prst="rect">
            <a:avLst/>
          </a:prstGeom>
        </p:spPr>
      </p:pic>
      <p:pic>
        <p:nvPicPr>
          <p:cNvPr id="9" name="Bildobjekt 8" descr="En bild som visar ritning&#10;&#10;Automatiskt genererad beskrivning">
            <a:extLst>
              <a:ext uri="{FF2B5EF4-FFF2-40B4-BE49-F238E27FC236}">
                <a16:creationId xmlns:a16="http://schemas.microsoft.com/office/drawing/2014/main" id="{66BA1DF9-F254-47E8-AD5B-F1789C944EB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171" y="388536"/>
            <a:ext cx="1175965" cy="486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9965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66000" y="2746800"/>
            <a:ext cx="9608400" cy="1965600"/>
          </a:xfrm>
        </p:spPr>
        <p:txBody>
          <a:bodyPr anchor="t">
            <a:noAutofit/>
          </a:bodyPr>
          <a:lstStyle>
            <a:lvl1pPr algn="ctr">
              <a:defRPr sz="44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66000" y="4809600"/>
            <a:ext cx="9608400" cy="14256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273154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74939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6000" y="2746800"/>
            <a:ext cx="9608400" cy="1965600"/>
          </a:xfrm>
        </p:spPr>
        <p:txBody>
          <a:bodyPr anchor="t">
            <a:no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66000" y="4810125"/>
            <a:ext cx="9608400" cy="1427163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230B7FC-8DD1-423E-8EF4-94D7897E47A9}" type="datetimeFigureOut">
              <a:rPr lang="sv-SE" smtClean="0"/>
              <a:pPr/>
              <a:t>2021-10-20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A89D212-3966-4D00-A59B-EFC19ACC4594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405954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66000" y="2494800"/>
            <a:ext cx="4716000" cy="374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552325" y="2494800"/>
            <a:ext cx="4716000" cy="374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1073676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törre höger mö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4234" y="975186"/>
            <a:ext cx="5326992" cy="1112405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66000" y="2494800"/>
            <a:ext cx="5325226" cy="374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5999" y="975186"/>
            <a:ext cx="4172325" cy="526001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049166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6000" y="975600"/>
            <a:ext cx="9608400" cy="1112400"/>
          </a:xfrm>
        </p:spPr>
        <p:txBody>
          <a:bodyPr>
            <a:noAutofit/>
          </a:bodyPr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66001" y="2162175"/>
            <a:ext cx="4716000" cy="609600"/>
          </a:xfrm>
        </p:spPr>
        <p:txBody>
          <a:bodyPr anchor="ctr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66000" y="2845950"/>
            <a:ext cx="4716000" cy="3391337"/>
          </a:xfrm>
        </p:spPr>
        <p:txBody>
          <a:bodyPr>
            <a:no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551200" y="2162175"/>
            <a:ext cx="4723200" cy="609600"/>
          </a:xfrm>
        </p:spPr>
        <p:txBody>
          <a:bodyPr anchor="ctr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551200" y="2847600"/>
            <a:ext cx="4716000" cy="3391200"/>
          </a:xfrm>
        </p:spPr>
        <p:txBody>
          <a:bodyPr>
            <a:no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0164460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48754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6000" y="2746800"/>
            <a:ext cx="9608400" cy="1965600"/>
          </a:xfrm>
        </p:spPr>
        <p:txBody>
          <a:bodyPr anchor="t">
            <a:noAutofit/>
          </a:bodyPr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66000" y="4810125"/>
            <a:ext cx="9608400" cy="1427163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65C18DA-410A-4124-BB0F-DE8CA676B1E5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DBAD975-63FF-4468-AC34-025F73E043F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369153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0242729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66000" y="2746800"/>
            <a:ext cx="9608400" cy="1965600"/>
          </a:xfrm>
        </p:spPr>
        <p:txBody>
          <a:bodyPr anchor="t">
            <a:noAutofit/>
          </a:bodyPr>
          <a:lstStyle>
            <a:lvl1pPr algn="ctr">
              <a:defRPr sz="44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66000" y="4809600"/>
            <a:ext cx="9608400" cy="14256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943273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4109376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6000" y="2746800"/>
            <a:ext cx="9608400" cy="1965600"/>
          </a:xfrm>
        </p:spPr>
        <p:txBody>
          <a:bodyPr anchor="t">
            <a:no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66000" y="4810125"/>
            <a:ext cx="9608400" cy="1427163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230B7FC-8DD1-423E-8EF4-94D7897E47A9}" type="datetimeFigureOut">
              <a:rPr lang="sv-SE" smtClean="0"/>
              <a:pPr/>
              <a:t>2021-10-20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A89D212-3966-4D00-A59B-EFC19ACC4594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4988658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66000" y="2494800"/>
            <a:ext cx="4716000" cy="374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552325" y="2494800"/>
            <a:ext cx="4716000" cy="374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1135514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törre höger mö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4234" y="975186"/>
            <a:ext cx="5326992" cy="1112405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66000" y="2494800"/>
            <a:ext cx="5325226" cy="374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5999" y="975186"/>
            <a:ext cx="4172325" cy="526001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852759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6000" y="975600"/>
            <a:ext cx="9608400" cy="1112400"/>
          </a:xfrm>
        </p:spPr>
        <p:txBody>
          <a:bodyPr>
            <a:noAutofit/>
          </a:bodyPr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66001" y="2162175"/>
            <a:ext cx="4716000" cy="609600"/>
          </a:xfrm>
        </p:spPr>
        <p:txBody>
          <a:bodyPr anchor="ctr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66000" y="2845950"/>
            <a:ext cx="4716000" cy="3391337"/>
          </a:xfrm>
        </p:spPr>
        <p:txBody>
          <a:bodyPr>
            <a:no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551200" y="2162175"/>
            <a:ext cx="4723200" cy="609600"/>
          </a:xfrm>
        </p:spPr>
        <p:txBody>
          <a:bodyPr anchor="ctr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551200" y="2847600"/>
            <a:ext cx="4716000" cy="3391200"/>
          </a:xfrm>
        </p:spPr>
        <p:txBody>
          <a:bodyPr>
            <a:no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304884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6140491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4538956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66000" y="2746800"/>
            <a:ext cx="9608400" cy="1965600"/>
          </a:xfrm>
        </p:spPr>
        <p:txBody>
          <a:bodyPr anchor="t">
            <a:noAutofit/>
          </a:bodyPr>
          <a:lstStyle>
            <a:lvl1pPr algn="ctr">
              <a:defRPr sz="44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66000" y="4809600"/>
            <a:ext cx="9608400" cy="1425600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22208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66000" y="2494800"/>
            <a:ext cx="4716000" cy="374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552325" y="2494800"/>
            <a:ext cx="4716000" cy="374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18DA-410A-4124-BB0F-DE8CA676B1E5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D975-63FF-4468-AC34-025F73E043F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3523978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3194649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6000" y="2746800"/>
            <a:ext cx="9608400" cy="1965600"/>
          </a:xfrm>
        </p:spPr>
        <p:txBody>
          <a:bodyPr anchor="t">
            <a:no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66000" y="4810125"/>
            <a:ext cx="9608400" cy="1427163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230B7FC-8DD1-423E-8EF4-94D7897E47A9}" type="datetimeFigureOut">
              <a:rPr lang="sv-SE" smtClean="0"/>
              <a:pPr/>
              <a:t>2021-10-20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A89D212-3966-4D00-A59B-EFC19ACC4594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8666302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66000" y="2494800"/>
            <a:ext cx="4716000" cy="374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552325" y="2494800"/>
            <a:ext cx="4716000" cy="374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2661151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törre höger mö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4234" y="975186"/>
            <a:ext cx="5326992" cy="1112405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66000" y="2494800"/>
            <a:ext cx="5325226" cy="374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5999" y="975186"/>
            <a:ext cx="4172325" cy="526001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7459142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6000" y="975600"/>
            <a:ext cx="9608400" cy="1112400"/>
          </a:xfrm>
        </p:spPr>
        <p:txBody>
          <a:bodyPr>
            <a:noAutofit/>
          </a:bodyPr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66001" y="2162175"/>
            <a:ext cx="4716000" cy="609600"/>
          </a:xfrm>
        </p:spPr>
        <p:txBody>
          <a:bodyPr anchor="ctr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66000" y="2845950"/>
            <a:ext cx="4716000" cy="3391337"/>
          </a:xfrm>
        </p:spPr>
        <p:txBody>
          <a:bodyPr>
            <a:no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551200" y="2162175"/>
            <a:ext cx="4723200" cy="609600"/>
          </a:xfrm>
        </p:spPr>
        <p:txBody>
          <a:bodyPr anchor="ctr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551200" y="2847600"/>
            <a:ext cx="4716000" cy="3391200"/>
          </a:xfrm>
        </p:spPr>
        <p:txBody>
          <a:bodyPr>
            <a:no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6862245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4518898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B7FC-8DD1-423E-8EF4-94D7897E47A9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D212-3966-4D00-A59B-EFC19ACC459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49645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törre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4234" y="874602"/>
            <a:ext cx="5326992" cy="1228518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66000" y="2494800"/>
            <a:ext cx="5325226" cy="374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5999" y="874602"/>
            <a:ext cx="4172325" cy="536059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18DA-410A-4124-BB0F-DE8CA676B1E5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D975-63FF-4468-AC34-025F73E043F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8499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6000" y="875015"/>
            <a:ext cx="9608400" cy="1228105"/>
          </a:xfrm>
        </p:spPr>
        <p:txBody>
          <a:bodyPr>
            <a:noAutofit/>
          </a:bodyPr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66001" y="2162175"/>
            <a:ext cx="4716000" cy="609600"/>
          </a:xfrm>
        </p:spPr>
        <p:txBody>
          <a:bodyPr anchor="ctr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66000" y="2845950"/>
            <a:ext cx="4716000" cy="3391337"/>
          </a:xfrm>
        </p:spPr>
        <p:txBody>
          <a:bodyPr>
            <a:no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551200" y="2162175"/>
            <a:ext cx="4723200" cy="609600"/>
          </a:xfrm>
        </p:spPr>
        <p:txBody>
          <a:bodyPr anchor="ctr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551200" y="2847600"/>
            <a:ext cx="4716000" cy="3391200"/>
          </a:xfrm>
        </p:spPr>
        <p:txBody>
          <a:bodyPr>
            <a:no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18DA-410A-4124-BB0F-DE8CA676B1E5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D975-63FF-4468-AC34-025F73E043F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59653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18DA-410A-4124-BB0F-DE8CA676B1E5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D975-63FF-4468-AC34-025F73E043F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78970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18DA-410A-4124-BB0F-DE8CA676B1E5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D975-63FF-4468-AC34-025F73E043F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11594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18DA-410A-4124-BB0F-DE8CA676B1E5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D975-63FF-4468-AC34-025F73E043F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31165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3.emf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2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10" Type="http://schemas.openxmlformats.org/officeDocument/2006/relationships/image" Target="../media/image7.png"/><Relationship Id="rId4" Type="http://schemas.openxmlformats.org/officeDocument/2006/relationships/slideLayout" Target="../slideLayouts/slideLayout26.xml"/><Relationship Id="rId9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5.xml"/><Relationship Id="rId10" Type="http://schemas.openxmlformats.org/officeDocument/2006/relationships/image" Target="../media/image8.png"/><Relationship Id="rId4" Type="http://schemas.openxmlformats.org/officeDocument/2006/relationships/slideLayout" Target="../slideLayouts/slideLayout34.xml"/><Relationship Id="rId9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5" Type="http://schemas.openxmlformats.org/officeDocument/2006/relationships/slideLayout" Target="../slideLayouts/slideLayout43.xml"/><Relationship Id="rId10" Type="http://schemas.openxmlformats.org/officeDocument/2006/relationships/image" Target="../media/image9.jpeg"/><Relationship Id="rId4" Type="http://schemas.openxmlformats.org/officeDocument/2006/relationships/slideLayout" Target="../slideLayouts/slideLayout42.xml"/><Relationship Id="rId9" Type="http://schemas.openxmlformats.org/officeDocument/2006/relationships/theme" Target="../theme/theme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>
            <a:extLst>
              <a:ext uri="{FF2B5EF4-FFF2-40B4-BE49-F238E27FC236}">
                <a16:creationId xmlns:a16="http://schemas.microsoft.com/office/drawing/2014/main" id="{C376CDD0-9A3E-4D42-A72D-71F6AEC57F58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64233" y="874602"/>
            <a:ext cx="9609825" cy="123139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64232" y="2495203"/>
            <a:ext cx="9609825" cy="37385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4232" y="6356350"/>
            <a:ext cx="12693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765C18DA-410A-4124-BB0F-DE8CA676B1E5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457449" y="6356350"/>
            <a:ext cx="60293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9009033" y="6356350"/>
            <a:ext cx="127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DBAD975-63FF-4468-AC34-025F73E043F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97148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</p:sldLayoutIdLs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8763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Symbol" panose="05050102010706020507" pitchFamily="18" charset="2"/>
        <a:buChar char="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9" pos="3840">
          <p15:clr>
            <a:srgbClr val="F26B43"/>
          </p15:clr>
        </p15:guide>
        <p15:guide id="10" orient="horz" pos="216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88DC57B8-96C9-401F-BEB2-987CD6ADD88C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64233" y="874602"/>
            <a:ext cx="9609825" cy="123139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64232" y="2495203"/>
            <a:ext cx="9609825" cy="37385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4232" y="6356350"/>
            <a:ext cx="12693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4B42D259-ACB8-4FD1-AC0F-9CAC8F5E07E0}" type="datetimeFigureOut">
              <a:rPr lang="sv-SE" smtClean="0"/>
              <a:t>2021-10-20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457449" y="6356350"/>
            <a:ext cx="60293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9009033" y="6356350"/>
            <a:ext cx="127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4C9B0E5-37D7-412E-A162-6A236BADC19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4807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</p:sldLayoutIdLs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8763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Symbol" panose="05050102010706020507" pitchFamily="18" charset="2"/>
        <a:buChar char="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9" pos="3840">
          <p15:clr>
            <a:srgbClr val="F26B43"/>
          </p15:clr>
        </p15:guide>
        <p15:guide id="10" orient="horz" pos="216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2E2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64233" y="874602"/>
            <a:ext cx="9609825" cy="123139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64232" y="2495203"/>
            <a:ext cx="9609825" cy="37385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4232" y="6356350"/>
            <a:ext cx="12693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B42D259-ACB8-4FD1-AC0F-9CAC8F5E07E0}" type="datetimeFigureOut">
              <a:rPr lang="sv-SE" smtClean="0"/>
              <a:pPr/>
              <a:t>2021-10-20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457449" y="6356350"/>
            <a:ext cx="60293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9009033" y="6356350"/>
            <a:ext cx="127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34C9B0E5-37D7-412E-A162-6A236BADC197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78" y="-9524"/>
            <a:ext cx="3096000" cy="3599059"/>
          </a:xfrm>
          <a:prstGeom prst="rect">
            <a:avLst/>
          </a:prstGeom>
        </p:spPr>
      </p:pic>
      <p:pic>
        <p:nvPicPr>
          <p:cNvPr id="8" name="Bildobjekt 7" descr="En bild som visar ritning&#10;&#10;Automatiskt genererad beskrivning">
            <a:extLst>
              <a:ext uri="{FF2B5EF4-FFF2-40B4-BE49-F238E27FC236}">
                <a16:creationId xmlns:a16="http://schemas.microsoft.com/office/drawing/2014/main" id="{05E2CB7E-A3C4-4B87-A60A-A968FF73A4B3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171" y="388536"/>
            <a:ext cx="1175965" cy="486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646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704" r:id="rId2"/>
    <p:sldLayoutId id="2147483684" r:id="rId3"/>
    <p:sldLayoutId id="2147483685" r:id="rId4"/>
  </p:sldLayoutIdLs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4400" b="1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58763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Symbol" panose="05050102010706020507" pitchFamily="18" charset="2"/>
        <a:buChar char=""/>
        <a:defRPr sz="1800" kern="1200">
          <a:solidFill>
            <a:srgbClr val="FFFFF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sz="16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4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4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9" pos="3840">
          <p15:clr>
            <a:srgbClr val="F26B43"/>
          </p15:clr>
        </p15:guide>
        <p15:guide id="10" orient="horz" pos="2160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01E141CC-09B0-40DE-8689-3F3B027583FA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64233" y="975186"/>
            <a:ext cx="9609825" cy="111240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64232" y="2495203"/>
            <a:ext cx="9609825" cy="37385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4232" y="6356350"/>
            <a:ext cx="12693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D230B7FC-8DD1-423E-8EF4-94D7897E47A9}" type="datetimeFigureOut">
              <a:rPr lang="sv-SE" smtClean="0"/>
              <a:pPr/>
              <a:t>2021-10-20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457449" y="6356350"/>
            <a:ext cx="60293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9009033" y="6356350"/>
            <a:ext cx="127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A89D212-3966-4D00-A59B-EFC19ACC4594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1014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8763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Symbol" panose="05050102010706020507" pitchFamily="18" charset="2"/>
        <a:buChar char="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9" pos="3840">
          <p15:clr>
            <a:srgbClr val="F26B43"/>
          </p15:clr>
        </p15:guide>
        <p15:guide id="10" orient="horz" pos="2160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222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64233" y="975186"/>
            <a:ext cx="9609825" cy="111240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64232" y="2495203"/>
            <a:ext cx="9609825" cy="37385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4232" y="6356350"/>
            <a:ext cx="12693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D230B7FC-8DD1-423E-8EF4-94D7897E47A9}" type="datetimeFigureOut">
              <a:rPr lang="sv-SE" smtClean="0"/>
              <a:pPr/>
              <a:t>2021-10-20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457449" y="6356350"/>
            <a:ext cx="60293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9009033" y="6356350"/>
            <a:ext cx="127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A89D212-3966-4D00-A59B-EFC19ACC4594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koppling 8">
            <a:extLst>
              <a:ext uri="{FF2B5EF4-FFF2-40B4-BE49-F238E27FC236}">
                <a16:creationId xmlns:a16="http://schemas.microsoft.com/office/drawing/2014/main" id="{A52E8933-DCFE-49DC-8860-51A0F5BEB337}"/>
              </a:ext>
            </a:extLst>
          </p:cNvPr>
          <p:cNvCxnSpPr/>
          <p:nvPr userDrawn="1"/>
        </p:nvCxnSpPr>
        <p:spPr>
          <a:xfrm>
            <a:off x="0" y="6279521"/>
            <a:ext cx="12192000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Bildobjekt 10" descr="En bild som visar ritning&#10;&#10;Automatiskt genererad beskrivning">
            <a:extLst>
              <a:ext uri="{FF2B5EF4-FFF2-40B4-BE49-F238E27FC236}">
                <a16:creationId xmlns:a16="http://schemas.microsoft.com/office/drawing/2014/main" id="{FBF56087-D006-4AE0-B04E-26938F3EF59F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2244" y="6356350"/>
            <a:ext cx="975640" cy="403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70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58763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Symbol" panose="05050102010706020507" pitchFamily="18" charset="2"/>
        <a:buChar char="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9" pos="3840">
          <p15:clr>
            <a:srgbClr val="F26B43"/>
          </p15:clr>
        </p15:guide>
        <p15:guide id="10" orient="horz" pos="2160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 descr="En bild som visar ritning&#10;&#10;Automatiskt genererad beskrivning">
            <a:extLst>
              <a:ext uri="{FF2B5EF4-FFF2-40B4-BE49-F238E27FC236}">
                <a16:creationId xmlns:a16="http://schemas.microsoft.com/office/drawing/2014/main" id="{3AE7FF09-5CCC-4FAB-8408-8005BA4AAF14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2244" y="6356350"/>
            <a:ext cx="975483" cy="403200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64233" y="975186"/>
            <a:ext cx="9609825" cy="111240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64232" y="2495203"/>
            <a:ext cx="9609825" cy="37385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4232" y="6356350"/>
            <a:ext cx="12693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D230B7FC-8DD1-423E-8EF4-94D7897E47A9}" type="datetimeFigureOut">
              <a:rPr lang="sv-SE" smtClean="0"/>
              <a:pPr/>
              <a:t>2021-10-20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457449" y="6356350"/>
            <a:ext cx="60293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9009033" y="6356350"/>
            <a:ext cx="127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A89D212-3966-4D00-A59B-EFC19ACC4594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koppling 8">
            <a:extLst>
              <a:ext uri="{FF2B5EF4-FFF2-40B4-BE49-F238E27FC236}">
                <a16:creationId xmlns:a16="http://schemas.microsoft.com/office/drawing/2014/main" id="{A52E8933-DCFE-49DC-8860-51A0F5BEB337}"/>
              </a:ext>
            </a:extLst>
          </p:cNvPr>
          <p:cNvCxnSpPr/>
          <p:nvPr userDrawn="1"/>
        </p:nvCxnSpPr>
        <p:spPr>
          <a:xfrm>
            <a:off x="0" y="6279521"/>
            <a:ext cx="121920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4266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8763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Symbol" panose="05050102010706020507" pitchFamily="18" charset="2"/>
        <a:buChar char="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9" pos="3840">
          <p15:clr>
            <a:srgbClr val="F26B43"/>
          </p15:clr>
        </p15:guide>
        <p15:guide id="10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0" y="2747964"/>
            <a:ext cx="11887200" cy="2459762"/>
          </a:xfrm>
        </p:spPr>
        <p:txBody>
          <a:bodyPr/>
          <a:lstStyle/>
          <a:p>
            <a:r>
              <a:rPr lang="sv-SE" dirty="0"/>
              <a:t>Överenskommelseförhandlingar på hälso- och sjukvårdens område 2022</a:t>
            </a:r>
          </a:p>
        </p:txBody>
      </p:sp>
    </p:spTree>
    <p:extLst>
      <p:ext uri="{BB962C8B-B14F-4D97-AF65-F5344CB8AC3E}">
        <p14:creationId xmlns:p14="http://schemas.microsoft.com/office/powerpoint/2010/main" val="37254039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2351B0-8000-4144-B8E3-BE3399BB3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ser ni behov av?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8BA8A0C-CE52-4BE7-8B47-AF6CD083F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Viktiga inspel inför förhandlingarna</a:t>
            </a:r>
          </a:p>
        </p:txBody>
      </p:sp>
    </p:spTree>
    <p:extLst>
      <p:ext uri="{BB962C8B-B14F-4D97-AF65-F5344CB8AC3E}">
        <p14:creationId xmlns:p14="http://schemas.microsoft.com/office/powerpoint/2010/main" val="2895949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1E3DF5-BE62-C742-AD69-948C9C34C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359" y="160225"/>
            <a:ext cx="9609825" cy="1231392"/>
          </a:xfrm>
        </p:spPr>
        <p:txBody>
          <a:bodyPr/>
          <a:lstStyle/>
          <a:p>
            <a:r>
              <a:rPr lang="sv-SE" dirty="0"/>
              <a:t>SKR:s arbetssätt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9F3F46B-92DF-854B-943F-95D8A841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737" y="971553"/>
            <a:ext cx="11350601" cy="5589270"/>
          </a:xfrm>
        </p:spPr>
        <p:txBody>
          <a:bodyPr/>
          <a:lstStyle/>
          <a:p>
            <a:r>
              <a:rPr lang="sv-SE" sz="2000" dirty="0"/>
              <a:t>Sjukvårdsdelegation /AU lägger fast inriktning </a:t>
            </a:r>
          </a:p>
          <a:p>
            <a:r>
              <a:rPr lang="sv-SE" sz="2000" dirty="0"/>
              <a:t>Inledande samtal med regeringskansliet i direkt anslutning till budgetpropositionen för att fastslå struktur för förhandlingen</a:t>
            </a:r>
          </a:p>
          <a:p>
            <a:r>
              <a:rPr lang="sv-SE" sz="2000" dirty="0"/>
              <a:t>Förhandlingarna utgår från de övergripande politiskt förankrade principerna och politiskt mandat</a:t>
            </a:r>
          </a:p>
          <a:p>
            <a:r>
              <a:rPr lang="sv-SE" sz="2000" dirty="0"/>
              <a:t>Samordning av SKR:s förhandlargrupp. SKR ska genomföra en samordnad förhandling och konsekvensanalys i syfte att undvika oförenliga styrsignaler till regioner och kommuner. </a:t>
            </a:r>
          </a:p>
          <a:p>
            <a:r>
              <a:rPr lang="sv-SE" sz="2000" dirty="0"/>
              <a:t>Förankring under förhandling </a:t>
            </a:r>
          </a:p>
          <a:p>
            <a:pPr lvl="1"/>
            <a:r>
              <a:rPr lang="sv-SE" dirty="0"/>
              <a:t>Politisk referensgrupp sjukvårdsdelegationens presidium och i förekommande fall </a:t>
            </a:r>
            <a:r>
              <a:rPr lang="sv-SE" dirty="0" err="1"/>
              <a:t>PÄB:s</a:t>
            </a:r>
            <a:r>
              <a:rPr lang="sv-SE" dirty="0"/>
              <a:t> presidium (avstämningar inför beslut gör i Sjukvårdsdelegationen och PÄB efter beslut från referensgruppen)</a:t>
            </a:r>
          </a:p>
          <a:p>
            <a:pPr lvl="1"/>
            <a:r>
              <a:rPr lang="sv-SE" dirty="0"/>
              <a:t>Referensgrupp med representanter från chefsnätverken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71072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C31384-21D7-41CD-89AF-7D5D05347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Referensgrupp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CD7041-6FCB-4F56-8D94-4D403E2B6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Finns intresse att ingå i referensgruppen från RSS? </a:t>
            </a:r>
          </a:p>
        </p:txBody>
      </p:sp>
    </p:spTree>
    <p:extLst>
      <p:ext uri="{BB962C8B-B14F-4D97-AF65-F5344CB8AC3E}">
        <p14:creationId xmlns:p14="http://schemas.microsoft.com/office/powerpoint/2010/main" val="2878281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600" dirty="0"/>
              <a:t>ÖK Nära vård 2021 utvecklingsområden </a:t>
            </a:r>
            <a:br>
              <a:rPr lang="sv-SE" sz="3600" dirty="0"/>
            </a:br>
            <a:r>
              <a:rPr lang="sv-SE" sz="3600" dirty="0"/>
              <a:t>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64240" y="2105994"/>
            <a:ext cx="9609825" cy="3738598"/>
          </a:xfrm>
        </p:spPr>
        <p:txBody>
          <a:bodyPr/>
          <a:lstStyle/>
          <a:p>
            <a:r>
              <a:rPr lang="sv-SE" dirty="0"/>
              <a:t>Utvecklingen av den nära vården med primärvården som nav</a:t>
            </a:r>
          </a:p>
          <a:p>
            <a:pPr marL="30163" indent="0">
              <a:buNone/>
            </a:pPr>
            <a:endParaRPr lang="sv-SE" dirty="0"/>
          </a:p>
          <a:p>
            <a:r>
              <a:rPr lang="sv-SE" dirty="0"/>
              <a:t>Goda förutsättningar för vårdens medarbetare</a:t>
            </a:r>
          </a:p>
          <a:p>
            <a:pPr marL="30163" indent="0">
              <a:buNone/>
            </a:pPr>
            <a:endParaRPr lang="sv-SE" dirty="0"/>
          </a:p>
          <a:p>
            <a:r>
              <a:rPr lang="sv-SE" dirty="0"/>
              <a:t>Insatser inom ramen för Vision e-hälsa 2025</a:t>
            </a:r>
          </a:p>
          <a:p>
            <a:endParaRPr lang="sv-SE" dirty="0"/>
          </a:p>
          <a:p>
            <a:r>
              <a:rPr lang="sv-SE" dirty="0"/>
              <a:t>Förstärkning av ambulanssjukvården </a:t>
            </a:r>
          </a:p>
        </p:txBody>
      </p:sp>
    </p:spTree>
    <p:extLst>
      <p:ext uri="{BB962C8B-B14F-4D97-AF65-F5344CB8AC3E}">
        <p14:creationId xmlns:p14="http://schemas.microsoft.com/office/powerpoint/2010/main" val="2161305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600" dirty="0"/>
              <a:t>Ekonomisk omfattning av ÖK 2021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64241" y="2190403"/>
            <a:ext cx="9609825" cy="3738598"/>
          </a:xfrm>
        </p:spPr>
        <p:txBody>
          <a:bodyPr/>
          <a:lstStyle/>
          <a:p>
            <a:pPr marL="30163" indent="0">
              <a:buNone/>
            </a:pPr>
            <a:r>
              <a:rPr lang="sv-SE" dirty="0"/>
              <a:t>Överenskommelsen omfattar totalt 6 778 miljoner kronor. </a:t>
            </a:r>
          </a:p>
          <a:p>
            <a:r>
              <a:rPr lang="sv-SE" dirty="0"/>
              <a:t>5 725 miljoner kronor till regionerna </a:t>
            </a:r>
          </a:p>
          <a:p>
            <a:r>
              <a:rPr lang="sv-SE" dirty="0"/>
              <a:t>1 000 miljoner till kommunerna </a:t>
            </a:r>
          </a:p>
          <a:p>
            <a:r>
              <a:rPr lang="sv-SE" dirty="0"/>
              <a:t>53 miljoner till SKR för att stödja regioner och kommuner i utvecklingen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98787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4239" y="542093"/>
            <a:ext cx="9609825" cy="1231392"/>
          </a:xfrm>
        </p:spPr>
        <p:txBody>
          <a:bodyPr/>
          <a:lstStyle/>
          <a:p>
            <a:r>
              <a:rPr lang="sv-SE" sz="3600" dirty="0"/>
              <a:t>Utvecklingen av den nära vården med primärvården </a:t>
            </a:r>
            <a:r>
              <a:rPr lang="sv-SE" sz="3600"/>
              <a:t>som nav 2021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64239" y="2181166"/>
            <a:ext cx="9609825" cy="4025670"/>
          </a:xfrm>
        </p:spPr>
        <p:txBody>
          <a:bodyPr/>
          <a:lstStyle/>
          <a:p>
            <a:pPr marL="30163" indent="0">
              <a:buNone/>
            </a:pPr>
            <a:r>
              <a:rPr lang="sv-SE" dirty="0"/>
              <a:t>Fyra områden:</a:t>
            </a:r>
          </a:p>
          <a:p>
            <a:r>
              <a:rPr lang="sv-SE" dirty="0"/>
              <a:t>Stöd till omställningsarbetet</a:t>
            </a:r>
          </a:p>
          <a:p>
            <a:r>
              <a:rPr lang="sv-SE" dirty="0"/>
              <a:t>Stöd till förbättrad och utvecklad tillgänglighet inom primärvården</a:t>
            </a:r>
          </a:p>
          <a:p>
            <a:r>
              <a:rPr lang="sv-SE" dirty="0"/>
              <a:t>Stöd till relationsskapande och ökad kontinuitet i vården</a:t>
            </a:r>
          </a:p>
          <a:p>
            <a:r>
              <a:rPr lang="sv-SE" dirty="0"/>
              <a:t>Delaktighet och medskapande i hälso-och sjukvården vården </a:t>
            </a:r>
          </a:p>
        </p:txBody>
      </p:sp>
    </p:spTree>
    <p:extLst>
      <p:ext uri="{BB962C8B-B14F-4D97-AF65-F5344CB8AC3E}">
        <p14:creationId xmlns:p14="http://schemas.microsoft.com/office/powerpoint/2010/main" val="3280188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AC2A7C2E-94F4-4116-96E5-034C88BA1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9" y="219075"/>
            <a:ext cx="7269630" cy="1495425"/>
          </a:xfrm>
        </p:spPr>
        <p:txBody>
          <a:bodyPr>
            <a:normAutofit/>
          </a:bodyPr>
          <a:lstStyle/>
          <a:p>
            <a:r>
              <a:rPr lang="sv-SE" sz="3600" dirty="0"/>
              <a:t>Budgetpropp 2022 - Nära vård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DB1E2D51-A432-4840-94C2-E5A633CDF5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679" y="1495425"/>
            <a:ext cx="7721693" cy="46863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v-SE" sz="2000" dirty="0">
                <a:latin typeface="Calibri" panose="020F0502020204030204" pitchFamily="34" charset="0"/>
                <a:ea typeface="Calibri" panose="020F0502020204030204" pitchFamily="34" charset="0"/>
              </a:rPr>
              <a:t>S</a:t>
            </a:r>
            <a:r>
              <a:rPr lang="sv-SE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tödet till regioner och kommuner i arbetet med att stärka den nära vården består.  </a:t>
            </a:r>
          </a:p>
          <a:p>
            <a:r>
              <a:rPr lang="sv-SE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Primärvården som nav ca</a:t>
            </a:r>
            <a:r>
              <a:rPr lang="sv-SE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3 miljarder kr</a:t>
            </a:r>
            <a:r>
              <a:rPr lang="sv-SE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</a:t>
            </a:r>
            <a:r>
              <a:rPr lang="sv-SE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årliga</a:t>
            </a:r>
            <a:r>
              <a:rPr lang="sv-SE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anslag) både kommun och region</a:t>
            </a:r>
          </a:p>
          <a:p>
            <a:r>
              <a:rPr lang="sv-SE" sz="2000" b="1" dirty="0">
                <a:latin typeface="Calibri" panose="020F0502020204030204" pitchFamily="34" charset="0"/>
                <a:ea typeface="Calibri" panose="020F0502020204030204" pitchFamily="34" charset="0"/>
              </a:rPr>
              <a:t>300 miljoner </a:t>
            </a:r>
            <a:r>
              <a:rPr lang="sv-SE" sz="2000" dirty="0">
                <a:latin typeface="Calibri" panose="020F0502020204030204" pitchFamily="34" charset="0"/>
                <a:ea typeface="Calibri" panose="020F0502020204030204" pitchFamily="34" charset="0"/>
              </a:rPr>
              <a:t>2022- glesbygd och nationell listningstjänst</a:t>
            </a:r>
            <a:endParaRPr lang="sv-SE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>
              <a:buNone/>
            </a:pPr>
            <a:endParaRPr lang="sv-SE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sv-S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Regeringen avser dessutom att tillföra särskilda medel för att stärka primärvårdens arbete med psykisk ohälsa.</a:t>
            </a:r>
          </a:p>
          <a:p>
            <a:r>
              <a:rPr lang="nb-NO" sz="2000" dirty="0"/>
              <a:t>+ </a:t>
            </a:r>
            <a:r>
              <a:rPr lang="nb-NO" sz="1800" dirty="0"/>
              <a:t>Äldreomsorgens ca </a:t>
            </a:r>
            <a:r>
              <a:rPr lang="nb-NO" sz="1800" b="1" dirty="0"/>
              <a:t>8 miljarder kr </a:t>
            </a:r>
            <a:r>
              <a:rPr lang="nb-NO" sz="1800" dirty="0"/>
              <a:t>(kommun)</a:t>
            </a:r>
          </a:p>
          <a:p>
            <a:endParaRPr lang="sv-SE" sz="2000" dirty="0"/>
          </a:p>
        </p:txBody>
      </p:sp>
      <p:pic>
        <p:nvPicPr>
          <p:cNvPr id="8" name="Bildobjekt 7" descr="En bild som visar föremål utomhus&#10;&#10;Automatiskt genererad beskrivning">
            <a:extLst>
              <a:ext uri="{FF2B5EF4-FFF2-40B4-BE49-F238E27FC236}">
                <a16:creationId xmlns:a16="http://schemas.microsoft.com/office/drawing/2014/main" id="{D52B0D84-5644-4137-AD9E-6E7B200A1CE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" r="3" b="2742"/>
          <a:stretch/>
        </p:blipFill>
        <p:spPr>
          <a:xfrm>
            <a:off x="8418640" y="-702800"/>
            <a:ext cx="3773360" cy="518324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556263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600" dirty="0"/>
              <a:t>Hälso– och sjukvårdens kompetensförsörjning</a:t>
            </a:r>
            <a:br>
              <a:rPr lang="sv-SE" sz="3600" dirty="0"/>
            </a:br>
            <a:r>
              <a:rPr lang="sv-SE" sz="3600" dirty="0"/>
              <a:t>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64240" y="2105994"/>
            <a:ext cx="9609825" cy="3738598"/>
          </a:xfrm>
        </p:spPr>
        <p:txBody>
          <a:bodyPr/>
          <a:lstStyle/>
          <a:p>
            <a:pPr marL="30163" indent="0">
              <a:buNone/>
            </a:pPr>
            <a:r>
              <a:rPr lang="sv-SE" dirty="0"/>
              <a:t>Budgetproposition för 2022</a:t>
            </a:r>
          </a:p>
          <a:p>
            <a:r>
              <a:rPr lang="sv-SE" dirty="0"/>
              <a:t>Regeringen avsätter närmare 3 miljarder för att stödja regioner och kommuner</a:t>
            </a:r>
          </a:p>
          <a:p>
            <a:pPr lvl="1"/>
            <a:r>
              <a:rPr lang="sv-SE" dirty="0"/>
              <a:t>Förbättra förutsättningarna på arbetsplatserna</a:t>
            </a:r>
          </a:p>
          <a:p>
            <a:pPr lvl="1"/>
            <a:r>
              <a:rPr lang="sv-SE" dirty="0"/>
              <a:t>Utbilda framtidens medarbetare</a:t>
            </a:r>
          </a:p>
          <a:p>
            <a:pPr lvl="1"/>
            <a:r>
              <a:rPr lang="sv-SE" dirty="0"/>
              <a:t>Utveckla personalens kompetens</a:t>
            </a:r>
          </a:p>
          <a:p>
            <a:pPr marL="30163" indent="0">
              <a:buNone/>
            </a:pPr>
            <a:endParaRPr lang="sv-SE" dirty="0"/>
          </a:p>
          <a:p>
            <a:pPr lvl="1"/>
            <a:r>
              <a:rPr lang="sv-SE" dirty="0"/>
              <a:t>Verksamhetsförlagd utbildning</a:t>
            </a:r>
          </a:p>
        </p:txBody>
      </p:sp>
    </p:spTree>
    <p:extLst>
      <p:ext uri="{BB962C8B-B14F-4D97-AF65-F5344CB8AC3E}">
        <p14:creationId xmlns:p14="http://schemas.microsoft.com/office/powerpoint/2010/main" val="92858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92D76A-D40D-4A21-B487-7D59E20E0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Specialistsjuksköterskor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7C08AA2-E938-4E74-A1ED-4BD0B57E8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Vidareutbildning, 400 miljoner + 100 miljoner</a:t>
            </a:r>
          </a:p>
          <a:p>
            <a:r>
              <a:rPr lang="sv-SE" dirty="0"/>
              <a:t>Utvecklings- och karriärmöjligheter, 100 miljoner</a:t>
            </a:r>
          </a:p>
        </p:txBody>
      </p:sp>
    </p:spTree>
    <p:extLst>
      <p:ext uri="{BB962C8B-B14F-4D97-AF65-F5344CB8AC3E}">
        <p14:creationId xmlns:p14="http://schemas.microsoft.com/office/powerpoint/2010/main" val="840770111"/>
      </p:ext>
    </p:extLst>
  </p:cSld>
  <p:clrMapOvr>
    <a:masterClrMapping/>
  </p:clrMapOvr>
</p:sld>
</file>

<file path=ppt/theme/theme1.xml><?xml version="1.0" encoding="utf-8"?>
<a:theme xmlns:a="http://schemas.openxmlformats.org/drawingml/2006/main" name="SKL PPT Gul">
  <a:themeElements>
    <a:clrScheme name="SKL 2017">
      <a:dk1>
        <a:sysClr val="windowText" lastClr="000000"/>
      </a:dk1>
      <a:lt1>
        <a:sysClr val="window" lastClr="FFFFFF"/>
      </a:lt1>
      <a:dk2>
        <a:srgbClr val="6A605A"/>
      </a:dk2>
      <a:lt2>
        <a:srgbClr val="D7D1CA"/>
      </a:lt2>
      <a:accent1>
        <a:srgbClr val="E6460A"/>
      </a:accent1>
      <a:accent2>
        <a:srgbClr val="FFBE0A"/>
      </a:accent2>
      <a:accent3>
        <a:srgbClr val="F39325"/>
      </a:accent3>
      <a:accent4>
        <a:srgbClr val="D7D1CA"/>
      </a:accent4>
      <a:accent5>
        <a:srgbClr val="8D8179"/>
      </a:accent5>
      <a:accent6>
        <a:srgbClr val="6A605A"/>
      </a:accent6>
      <a:hlink>
        <a:srgbClr val="0563C1"/>
      </a:hlink>
      <a:folHlink>
        <a:srgbClr val="954F72"/>
      </a:folHlink>
    </a:clrScheme>
    <a:fontScheme name="SKL 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R.potx" id="{2D4F3064-8F03-4D25-9215-38081F1E0559}" vid="{1D1C31D0-6525-41C9-89A4-7732D582AA57}"/>
    </a:ext>
  </a:extLst>
</a:theme>
</file>

<file path=ppt/theme/theme2.xml><?xml version="1.0" encoding="utf-8"?>
<a:theme xmlns:a="http://schemas.openxmlformats.org/drawingml/2006/main" name="SKL PPT Röd">
  <a:themeElements>
    <a:clrScheme name="SKL PP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460A"/>
      </a:accent1>
      <a:accent2>
        <a:srgbClr val="FFBE0A"/>
      </a:accent2>
      <a:accent3>
        <a:srgbClr val="F39325"/>
      </a:accent3>
      <a:accent4>
        <a:srgbClr val="D7D1CA"/>
      </a:accent4>
      <a:accent5>
        <a:srgbClr val="8D8179"/>
      </a:accent5>
      <a:accent6>
        <a:srgbClr val="6A605A"/>
      </a:accent6>
      <a:hlink>
        <a:srgbClr val="0563C1"/>
      </a:hlink>
      <a:folHlink>
        <a:srgbClr val="954F72"/>
      </a:folHlink>
    </a:clrScheme>
    <a:fontScheme name="SKL 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R.potx" id="{2D4F3064-8F03-4D25-9215-38081F1E0559}" vid="{0D570E73-054C-4605-8AA2-FD84508492E2}"/>
    </a:ext>
  </a:extLst>
</a:theme>
</file>

<file path=ppt/theme/theme3.xml><?xml version="1.0" encoding="utf-8"?>
<a:theme xmlns:a="http://schemas.openxmlformats.org/drawingml/2006/main" name="Inledningsbilder">
  <a:themeElements>
    <a:clrScheme name="SKL PP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460A"/>
      </a:accent1>
      <a:accent2>
        <a:srgbClr val="FFBE0A"/>
      </a:accent2>
      <a:accent3>
        <a:srgbClr val="F39325"/>
      </a:accent3>
      <a:accent4>
        <a:srgbClr val="D7D1CA"/>
      </a:accent4>
      <a:accent5>
        <a:srgbClr val="8D8179"/>
      </a:accent5>
      <a:accent6>
        <a:srgbClr val="6A605A"/>
      </a:accent6>
      <a:hlink>
        <a:srgbClr val="0563C1"/>
      </a:hlink>
      <a:folHlink>
        <a:srgbClr val="954F72"/>
      </a:folHlink>
    </a:clrScheme>
    <a:fontScheme name="SKL 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R.potx" id="{2D4F3064-8F03-4D25-9215-38081F1E0559}" vid="{AFD15004-F518-4356-BF4B-4C661F8CC7A8}"/>
    </a:ext>
  </a:extLst>
</a:theme>
</file>

<file path=ppt/theme/theme4.xml><?xml version="1.0" encoding="utf-8"?>
<a:theme xmlns:a="http://schemas.openxmlformats.org/drawingml/2006/main" name="SKL PPT Mörk">
  <a:themeElements>
    <a:clrScheme name="SKL PPT">
      <a:dk1>
        <a:sysClr val="windowText" lastClr="000000"/>
      </a:dk1>
      <a:lt1>
        <a:sysClr val="window" lastClr="FFFFFF"/>
      </a:lt1>
      <a:dk2>
        <a:srgbClr val="6A605A"/>
      </a:dk2>
      <a:lt2>
        <a:srgbClr val="D7D1CA"/>
      </a:lt2>
      <a:accent1>
        <a:srgbClr val="E6460A"/>
      </a:accent1>
      <a:accent2>
        <a:srgbClr val="FFBE0A"/>
      </a:accent2>
      <a:accent3>
        <a:srgbClr val="F39325"/>
      </a:accent3>
      <a:accent4>
        <a:srgbClr val="D7D1CA"/>
      </a:accent4>
      <a:accent5>
        <a:srgbClr val="8D8179"/>
      </a:accent5>
      <a:accent6>
        <a:srgbClr val="6A605A"/>
      </a:accent6>
      <a:hlink>
        <a:srgbClr val="0563C1"/>
      </a:hlink>
      <a:folHlink>
        <a:srgbClr val="954F72"/>
      </a:folHlink>
    </a:clrScheme>
    <a:fontScheme name="SKL 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R.potx" id="{2D4F3064-8F03-4D25-9215-38081F1E0559}" vid="{65EB38DA-2425-4F1F-9AC2-BEEBCDCFE4F2}"/>
    </a:ext>
  </a:extLst>
</a:theme>
</file>

<file path=ppt/theme/theme5.xml><?xml version="1.0" encoding="utf-8"?>
<a:theme xmlns:a="http://schemas.openxmlformats.org/drawingml/2006/main" name="SKL PPT Svart">
  <a:themeElements>
    <a:clrScheme name="SKL PPT">
      <a:dk1>
        <a:sysClr val="windowText" lastClr="000000"/>
      </a:dk1>
      <a:lt1>
        <a:sysClr val="window" lastClr="FFFFFF"/>
      </a:lt1>
      <a:dk2>
        <a:srgbClr val="6A605A"/>
      </a:dk2>
      <a:lt2>
        <a:srgbClr val="D7D1CA"/>
      </a:lt2>
      <a:accent1>
        <a:srgbClr val="E6460A"/>
      </a:accent1>
      <a:accent2>
        <a:srgbClr val="FFBE0A"/>
      </a:accent2>
      <a:accent3>
        <a:srgbClr val="F39325"/>
      </a:accent3>
      <a:accent4>
        <a:srgbClr val="D7D1CA"/>
      </a:accent4>
      <a:accent5>
        <a:srgbClr val="8D8179"/>
      </a:accent5>
      <a:accent6>
        <a:srgbClr val="6A605A"/>
      </a:accent6>
      <a:hlink>
        <a:srgbClr val="0563C1"/>
      </a:hlink>
      <a:folHlink>
        <a:srgbClr val="954F72"/>
      </a:folHlink>
    </a:clrScheme>
    <a:fontScheme name="SKL 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R.potx" id="{2D4F3064-8F03-4D25-9215-38081F1E0559}" vid="{1A582161-0B75-4A8D-BC01-033F26A3D868}"/>
    </a:ext>
  </a:extLst>
</a:theme>
</file>

<file path=ppt/theme/theme6.xml><?xml version="1.0" encoding="utf-8"?>
<a:theme xmlns:a="http://schemas.openxmlformats.org/drawingml/2006/main" name="SKL PPT Vit">
  <a:themeElements>
    <a:clrScheme name="SKL PPT">
      <a:dk1>
        <a:sysClr val="windowText" lastClr="000000"/>
      </a:dk1>
      <a:lt1>
        <a:sysClr val="window" lastClr="FFFFFF"/>
      </a:lt1>
      <a:dk2>
        <a:srgbClr val="6A605A"/>
      </a:dk2>
      <a:lt2>
        <a:srgbClr val="D7D1CA"/>
      </a:lt2>
      <a:accent1>
        <a:srgbClr val="E6460A"/>
      </a:accent1>
      <a:accent2>
        <a:srgbClr val="FFBE0A"/>
      </a:accent2>
      <a:accent3>
        <a:srgbClr val="F39325"/>
      </a:accent3>
      <a:accent4>
        <a:srgbClr val="D7D1CA"/>
      </a:accent4>
      <a:accent5>
        <a:srgbClr val="8D8179"/>
      </a:accent5>
      <a:accent6>
        <a:srgbClr val="6A605A"/>
      </a:accent6>
      <a:hlink>
        <a:srgbClr val="0563C1"/>
      </a:hlink>
      <a:folHlink>
        <a:srgbClr val="954F72"/>
      </a:folHlink>
    </a:clrScheme>
    <a:fontScheme name="SKL 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R.potx" id="{2D4F3064-8F03-4D25-9215-38081F1E0559}" vid="{FF18A9BB-E384-4081-9B8F-034BD5BFF5B0}"/>
    </a:ext>
  </a:extLst>
</a:theme>
</file>

<file path=ppt/theme/theme7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SKR</Template>
  <TotalTime>37359</TotalTime>
  <Words>340</Words>
  <Application>Microsoft Office PowerPoint</Application>
  <PresentationFormat>Bredbild</PresentationFormat>
  <Paragraphs>52</Paragraphs>
  <Slides>10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6</vt:i4>
      </vt:variant>
      <vt:variant>
        <vt:lpstr>Bildrubriker</vt:lpstr>
      </vt:variant>
      <vt:variant>
        <vt:i4>10</vt:i4>
      </vt:variant>
    </vt:vector>
  </HeadingPairs>
  <TitlesOfParts>
    <vt:vector size="20" baseType="lpstr">
      <vt:lpstr>Arial</vt:lpstr>
      <vt:lpstr>Calibri</vt:lpstr>
      <vt:lpstr>Symbol</vt:lpstr>
      <vt:lpstr>Times New Roman</vt:lpstr>
      <vt:lpstr>SKL PPT Gul</vt:lpstr>
      <vt:lpstr>SKL PPT Röd</vt:lpstr>
      <vt:lpstr>Inledningsbilder</vt:lpstr>
      <vt:lpstr>SKL PPT Mörk</vt:lpstr>
      <vt:lpstr>SKL PPT Svart</vt:lpstr>
      <vt:lpstr>SKL PPT Vit</vt:lpstr>
      <vt:lpstr>Överenskommelseförhandlingar på hälso- och sjukvårdens område 2022</vt:lpstr>
      <vt:lpstr>SKR:s arbetssätt</vt:lpstr>
      <vt:lpstr>Referensgrupp</vt:lpstr>
      <vt:lpstr>ÖK Nära vård 2021 utvecklingsområden   </vt:lpstr>
      <vt:lpstr>Ekonomisk omfattning av ÖK 2021</vt:lpstr>
      <vt:lpstr>Utvecklingen av den nära vården med primärvården som nav 2021 </vt:lpstr>
      <vt:lpstr>Budgetpropp 2022 - Nära vård</vt:lpstr>
      <vt:lpstr>Hälso– och sjukvårdens kompetensförsörjning  </vt:lpstr>
      <vt:lpstr>Specialistsjuksköterskor</vt:lpstr>
      <vt:lpstr>Vad ser ni behov av?</vt:lpstr>
    </vt:vector>
  </TitlesOfParts>
  <Company>Sverige Kommuner och Landsting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Sektionsmöte 25 augusti 2020</dc:title>
  <dc:creator>Lundkvist Nymansson Helén</dc:creator>
  <cp:lastModifiedBy>Mårtensson Tanja /Ledningsstöd och strategi Hälso- och sjukvård Dalarna /Falun</cp:lastModifiedBy>
  <cp:revision>136</cp:revision>
  <dcterms:created xsi:type="dcterms:W3CDTF">2020-08-25T09:05:25Z</dcterms:created>
  <dcterms:modified xsi:type="dcterms:W3CDTF">2021-10-20T12:58:29Z</dcterms:modified>
</cp:coreProperties>
</file>